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7"/>
  </p:notesMasterIdLst>
  <p:sldIdLst>
    <p:sldId id="257" r:id="rId5"/>
    <p:sldId id="268" r:id="rId6"/>
    <p:sldId id="263" r:id="rId7"/>
    <p:sldId id="266" r:id="rId8"/>
    <p:sldId id="267" r:id="rId9"/>
    <p:sldId id="284" r:id="rId10"/>
    <p:sldId id="300" r:id="rId11"/>
    <p:sldId id="280" r:id="rId12"/>
    <p:sldId id="281" r:id="rId13"/>
    <p:sldId id="282" r:id="rId14"/>
    <p:sldId id="274" r:id="rId15"/>
    <p:sldId id="285" r:id="rId16"/>
    <p:sldId id="301" r:id="rId17"/>
    <p:sldId id="276" r:id="rId18"/>
    <p:sldId id="290" r:id="rId19"/>
    <p:sldId id="270" r:id="rId20"/>
    <p:sldId id="275" r:id="rId21"/>
    <p:sldId id="286" r:id="rId22"/>
    <p:sldId id="287" r:id="rId23"/>
    <p:sldId id="288" r:id="rId24"/>
    <p:sldId id="291" r:id="rId25"/>
    <p:sldId id="292" r:id="rId26"/>
    <p:sldId id="293" r:id="rId27"/>
    <p:sldId id="294" r:id="rId28"/>
    <p:sldId id="295" r:id="rId29"/>
    <p:sldId id="271" r:id="rId30"/>
    <p:sldId id="299" r:id="rId31"/>
    <p:sldId id="283" r:id="rId32"/>
    <p:sldId id="296" r:id="rId33"/>
    <p:sldId id="297" r:id="rId34"/>
    <p:sldId id="298" r:id="rId35"/>
    <p:sldId id="265" r:id="rId36"/>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BC0"/>
    <a:srgbClr val="009699"/>
    <a:srgbClr val="CDC8E2"/>
    <a:srgbClr val="F7F09B"/>
    <a:srgbClr val="8377B6"/>
    <a:srgbClr val="666666"/>
    <a:srgbClr val="FFFF0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E522A9-E626-4374-A54C-26896C0D6285}" v="86" dt="2021-04-21T18:40:25.154"/>
    <p1510:client id="{3D0009F8-B036-4310-BBBA-678923FB0106}" v="54" dt="2021-04-22T08:49:50.899"/>
    <p1510:client id="{64859647-ECE1-4E43-B1CD-EE2000C685F1}" v="1963" vWet="1965" dt="2021-04-22T07:56:57.021"/>
    <p1510:client id="{79460605-2B09-41F8-AA16-79304F9BE486}" v="566" vWet="568" dt="2021-04-22T07:47:13.819"/>
    <p1510:client id="{803E7FAE-E857-478E-A37D-A5B932A79044}" v="1625" dt="2021-04-21T18:27:10.503"/>
    <p1510:client id="{87BDC121-1FC0-4123-821C-5052DF68B3A6}" v="3227" dt="2021-04-22T10:45:19.779"/>
    <p1510:client id="{C15AE442-3E84-4707-BD4D-4629AEEADB2C}" v="214" dt="2021-04-21T15:34:46.248"/>
    <p1510:client id="{D1E6843B-829B-4ED6-BC84-4BABCD1E1475}" v="92" dt="2021-04-21T17:30:28.276"/>
    <p1510:client id="{F60B8D20-6D14-4A8D-BC07-22C11F4C28ED}" v="55" dt="2021-04-22T08:17:06.3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898" y="3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US"/>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20FF9504-8A41-4E4B-8FF8-C6285B05FC80}" type="datetimeFigureOut">
              <a:rPr lang="en-US" smtClean="0"/>
              <a:t>4/22/2021</a:t>
            </a:fld>
            <a:endParaRPr lang="en-US"/>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US"/>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US"/>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88E4D92B-63FC-A34A-90C0-1F3E4CD815E0}" type="slidenum">
              <a:rPr lang="en-US" smtClean="0"/>
              <a:t>‹#›</a:t>
            </a:fld>
            <a:endParaRPr lang="en-US"/>
          </a:p>
        </p:txBody>
      </p:sp>
    </p:spTree>
    <p:extLst>
      <p:ext uri="{BB962C8B-B14F-4D97-AF65-F5344CB8AC3E}">
        <p14:creationId xmlns:p14="http://schemas.microsoft.com/office/powerpoint/2010/main" val="600548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823034"/>
            <a:ext cx="5511800" cy="2526351"/>
          </a:xfrm>
        </p:spPr>
        <p:txBody>
          <a:bodyPr/>
          <a:lstStyle/>
          <a:p>
            <a:endParaRPr lang="en-GB"/>
          </a:p>
          <a:p>
            <a:endParaRPr lang="en-GB"/>
          </a:p>
          <a:p>
            <a:r>
              <a:rPr lang="en-GB"/>
              <a:t>  </a:t>
            </a:r>
          </a:p>
        </p:txBody>
      </p:sp>
      <p:sp>
        <p:nvSpPr>
          <p:cNvPr id="4" name="Slide Number Placeholder 3"/>
          <p:cNvSpPr>
            <a:spLocks noGrp="1"/>
          </p:cNvSpPr>
          <p:nvPr>
            <p:ph type="sldNum" sz="quarter" idx="5"/>
          </p:nvPr>
        </p:nvSpPr>
        <p:spPr/>
        <p:txBody>
          <a:bodyPr/>
          <a:lstStyle/>
          <a:p>
            <a:fld id="{88E4D92B-63FC-A34A-90C0-1F3E4CD815E0}" type="slidenum">
              <a:rPr lang="en-US" smtClean="0"/>
              <a:t>1</a:t>
            </a:fld>
            <a:endParaRPr lang="en-US"/>
          </a:p>
        </p:txBody>
      </p:sp>
    </p:spTree>
    <p:extLst>
      <p:ext uri="{BB962C8B-B14F-4D97-AF65-F5344CB8AC3E}">
        <p14:creationId xmlns:p14="http://schemas.microsoft.com/office/powerpoint/2010/main" val="2387081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E4D92B-63FC-A34A-90C0-1F3E4CD815E0}" type="slidenum">
              <a:rPr lang="en-US" smtClean="0"/>
              <a:t>10</a:t>
            </a:fld>
            <a:endParaRPr lang="en-US"/>
          </a:p>
        </p:txBody>
      </p:sp>
    </p:spTree>
    <p:extLst>
      <p:ext uri="{BB962C8B-B14F-4D97-AF65-F5344CB8AC3E}">
        <p14:creationId xmlns:p14="http://schemas.microsoft.com/office/powerpoint/2010/main" val="399446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E4D92B-63FC-A34A-90C0-1F3E4CD815E0}" type="slidenum">
              <a:rPr lang="en-US" smtClean="0"/>
              <a:t>11</a:t>
            </a:fld>
            <a:endParaRPr lang="en-US"/>
          </a:p>
        </p:txBody>
      </p:sp>
    </p:spTree>
    <p:extLst>
      <p:ext uri="{BB962C8B-B14F-4D97-AF65-F5344CB8AC3E}">
        <p14:creationId xmlns:p14="http://schemas.microsoft.com/office/powerpoint/2010/main" val="1826324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E4D92B-63FC-A34A-90C0-1F3E4CD815E0}" type="slidenum">
              <a:rPr lang="en-US" smtClean="0"/>
              <a:t>12</a:t>
            </a:fld>
            <a:endParaRPr lang="en-US"/>
          </a:p>
        </p:txBody>
      </p:sp>
    </p:spTree>
    <p:extLst>
      <p:ext uri="{BB962C8B-B14F-4D97-AF65-F5344CB8AC3E}">
        <p14:creationId xmlns:p14="http://schemas.microsoft.com/office/powerpoint/2010/main" val="1398154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E4D92B-63FC-A34A-90C0-1F3E4CD815E0}" type="slidenum">
              <a:rPr lang="en-US" smtClean="0"/>
              <a:t>13</a:t>
            </a:fld>
            <a:endParaRPr lang="en-US"/>
          </a:p>
        </p:txBody>
      </p:sp>
    </p:spTree>
    <p:extLst>
      <p:ext uri="{BB962C8B-B14F-4D97-AF65-F5344CB8AC3E}">
        <p14:creationId xmlns:p14="http://schemas.microsoft.com/office/powerpoint/2010/main" val="1869811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E4D92B-63FC-A34A-90C0-1F3E4CD815E0}" type="slidenum">
              <a:rPr lang="en-US" smtClean="0"/>
              <a:t>14</a:t>
            </a:fld>
            <a:endParaRPr lang="en-US"/>
          </a:p>
        </p:txBody>
      </p:sp>
    </p:spTree>
    <p:extLst>
      <p:ext uri="{BB962C8B-B14F-4D97-AF65-F5344CB8AC3E}">
        <p14:creationId xmlns:p14="http://schemas.microsoft.com/office/powerpoint/2010/main" val="2387081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E4D92B-63FC-A34A-90C0-1F3E4CD815E0}" type="slidenum">
              <a:rPr lang="en-US" smtClean="0"/>
              <a:t>15</a:t>
            </a:fld>
            <a:endParaRPr lang="en-US"/>
          </a:p>
        </p:txBody>
      </p:sp>
    </p:spTree>
    <p:extLst>
      <p:ext uri="{BB962C8B-B14F-4D97-AF65-F5344CB8AC3E}">
        <p14:creationId xmlns:p14="http://schemas.microsoft.com/office/powerpoint/2010/main" val="2387081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E4D92B-63FC-A34A-90C0-1F3E4CD815E0}" type="slidenum">
              <a:rPr lang="en-US" smtClean="0"/>
              <a:t>16</a:t>
            </a:fld>
            <a:endParaRPr lang="en-US"/>
          </a:p>
        </p:txBody>
      </p:sp>
    </p:spTree>
    <p:extLst>
      <p:ext uri="{BB962C8B-B14F-4D97-AF65-F5344CB8AC3E}">
        <p14:creationId xmlns:p14="http://schemas.microsoft.com/office/powerpoint/2010/main" val="328013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E4D92B-63FC-A34A-90C0-1F3E4CD815E0}" type="slidenum">
              <a:rPr lang="en-US" smtClean="0"/>
              <a:t>17</a:t>
            </a:fld>
            <a:endParaRPr lang="en-US"/>
          </a:p>
        </p:txBody>
      </p:sp>
    </p:spTree>
    <p:extLst>
      <p:ext uri="{BB962C8B-B14F-4D97-AF65-F5344CB8AC3E}">
        <p14:creationId xmlns:p14="http://schemas.microsoft.com/office/powerpoint/2010/main" val="823217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E4D92B-63FC-A34A-90C0-1F3E4CD815E0}" type="slidenum">
              <a:rPr lang="en-US" smtClean="0"/>
              <a:t>18</a:t>
            </a:fld>
            <a:endParaRPr lang="en-US"/>
          </a:p>
        </p:txBody>
      </p:sp>
    </p:spTree>
    <p:extLst>
      <p:ext uri="{BB962C8B-B14F-4D97-AF65-F5344CB8AC3E}">
        <p14:creationId xmlns:p14="http://schemas.microsoft.com/office/powerpoint/2010/main" val="1426865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E4D92B-63FC-A34A-90C0-1F3E4CD815E0}" type="slidenum">
              <a:rPr lang="en-US" smtClean="0"/>
              <a:t>19</a:t>
            </a:fld>
            <a:endParaRPr lang="en-US"/>
          </a:p>
        </p:txBody>
      </p:sp>
    </p:spTree>
    <p:extLst>
      <p:ext uri="{BB962C8B-B14F-4D97-AF65-F5344CB8AC3E}">
        <p14:creationId xmlns:p14="http://schemas.microsoft.com/office/powerpoint/2010/main" val="3187420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52538"/>
            <a:ext cx="6013450" cy="3382962"/>
          </a:xfrm>
        </p:spPr>
      </p:sp>
      <p:sp>
        <p:nvSpPr>
          <p:cNvPr id="3" name="Notes Placeholder 2"/>
          <p:cNvSpPr>
            <a:spLocks noGrp="1"/>
          </p:cNvSpPr>
          <p:nvPr>
            <p:ph type="body" idx="1"/>
          </p:nvPr>
        </p:nvSpPr>
        <p:spPr/>
        <p:txBody>
          <a:bodyPr/>
          <a:lstStyle/>
          <a:p>
            <a:endParaRPr lang="en-GB"/>
          </a:p>
          <a:p>
            <a:endParaRPr lang="en-GB"/>
          </a:p>
          <a:p>
            <a:endParaRPr lang="en-GB"/>
          </a:p>
        </p:txBody>
      </p:sp>
      <p:sp>
        <p:nvSpPr>
          <p:cNvPr id="4" name="Slide Number Placeholder 3"/>
          <p:cNvSpPr>
            <a:spLocks noGrp="1"/>
          </p:cNvSpPr>
          <p:nvPr>
            <p:ph type="sldNum" sz="quarter" idx="5"/>
          </p:nvPr>
        </p:nvSpPr>
        <p:spPr/>
        <p:txBody>
          <a:bodyPr/>
          <a:lstStyle/>
          <a:p>
            <a:fld id="{88E4D92B-63FC-A34A-90C0-1F3E4CD815E0}" type="slidenum">
              <a:rPr lang="en-US" smtClean="0"/>
              <a:t>2</a:t>
            </a:fld>
            <a:endParaRPr lang="en-US"/>
          </a:p>
        </p:txBody>
      </p:sp>
    </p:spTree>
    <p:extLst>
      <p:ext uri="{BB962C8B-B14F-4D97-AF65-F5344CB8AC3E}">
        <p14:creationId xmlns:p14="http://schemas.microsoft.com/office/powerpoint/2010/main" val="1136813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E4D92B-63FC-A34A-90C0-1F3E4CD815E0}" type="slidenum">
              <a:rPr lang="en-US" smtClean="0"/>
              <a:t>20</a:t>
            </a:fld>
            <a:endParaRPr lang="en-US"/>
          </a:p>
        </p:txBody>
      </p:sp>
    </p:spTree>
    <p:extLst>
      <p:ext uri="{BB962C8B-B14F-4D97-AF65-F5344CB8AC3E}">
        <p14:creationId xmlns:p14="http://schemas.microsoft.com/office/powerpoint/2010/main" val="1463220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E4D92B-63FC-A34A-90C0-1F3E4CD815E0}" type="slidenum">
              <a:rPr lang="en-US" smtClean="0"/>
              <a:t>21</a:t>
            </a:fld>
            <a:endParaRPr lang="en-US"/>
          </a:p>
        </p:txBody>
      </p:sp>
    </p:spTree>
    <p:extLst>
      <p:ext uri="{BB962C8B-B14F-4D97-AF65-F5344CB8AC3E}">
        <p14:creationId xmlns:p14="http://schemas.microsoft.com/office/powerpoint/2010/main" val="4280346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E4D92B-63FC-A34A-90C0-1F3E4CD815E0}" type="slidenum">
              <a:rPr lang="en-US" smtClean="0"/>
              <a:t>22</a:t>
            </a:fld>
            <a:endParaRPr lang="en-US"/>
          </a:p>
        </p:txBody>
      </p:sp>
    </p:spTree>
    <p:extLst>
      <p:ext uri="{BB962C8B-B14F-4D97-AF65-F5344CB8AC3E}">
        <p14:creationId xmlns:p14="http://schemas.microsoft.com/office/powerpoint/2010/main" val="1889302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E4D92B-63FC-A34A-90C0-1F3E4CD815E0}" type="slidenum">
              <a:rPr lang="en-US" smtClean="0"/>
              <a:t>23</a:t>
            </a:fld>
            <a:endParaRPr lang="en-US"/>
          </a:p>
        </p:txBody>
      </p:sp>
    </p:spTree>
    <p:extLst>
      <p:ext uri="{BB962C8B-B14F-4D97-AF65-F5344CB8AC3E}">
        <p14:creationId xmlns:p14="http://schemas.microsoft.com/office/powerpoint/2010/main" val="2091871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E4D92B-63FC-A34A-90C0-1F3E4CD815E0}" type="slidenum">
              <a:rPr lang="en-US" smtClean="0"/>
              <a:t>24</a:t>
            </a:fld>
            <a:endParaRPr lang="en-US"/>
          </a:p>
        </p:txBody>
      </p:sp>
    </p:spTree>
    <p:extLst>
      <p:ext uri="{BB962C8B-B14F-4D97-AF65-F5344CB8AC3E}">
        <p14:creationId xmlns:p14="http://schemas.microsoft.com/office/powerpoint/2010/main" val="157372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E4D92B-63FC-A34A-90C0-1F3E4CD815E0}" type="slidenum">
              <a:rPr lang="en-US" smtClean="0"/>
              <a:t>25</a:t>
            </a:fld>
            <a:endParaRPr lang="en-US"/>
          </a:p>
        </p:txBody>
      </p:sp>
    </p:spTree>
    <p:extLst>
      <p:ext uri="{BB962C8B-B14F-4D97-AF65-F5344CB8AC3E}">
        <p14:creationId xmlns:p14="http://schemas.microsoft.com/office/powerpoint/2010/main" val="3404175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E4D92B-63FC-A34A-90C0-1F3E4CD815E0}" type="slidenum">
              <a:rPr lang="en-US" smtClean="0"/>
              <a:t>26</a:t>
            </a:fld>
            <a:endParaRPr lang="en-US"/>
          </a:p>
        </p:txBody>
      </p:sp>
    </p:spTree>
    <p:extLst>
      <p:ext uri="{BB962C8B-B14F-4D97-AF65-F5344CB8AC3E}">
        <p14:creationId xmlns:p14="http://schemas.microsoft.com/office/powerpoint/2010/main" val="1633078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7774" y="4823033"/>
            <a:ext cx="6559984" cy="4286607"/>
          </a:xfrm>
        </p:spPr>
        <p:txBody>
          <a:bodyPr/>
          <a:lstStyle/>
          <a:p>
            <a:pPr marL="241584">
              <a:lnSpc>
                <a:spcPct val="107000"/>
              </a:lnSpc>
              <a:spcAft>
                <a:spcPts val="845"/>
              </a:spcAft>
            </a:pPr>
            <a:r>
              <a:rPr lang="en-GB" b="1">
                <a:latin typeface="Calibri" panose="020F0502020204030204" pitchFamily="34" charset="0"/>
                <a:ea typeface="Calibri" panose="020F0502020204030204" pitchFamily="34" charset="0"/>
                <a:cs typeface="Times New Roman" panose="02020603050405020304" pitchFamily="18" charset="0"/>
              </a:rPr>
              <a:t>Confidence in God</a:t>
            </a:r>
            <a:r>
              <a:rPr lang="en-GB">
                <a:latin typeface="Calibri" panose="020F0502020204030204" pitchFamily="34" charset="0"/>
                <a:ea typeface="Calibri" panose="020F0502020204030204" pitchFamily="34" charset="0"/>
                <a:cs typeface="Times New Roman" panose="02020603050405020304" pitchFamily="18" charset="0"/>
              </a:rPr>
              <a:t>. The church is not an end in itself Our first task is to prayerfully renew our hope and confidence in God, whose future purpose is unshakeable. This will enable us to face those things that need to end or die in order for new life to rise</a:t>
            </a:r>
          </a:p>
          <a:p>
            <a:pPr marL="241584">
              <a:lnSpc>
                <a:spcPct val="107000"/>
              </a:lnSpc>
              <a:spcAft>
                <a:spcPts val="845"/>
              </a:spcAft>
            </a:pPr>
            <a:r>
              <a:rPr lang="en-GB" b="1">
                <a:latin typeface="Calibri" panose="020F0502020204030204" pitchFamily="34" charset="0"/>
                <a:ea typeface="Calibri" panose="020F0502020204030204" pitchFamily="34" charset="0"/>
                <a:cs typeface="Times New Roman" panose="02020603050405020304" pitchFamily="18" charset="0"/>
              </a:rPr>
              <a:t>Vision &amp; strategy</a:t>
            </a:r>
            <a:r>
              <a:rPr lang="en-GB">
                <a:latin typeface="Calibri" panose="020F0502020204030204" pitchFamily="34" charset="0"/>
                <a:ea typeface="Calibri" panose="020F0502020204030204" pitchFamily="34" charset="0"/>
                <a:cs typeface="Times New Roman" panose="02020603050405020304" pitchFamily="18" charset="0"/>
              </a:rPr>
              <a:t> lead finance. Resources serve a Godly vision, but that vision must be realised within the changing capacity of our resources . So, we must work out how to resource the local church differently.</a:t>
            </a:r>
          </a:p>
          <a:p>
            <a:pPr marL="241584">
              <a:lnSpc>
                <a:spcPct val="107000"/>
              </a:lnSpc>
              <a:spcAft>
                <a:spcPts val="845"/>
              </a:spcAft>
            </a:pPr>
            <a:r>
              <a:rPr lang="en-GB" b="1">
                <a:latin typeface="Calibri" panose="020F0502020204030204" pitchFamily="34" charset="0"/>
                <a:ea typeface="Calibri" panose="020F0502020204030204" pitchFamily="34" charset="0"/>
                <a:cs typeface="Times New Roman" panose="02020603050405020304" pitchFamily="18" charset="0"/>
              </a:rPr>
              <a:t>Committed to local presence.</a:t>
            </a:r>
            <a:r>
              <a:rPr lang="en-GB">
                <a:latin typeface="Calibri" panose="020F0502020204030204" pitchFamily="34" charset="0"/>
                <a:ea typeface="Calibri" panose="020F0502020204030204" pitchFamily="34" charset="0"/>
                <a:cs typeface="Times New Roman" panose="02020603050405020304" pitchFamily="18" charset="0"/>
              </a:rPr>
              <a:t> A flourishing Christian presence in every community requires flourishing Christian ministers in every community. Our purpose in this Plan is to enable </a:t>
            </a:r>
            <a:r>
              <a:rPr lang="en-GB" sz="1100">
                <a:latin typeface="Calibri" panose="020F0502020204030204" pitchFamily="34" charset="0"/>
                <a:ea typeface="Calibri" panose="020F0502020204030204" pitchFamily="34" charset="0"/>
                <a:cs typeface="Times New Roman" panose="02020603050405020304" pitchFamily="18" charset="0"/>
              </a:rPr>
              <a:t>sufficient</a:t>
            </a:r>
            <a:r>
              <a:rPr lang="en-GB">
                <a:latin typeface="Calibri" panose="020F0502020204030204" pitchFamily="34" charset="0"/>
                <a:ea typeface="Calibri" panose="020F0502020204030204" pitchFamily="34" charset="0"/>
                <a:cs typeface="Times New Roman" panose="02020603050405020304" pitchFamily="18" charset="0"/>
              </a:rPr>
              <a:t> ‘labourers for the harvest’. </a:t>
            </a:r>
          </a:p>
          <a:p>
            <a:pPr marL="241584">
              <a:lnSpc>
                <a:spcPct val="107000"/>
              </a:lnSpc>
              <a:spcAft>
                <a:spcPts val="845"/>
              </a:spcAft>
            </a:pPr>
            <a:r>
              <a:rPr lang="en-GB" b="1">
                <a:latin typeface="Calibri" panose="020F0502020204030204" pitchFamily="34" charset="0"/>
                <a:ea typeface="Calibri" panose="020F0502020204030204" pitchFamily="34" charset="0"/>
                <a:cs typeface="Times New Roman" panose="02020603050405020304" pitchFamily="18" charset="0"/>
              </a:rPr>
              <a:t>Face into significant institutional change. </a:t>
            </a:r>
            <a:r>
              <a:rPr lang="en-GB">
                <a:latin typeface="Calibri" panose="020F0502020204030204" pitchFamily="34" charset="0"/>
                <a:ea typeface="Calibri" panose="020F0502020204030204" pitchFamily="34" charset="0"/>
                <a:cs typeface="Times New Roman" panose="02020603050405020304" pitchFamily="18" charset="0"/>
              </a:rPr>
              <a:t>We must be midwives of the church to come, while yet curating the traditional ministry that remains our core, easing the burden of inherited pastoral ministry while extending the mission to those places and people this does not reach. </a:t>
            </a:r>
          </a:p>
          <a:p>
            <a:pPr marL="241584">
              <a:lnSpc>
                <a:spcPct val="107000"/>
              </a:lnSpc>
              <a:spcAft>
                <a:spcPts val="845"/>
              </a:spcAft>
            </a:pPr>
            <a:r>
              <a:rPr lang="en-GB" b="1">
                <a:latin typeface="Calibri" panose="020F0502020204030204" pitchFamily="34" charset="0"/>
                <a:ea typeface="Calibri" panose="020F0502020204030204" pitchFamily="34" charset="0"/>
                <a:cs typeface="Times New Roman" panose="02020603050405020304" pitchFamily="18" charset="0"/>
              </a:rPr>
              <a:t>Scale</a:t>
            </a:r>
            <a:r>
              <a:rPr lang="en-GB">
                <a:latin typeface="Calibri" panose="020F0502020204030204" pitchFamily="34" charset="0"/>
                <a:ea typeface="Calibri" panose="020F0502020204030204" pitchFamily="34" charset="0"/>
                <a:cs typeface="Times New Roman" panose="02020603050405020304" pitchFamily="18" charset="0"/>
              </a:rPr>
              <a:t> What aspects of this plan need implementation at diocesan level, and what should    be devolved to    the Mission Oversight Groups and deaneries? i.e. that no more should be kept at the ‘centre’ than is necessary for the </a:t>
            </a:r>
          </a:p>
          <a:p>
            <a:pPr marL="241584">
              <a:lnSpc>
                <a:spcPct val="107000"/>
              </a:lnSpc>
              <a:spcAft>
                <a:spcPts val="845"/>
              </a:spcAft>
            </a:pPr>
            <a:r>
              <a:rPr lang="en-GB" b="1">
                <a:latin typeface="Calibri" panose="020F0502020204030204" pitchFamily="34" charset="0"/>
                <a:ea typeface="Calibri" panose="020F0502020204030204" pitchFamily="34" charset="0"/>
                <a:cs typeface="Times New Roman" panose="02020603050405020304" pitchFamily="18" charset="0"/>
              </a:rPr>
              <a:t>Style</a:t>
            </a:r>
            <a:r>
              <a:rPr lang="en-GB">
                <a:latin typeface="Calibri" panose="020F0502020204030204" pitchFamily="34" charset="0"/>
                <a:ea typeface="Calibri" panose="020F0502020204030204" pitchFamily="34" charset="0"/>
                <a:cs typeface="Times New Roman" panose="02020603050405020304" pitchFamily="18" charset="0"/>
              </a:rPr>
              <a:t> The Plan is intended to be as simple and practical as possible – with the main goals    for the next four-year period and an indication of how, when and through whom these will be achieved. It aims to be </a:t>
            </a:r>
            <a:r>
              <a:rPr lang="en-GB" b="1">
                <a:latin typeface="Calibri" panose="020F0502020204030204" pitchFamily="34" charset="0"/>
                <a:ea typeface="Calibri" panose="020F0502020204030204" pitchFamily="34" charset="0"/>
                <a:cs typeface="Times New Roman" panose="02020603050405020304" pitchFamily="18" charset="0"/>
              </a:rPr>
              <a:t>concise, attractive and energising</a:t>
            </a:r>
            <a:r>
              <a:rPr lang="en-GB">
                <a:latin typeface="Calibri" panose="020F0502020204030204" pitchFamily="34" charset="0"/>
                <a:ea typeface="Calibri" panose="020F0502020204030204" pitchFamily="34" charset="0"/>
                <a:cs typeface="Times New Roman" panose="02020603050405020304" pitchFamily="18" charset="0"/>
              </a:rPr>
              <a:t>. It doesn’t and needn’t cover everything. The local church usually knows what to do: what it needs are structures that assist growth, not frustrate it.</a:t>
            </a:r>
          </a:p>
          <a:p>
            <a:endParaRPr lang="en-GB"/>
          </a:p>
        </p:txBody>
      </p:sp>
      <p:sp>
        <p:nvSpPr>
          <p:cNvPr id="4" name="Slide Number Placeholder 3"/>
          <p:cNvSpPr>
            <a:spLocks noGrp="1"/>
          </p:cNvSpPr>
          <p:nvPr>
            <p:ph type="sldNum" sz="quarter" idx="5"/>
          </p:nvPr>
        </p:nvSpPr>
        <p:spPr/>
        <p:txBody>
          <a:bodyPr/>
          <a:lstStyle/>
          <a:p>
            <a:fld id="{88E4D92B-63FC-A34A-90C0-1F3E4CD815E0}" type="slidenum">
              <a:rPr lang="en-US" smtClean="0"/>
              <a:t>32</a:t>
            </a:fld>
            <a:endParaRPr lang="en-US"/>
          </a:p>
        </p:txBody>
      </p:sp>
    </p:spTree>
    <p:extLst>
      <p:ext uri="{BB962C8B-B14F-4D97-AF65-F5344CB8AC3E}">
        <p14:creationId xmlns:p14="http://schemas.microsoft.com/office/powerpoint/2010/main" val="594753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8E4D92B-63FC-A34A-90C0-1F3E4CD815E0}" type="slidenum">
              <a:rPr lang="en-US" smtClean="0"/>
              <a:t>3</a:t>
            </a:fld>
            <a:endParaRPr lang="en-US"/>
          </a:p>
        </p:txBody>
      </p:sp>
    </p:spTree>
    <p:extLst>
      <p:ext uri="{BB962C8B-B14F-4D97-AF65-F5344CB8AC3E}">
        <p14:creationId xmlns:p14="http://schemas.microsoft.com/office/powerpoint/2010/main" val="1964976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8E4D92B-63FC-A34A-90C0-1F3E4CD815E0}" type="slidenum">
              <a:rPr lang="en-US" smtClean="0"/>
              <a:t>4</a:t>
            </a:fld>
            <a:endParaRPr lang="en-US"/>
          </a:p>
        </p:txBody>
      </p:sp>
    </p:spTree>
    <p:extLst>
      <p:ext uri="{BB962C8B-B14F-4D97-AF65-F5344CB8AC3E}">
        <p14:creationId xmlns:p14="http://schemas.microsoft.com/office/powerpoint/2010/main" val="4077218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8E4D92B-63FC-A34A-90C0-1F3E4CD815E0}" type="slidenum">
              <a:rPr lang="en-US" smtClean="0"/>
              <a:t>5</a:t>
            </a:fld>
            <a:endParaRPr lang="en-US"/>
          </a:p>
        </p:txBody>
      </p:sp>
    </p:spTree>
    <p:extLst>
      <p:ext uri="{BB962C8B-B14F-4D97-AF65-F5344CB8AC3E}">
        <p14:creationId xmlns:p14="http://schemas.microsoft.com/office/powerpoint/2010/main" val="3181835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8E4D92B-63FC-A34A-90C0-1F3E4CD815E0}" type="slidenum">
              <a:rPr lang="en-US" smtClean="0"/>
              <a:t>6</a:t>
            </a:fld>
            <a:endParaRPr lang="en-US"/>
          </a:p>
        </p:txBody>
      </p:sp>
    </p:spTree>
    <p:extLst>
      <p:ext uri="{BB962C8B-B14F-4D97-AF65-F5344CB8AC3E}">
        <p14:creationId xmlns:p14="http://schemas.microsoft.com/office/powerpoint/2010/main" val="2156842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E4D92B-63FC-A34A-90C0-1F3E4CD815E0}" type="slidenum">
              <a:rPr lang="en-US" smtClean="0"/>
              <a:t>7</a:t>
            </a:fld>
            <a:endParaRPr lang="en-US"/>
          </a:p>
        </p:txBody>
      </p:sp>
    </p:spTree>
    <p:extLst>
      <p:ext uri="{BB962C8B-B14F-4D97-AF65-F5344CB8AC3E}">
        <p14:creationId xmlns:p14="http://schemas.microsoft.com/office/powerpoint/2010/main" val="2283464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E4D92B-63FC-A34A-90C0-1F3E4CD815E0}" type="slidenum">
              <a:rPr lang="en-US" smtClean="0"/>
              <a:t>8</a:t>
            </a:fld>
            <a:endParaRPr lang="en-US"/>
          </a:p>
        </p:txBody>
      </p:sp>
    </p:spTree>
    <p:extLst>
      <p:ext uri="{BB962C8B-B14F-4D97-AF65-F5344CB8AC3E}">
        <p14:creationId xmlns:p14="http://schemas.microsoft.com/office/powerpoint/2010/main" val="259045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E4D92B-63FC-A34A-90C0-1F3E4CD815E0}" type="slidenum">
              <a:rPr lang="en-US" smtClean="0"/>
              <a:t>9</a:t>
            </a:fld>
            <a:endParaRPr lang="en-US"/>
          </a:p>
        </p:txBody>
      </p:sp>
    </p:spTree>
    <p:extLst>
      <p:ext uri="{BB962C8B-B14F-4D97-AF65-F5344CB8AC3E}">
        <p14:creationId xmlns:p14="http://schemas.microsoft.com/office/powerpoint/2010/main" val="630234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24EB32F-0D23-E948-BE04-C413C6C969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a:extLst>
              <a:ext uri="{FF2B5EF4-FFF2-40B4-BE49-F238E27FC236}">
                <a16:creationId xmlns:a16="http://schemas.microsoft.com/office/drawing/2014/main" id="{EB4D3FF5-DB66-C047-9C0A-D4D6CFB6481A}"/>
              </a:ext>
            </a:extLst>
          </p:cNvPr>
          <p:cNvSpPr>
            <a:spLocks noGrp="1"/>
          </p:cNvSpPr>
          <p:nvPr>
            <p:ph type="title"/>
          </p:nvPr>
        </p:nvSpPr>
        <p:spPr>
          <a:xfrm>
            <a:off x="838200" y="2468148"/>
            <a:ext cx="10515600" cy="787814"/>
          </a:xfrm>
        </p:spPr>
        <p:txBody>
          <a:bodyPr>
            <a:normAutofit/>
          </a:bodyPr>
          <a:lstStyle>
            <a:lvl1pPr algn="ctr">
              <a:defRPr sz="4800">
                <a:solidFill>
                  <a:srgbClr val="8377B6"/>
                </a:solidFill>
              </a:defRPr>
            </a:lvl1pPr>
          </a:lstStyle>
          <a:p>
            <a:r>
              <a:rPr lang="en-US"/>
              <a:t>Click to edit Master title style</a:t>
            </a:r>
          </a:p>
        </p:txBody>
      </p:sp>
      <p:sp>
        <p:nvSpPr>
          <p:cNvPr id="9" name="Date Placeholder 8">
            <a:extLst>
              <a:ext uri="{FF2B5EF4-FFF2-40B4-BE49-F238E27FC236}">
                <a16:creationId xmlns:a16="http://schemas.microsoft.com/office/drawing/2014/main" id="{1DF5E517-12C6-5041-85B8-09DB2D24F587}"/>
              </a:ext>
            </a:extLst>
          </p:cNvPr>
          <p:cNvSpPr>
            <a:spLocks noGrp="1"/>
          </p:cNvSpPr>
          <p:nvPr>
            <p:ph type="dt" sz="half" idx="10"/>
          </p:nvPr>
        </p:nvSpPr>
        <p:spPr/>
        <p:txBody>
          <a:bodyPr/>
          <a:lstStyle/>
          <a:p>
            <a:endParaRPr lang="en-US"/>
          </a:p>
        </p:txBody>
      </p:sp>
      <p:sp>
        <p:nvSpPr>
          <p:cNvPr id="10" name="Slide Number Placeholder 9">
            <a:extLst>
              <a:ext uri="{FF2B5EF4-FFF2-40B4-BE49-F238E27FC236}">
                <a16:creationId xmlns:a16="http://schemas.microsoft.com/office/drawing/2014/main" id="{51075C41-F1FB-C24B-AAB2-F8A71DC67BDD}"/>
              </a:ext>
            </a:extLst>
          </p:cNvPr>
          <p:cNvSpPr>
            <a:spLocks noGrp="1"/>
          </p:cNvSpPr>
          <p:nvPr>
            <p:ph type="sldNum" sz="quarter" idx="11"/>
          </p:nvPr>
        </p:nvSpPr>
        <p:spPr/>
        <p:txBody>
          <a:bodyPr/>
          <a:lstStyle/>
          <a:p>
            <a:fld id="{66CA7FEF-9A17-054B-BA9C-D7256601F69D}" type="slidenum">
              <a:rPr lang="en-US" smtClean="0"/>
              <a:pPr/>
              <a:t>‹#›</a:t>
            </a:fld>
            <a:endParaRPr lang="en-US"/>
          </a:p>
        </p:txBody>
      </p:sp>
    </p:spTree>
    <p:extLst>
      <p:ext uri="{BB962C8B-B14F-4D97-AF65-F5344CB8AC3E}">
        <p14:creationId xmlns:p14="http://schemas.microsoft.com/office/powerpoint/2010/main" val="1925468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191B2-7B08-7744-9698-AF18132EA0D8}"/>
              </a:ext>
            </a:extLst>
          </p:cNvPr>
          <p:cNvSpPr>
            <a:spLocks noGrp="1"/>
          </p:cNvSpPr>
          <p:nvPr>
            <p:ph type="title"/>
          </p:nvPr>
        </p:nvSpPr>
        <p:spPr/>
        <p:txBody>
          <a:bodyPr>
            <a:normAutofit/>
          </a:bodyPr>
          <a:lstStyle>
            <a:lvl1pPr>
              <a:defRPr lang="en-US" sz="3600" dirty="0">
                <a:solidFill>
                  <a:srgbClr val="8377B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EF060A2-E660-2949-9FF7-12887C37AB84}"/>
              </a:ext>
            </a:extLst>
          </p:cNvPr>
          <p:cNvSpPr>
            <a:spLocks noGrp="1"/>
          </p:cNvSpPr>
          <p:nvPr>
            <p:ph idx="1"/>
          </p:nvPr>
        </p:nvSpPr>
        <p:spPr/>
        <p:txBody>
          <a:bodyPr/>
          <a:lstStyle>
            <a:lvl1pPr marL="228600" indent="-228600">
              <a:buFont typeface="Arial" panose="020B0604020202020204" pitchFamily="34" charset="0"/>
              <a:buChar char="•"/>
              <a:defRPr>
                <a:solidFill>
                  <a:schemeClr val="tx1">
                    <a:lumMod val="50000"/>
                    <a:lumOff val="50000"/>
                  </a:schemeClr>
                </a:solidFill>
              </a:defRPr>
            </a:lvl1pPr>
            <a:lvl2pPr marL="685800" indent="-228600">
              <a:buFont typeface="Arial" panose="020B0604020202020204" pitchFamily="34" charset="0"/>
              <a:buChar char="•"/>
              <a:defRPr/>
            </a:lvl2pPr>
            <a:lvl3pPr marL="1143000" indent="-228600">
              <a:buFont typeface="Courier New" panose="02070309020205020404" pitchFamily="49" charset="0"/>
              <a:buChar char="o"/>
              <a:defRPr/>
            </a:lvl3pPr>
            <a:lvl4pPr marL="1600200" indent="-228600">
              <a:buFont typeface="Courier New" panose="02070309020205020404" pitchFamily="49" charset="0"/>
              <a:buChar char="o"/>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Date Placeholder 6">
            <a:extLst>
              <a:ext uri="{FF2B5EF4-FFF2-40B4-BE49-F238E27FC236}">
                <a16:creationId xmlns:a16="http://schemas.microsoft.com/office/drawing/2014/main" id="{04AF8390-EE6E-5D42-BC62-BFBF07553C1F}"/>
              </a:ext>
            </a:extLst>
          </p:cNvPr>
          <p:cNvSpPr>
            <a:spLocks noGrp="1"/>
          </p:cNvSpPr>
          <p:nvPr>
            <p:ph type="dt" sz="half" idx="10"/>
          </p:nvPr>
        </p:nvSpPr>
        <p:spPr/>
        <p:txBody>
          <a:bodyPr/>
          <a:lstStyle>
            <a:lvl1pPr>
              <a:defRPr>
                <a:solidFill>
                  <a:schemeClr val="bg1"/>
                </a:solidFill>
              </a:defRPr>
            </a:lvl1pPr>
          </a:lstStyle>
          <a:p>
            <a:endParaRPr lang="en-US"/>
          </a:p>
        </p:txBody>
      </p:sp>
      <p:sp>
        <p:nvSpPr>
          <p:cNvPr id="8" name="Slide Number Placeholder 7">
            <a:extLst>
              <a:ext uri="{FF2B5EF4-FFF2-40B4-BE49-F238E27FC236}">
                <a16:creationId xmlns:a16="http://schemas.microsoft.com/office/drawing/2014/main" id="{EF2930F6-12BE-F74A-8970-4EF3D9B261B9}"/>
              </a:ext>
            </a:extLst>
          </p:cNvPr>
          <p:cNvSpPr>
            <a:spLocks noGrp="1"/>
          </p:cNvSpPr>
          <p:nvPr>
            <p:ph type="sldNum" sz="quarter" idx="11"/>
          </p:nvPr>
        </p:nvSpPr>
        <p:spPr/>
        <p:txBody>
          <a:bodyPr/>
          <a:lstStyle>
            <a:lvl1pPr>
              <a:defRPr/>
            </a:lvl1pPr>
          </a:lstStyle>
          <a:p>
            <a:fld id="{8DC5A911-85DE-8546-84E0-654B5ED00718}" type="slidenum">
              <a:rPr lang="en-US" smtClean="0"/>
              <a:pPr/>
              <a:t>‹#›</a:t>
            </a:fld>
            <a:endParaRPr lang="en-US"/>
          </a:p>
        </p:txBody>
      </p:sp>
    </p:spTree>
    <p:extLst>
      <p:ext uri="{BB962C8B-B14F-4D97-AF65-F5344CB8AC3E}">
        <p14:creationId xmlns:p14="http://schemas.microsoft.com/office/powerpoint/2010/main" val="15610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7BB82-09CB-B64C-B1E1-7DEF8C48C56D}"/>
              </a:ext>
            </a:extLst>
          </p:cNvPr>
          <p:cNvSpPr>
            <a:spLocks noGrp="1"/>
          </p:cNvSpPr>
          <p:nvPr>
            <p:ph type="title"/>
          </p:nvPr>
        </p:nvSpPr>
        <p:spPr>
          <a:xfrm>
            <a:off x="831850" y="1709738"/>
            <a:ext cx="10515600" cy="1971011"/>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CD2EB3D9-41C2-3343-B109-D417E6F8592E}"/>
              </a:ext>
            </a:extLst>
          </p:cNvPr>
          <p:cNvSpPr>
            <a:spLocks noGrp="1"/>
          </p:cNvSpPr>
          <p:nvPr>
            <p:ph type="body" idx="1"/>
          </p:nvPr>
        </p:nvSpPr>
        <p:spPr>
          <a:xfrm>
            <a:off x="831850" y="3802384"/>
            <a:ext cx="10515600" cy="1500187"/>
          </a:xfrm>
        </p:spPr>
        <p:txBody>
          <a:bodyPr/>
          <a:lstStyle>
            <a:lvl1pPr marL="0" indent="0">
              <a:buNone/>
              <a:defRPr sz="2400">
                <a:solidFill>
                  <a:srgbClr val="6666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73994D-EC66-0F4C-A99B-FAD4E4A40E7F}"/>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5FE08250-4FFD-5C46-82E4-96AEDDF816F4}"/>
              </a:ext>
            </a:extLst>
          </p:cNvPr>
          <p:cNvSpPr>
            <a:spLocks noGrp="1"/>
          </p:cNvSpPr>
          <p:nvPr>
            <p:ph type="sldNum" sz="quarter" idx="12"/>
          </p:nvPr>
        </p:nvSpPr>
        <p:spPr/>
        <p:txBody>
          <a:bodyPr/>
          <a:lstStyle/>
          <a:p>
            <a:fld id="{66CA7FEF-9A17-054B-BA9C-D7256601F69D}" type="slidenum">
              <a:rPr lang="en-US" smtClean="0"/>
              <a:t>‹#›</a:t>
            </a:fld>
            <a:endParaRPr lang="en-US"/>
          </a:p>
        </p:txBody>
      </p:sp>
    </p:spTree>
    <p:extLst>
      <p:ext uri="{BB962C8B-B14F-4D97-AF65-F5344CB8AC3E}">
        <p14:creationId xmlns:p14="http://schemas.microsoft.com/office/powerpoint/2010/main" val="1569123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DEAC14-9355-6044-9ACB-38CAEBC6613D}"/>
              </a:ext>
            </a:extLst>
          </p:cNvPr>
          <p:cNvSpPr/>
          <p:nvPr userDrawn="1"/>
        </p:nvSpPr>
        <p:spPr>
          <a:xfrm>
            <a:off x="8127600" y="0"/>
            <a:ext cx="4064400" cy="6858000"/>
          </a:xfrm>
          <a:prstGeom prst="rect">
            <a:avLst/>
          </a:prstGeom>
          <a:solidFill>
            <a:srgbClr val="83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a:extLst>
              <a:ext uri="{FF2B5EF4-FFF2-40B4-BE49-F238E27FC236}">
                <a16:creationId xmlns:a16="http://schemas.microsoft.com/office/drawing/2014/main" id="{74B7BB82-09CB-B64C-B1E1-7DEF8C48C56D}"/>
              </a:ext>
            </a:extLst>
          </p:cNvPr>
          <p:cNvSpPr>
            <a:spLocks noGrp="1"/>
          </p:cNvSpPr>
          <p:nvPr>
            <p:ph type="title"/>
          </p:nvPr>
        </p:nvSpPr>
        <p:spPr>
          <a:xfrm>
            <a:off x="831850" y="1709738"/>
            <a:ext cx="5754145" cy="1971011"/>
          </a:xfrm>
        </p:spPr>
        <p:txBody>
          <a:bodyPr anchor="b">
            <a:normAutofit/>
          </a:bodyPr>
          <a:lstStyle>
            <a:lvl1pPr>
              <a:defRPr sz="3600"/>
            </a:lvl1pPr>
          </a:lstStyle>
          <a:p>
            <a:r>
              <a:rPr lang="en-US"/>
              <a:t>Click to edit Master title style</a:t>
            </a:r>
          </a:p>
        </p:txBody>
      </p:sp>
      <p:sp>
        <p:nvSpPr>
          <p:cNvPr id="3" name="Text Placeholder 2">
            <a:extLst>
              <a:ext uri="{FF2B5EF4-FFF2-40B4-BE49-F238E27FC236}">
                <a16:creationId xmlns:a16="http://schemas.microsoft.com/office/drawing/2014/main" id="{CD2EB3D9-41C2-3343-B109-D417E6F8592E}"/>
              </a:ext>
            </a:extLst>
          </p:cNvPr>
          <p:cNvSpPr>
            <a:spLocks noGrp="1"/>
          </p:cNvSpPr>
          <p:nvPr>
            <p:ph type="body" idx="1"/>
          </p:nvPr>
        </p:nvSpPr>
        <p:spPr>
          <a:xfrm>
            <a:off x="831850" y="3802384"/>
            <a:ext cx="5754145" cy="1500187"/>
          </a:xfrm>
        </p:spPr>
        <p:txBody>
          <a:bodyPr/>
          <a:lstStyle>
            <a:lvl1pPr marL="0" indent="0">
              <a:buNone/>
              <a:defRPr sz="2400">
                <a:solidFill>
                  <a:srgbClr val="6666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73994D-EC66-0F4C-A99B-FAD4E4A40E7F}"/>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5FE08250-4FFD-5C46-82E4-96AEDDF816F4}"/>
              </a:ext>
            </a:extLst>
          </p:cNvPr>
          <p:cNvSpPr>
            <a:spLocks noGrp="1"/>
          </p:cNvSpPr>
          <p:nvPr>
            <p:ph type="sldNum" sz="quarter" idx="12"/>
          </p:nvPr>
        </p:nvSpPr>
        <p:spPr/>
        <p:txBody>
          <a:bodyPr/>
          <a:lstStyle/>
          <a:p>
            <a:fld id="{66CA7FEF-9A17-054B-BA9C-D7256601F69D}" type="slidenum">
              <a:rPr lang="en-US" smtClean="0"/>
              <a:t>‹#›</a:t>
            </a:fld>
            <a:endParaRPr lang="en-US"/>
          </a:p>
        </p:txBody>
      </p:sp>
      <p:pic>
        <p:nvPicPr>
          <p:cNvPr id="9" name="Picture 8" descr="Text&#10;&#10;Description automatically generated">
            <a:extLst>
              <a:ext uri="{FF2B5EF4-FFF2-40B4-BE49-F238E27FC236}">
                <a16:creationId xmlns:a16="http://schemas.microsoft.com/office/drawing/2014/main" id="{73CCD44E-9A9F-284F-AAB0-62582B1E812F}"/>
              </a:ext>
            </a:extLst>
          </p:cNvPr>
          <p:cNvPicPr>
            <a:picLocks noChangeAspect="1"/>
          </p:cNvPicPr>
          <p:nvPr userDrawn="1"/>
        </p:nvPicPr>
        <p:blipFill>
          <a:blip r:embed="rId3"/>
          <a:stretch>
            <a:fillRect/>
          </a:stretch>
        </p:blipFill>
        <p:spPr>
          <a:xfrm>
            <a:off x="9640776" y="388757"/>
            <a:ext cx="2071799" cy="700268"/>
          </a:xfrm>
          <a:prstGeom prst="rect">
            <a:avLst/>
          </a:prstGeom>
        </p:spPr>
      </p:pic>
      <p:pic>
        <p:nvPicPr>
          <p:cNvPr id="8" name="Picture 7" descr="Text&#10;&#10;Description automatically generated">
            <a:extLst>
              <a:ext uri="{FF2B5EF4-FFF2-40B4-BE49-F238E27FC236}">
                <a16:creationId xmlns:a16="http://schemas.microsoft.com/office/drawing/2014/main" id="{7AE9E98F-35D1-1C48-AE87-7586510F5CA1}"/>
              </a:ext>
            </a:extLst>
          </p:cNvPr>
          <p:cNvPicPr>
            <a:picLocks noChangeAspect="1"/>
          </p:cNvPicPr>
          <p:nvPr userDrawn="1"/>
        </p:nvPicPr>
        <p:blipFill>
          <a:blip r:embed="rId4"/>
          <a:stretch>
            <a:fillRect/>
          </a:stretch>
        </p:blipFill>
        <p:spPr>
          <a:xfrm>
            <a:off x="10274400" y="5342400"/>
            <a:ext cx="1494000" cy="502743"/>
          </a:xfrm>
          <a:prstGeom prst="rect">
            <a:avLst/>
          </a:prstGeom>
        </p:spPr>
      </p:pic>
    </p:spTree>
    <p:extLst>
      <p:ext uri="{BB962C8B-B14F-4D97-AF65-F5344CB8AC3E}">
        <p14:creationId xmlns:p14="http://schemas.microsoft.com/office/powerpoint/2010/main" val="245166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F26B4-7DA9-1C44-B3A9-A6EAA65D53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008F7D-4937-4547-8854-A57A5E58A22A}"/>
              </a:ext>
            </a:extLst>
          </p:cNvPr>
          <p:cNvSpPr>
            <a:spLocks noGrp="1"/>
          </p:cNvSpPr>
          <p:nvPr>
            <p:ph sz="half" idx="1"/>
          </p:nvPr>
        </p:nvSpPr>
        <p:spPr>
          <a:xfrm>
            <a:off x="838200" y="1825625"/>
            <a:ext cx="5181600" cy="4351338"/>
          </a:xfrm>
        </p:spPr>
        <p:txBody>
          <a:bodyPr/>
          <a:lstStyle>
            <a:lvl1pPr marL="228600" indent="-228600">
              <a:buFont typeface="Arial" panose="020B0604020202020204" pitchFamily="34" charset="0"/>
              <a:buChar char="•"/>
              <a:defRPr/>
            </a:lvl1pPr>
            <a:lvl2pPr marL="685800" indent="-228600">
              <a:buFont typeface="Arial" panose="020B0604020202020204" pitchFamily="34" charset="0"/>
              <a:buChar char="•"/>
              <a:defRPr/>
            </a:lvl2pPr>
            <a:lvl3pPr marL="1143000" indent="-228600">
              <a:buFont typeface="Courier New" panose="02070309020205020404" pitchFamily="49" charset="0"/>
              <a:buChar char="o"/>
              <a:defRPr/>
            </a:lvl3pPr>
            <a:lvl4pPr marL="1600200" indent="-228600">
              <a:buFont typeface="Courier New" panose="02070309020205020404" pitchFamily="49" charset="0"/>
              <a:buChar char="o"/>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72B30A3C-7D93-1B44-8916-871ADF081AD3}"/>
              </a:ext>
            </a:extLst>
          </p:cNvPr>
          <p:cNvSpPr>
            <a:spLocks noGrp="1"/>
          </p:cNvSpPr>
          <p:nvPr>
            <p:ph sz="half" idx="2"/>
          </p:nvPr>
        </p:nvSpPr>
        <p:spPr>
          <a:xfrm>
            <a:off x="6172200" y="1825625"/>
            <a:ext cx="5181600" cy="4351338"/>
          </a:xfrm>
        </p:spPr>
        <p:txBody>
          <a:bodyPr/>
          <a:lstStyle>
            <a:lvl1pPr marL="228600" indent="-228600">
              <a:buFont typeface="Arial" panose="020B0604020202020204" pitchFamily="34" charset="0"/>
              <a:buChar char="•"/>
              <a:defRPr/>
            </a:lvl1pPr>
            <a:lvl2pPr marL="685800" indent="-228600">
              <a:buFont typeface="Arial" panose="020B0604020202020204" pitchFamily="34" charset="0"/>
              <a:buChar char="•"/>
              <a:defRPr/>
            </a:lvl2pPr>
            <a:lvl3pPr marL="1143000" indent="-228600">
              <a:buFont typeface="Courier New" panose="02070309020205020404" pitchFamily="49" charset="0"/>
              <a:buChar char="o"/>
              <a:defRPr/>
            </a:lvl3pPr>
            <a:lvl4pPr marL="1600200" indent="-228600">
              <a:buFont typeface="Courier New" panose="02070309020205020404" pitchFamily="49" charset="0"/>
              <a:buChar char="o"/>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a:extLst>
              <a:ext uri="{FF2B5EF4-FFF2-40B4-BE49-F238E27FC236}">
                <a16:creationId xmlns:a16="http://schemas.microsoft.com/office/drawing/2014/main" id="{57DB5786-BE14-1E4C-A9F5-4EDBBCBE3383}"/>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C7DCA14-F28F-8748-9409-33B46B4DE2EC}"/>
              </a:ext>
            </a:extLst>
          </p:cNvPr>
          <p:cNvSpPr>
            <a:spLocks noGrp="1"/>
          </p:cNvSpPr>
          <p:nvPr>
            <p:ph type="sldNum" sz="quarter" idx="12"/>
          </p:nvPr>
        </p:nvSpPr>
        <p:spPr/>
        <p:txBody>
          <a:bodyPr/>
          <a:lstStyle/>
          <a:p>
            <a:fld id="{66CA7FEF-9A17-054B-BA9C-D7256601F69D}" type="slidenum">
              <a:rPr lang="en-US" smtClean="0"/>
              <a:t>‹#›</a:t>
            </a:fld>
            <a:endParaRPr lang="en-US"/>
          </a:p>
        </p:txBody>
      </p:sp>
    </p:spTree>
    <p:extLst>
      <p:ext uri="{BB962C8B-B14F-4D97-AF65-F5344CB8AC3E}">
        <p14:creationId xmlns:p14="http://schemas.microsoft.com/office/powerpoint/2010/main" val="141430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72270-44B8-1A4D-B133-D03D497AB9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22DCEE-5F0B-B84F-8544-7123B797E9AC}"/>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F01D7315-C8B4-4A43-8CF2-63E7600B40E5}"/>
              </a:ext>
            </a:extLst>
          </p:cNvPr>
          <p:cNvSpPr>
            <a:spLocks noGrp="1"/>
          </p:cNvSpPr>
          <p:nvPr>
            <p:ph type="sldNum" sz="quarter" idx="12"/>
          </p:nvPr>
        </p:nvSpPr>
        <p:spPr/>
        <p:txBody>
          <a:bodyPr/>
          <a:lstStyle/>
          <a:p>
            <a:fld id="{66CA7FEF-9A17-054B-BA9C-D7256601F69D}" type="slidenum">
              <a:rPr lang="en-US" smtClean="0"/>
              <a:pPr/>
              <a:t>‹#›</a:t>
            </a:fld>
            <a:endParaRPr lang="en-US"/>
          </a:p>
        </p:txBody>
      </p:sp>
    </p:spTree>
    <p:extLst>
      <p:ext uri="{BB962C8B-B14F-4D97-AF65-F5344CB8AC3E}">
        <p14:creationId xmlns:p14="http://schemas.microsoft.com/office/powerpoint/2010/main" val="1204472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76C355-74F3-734F-854E-51BAC2B57F4A}"/>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DA91322F-EEB4-F84C-8E14-91802EFE1F67}"/>
              </a:ext>
            </a:extLst>
          </p:cNvPr>
          <p:cNvSpPr>
            <a:spLocks noGrp="1"/>
          </p:cNvSpPr>
          <p:nvPr>
            <p:ph type="sldNum" sz="quarter" idx="12"/>
          </p:nvPr>
        </p:nvSpPr>
        <p:spPr/>
        <p:txBody>
          <a:bodyPr/>
          <a:lstStyle/>
          <a:p>
            <a:fld id="{66CA7FEF-9A17-054B-BA9C-D7256601F69D}" type="slidenum">
              <a:rPr lang="en-US" smtClean="0"/>
              <a:t>‹#›</a:t>
            </a:fld>
            <a:endParaRPr lang="en-US"/>
          </a:p>
        </p:txBody>
      </p:sp>
    </p:spTree>
    <p:extLst>
      <p:ext uri="{BB962C8B-B14F-4D97-AF65-F5344CB8AC3E}">
        <p14:creationId xmlns:p14="http://schemas.microsoft.com/office/powerpoint/2010/main" val="3599347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E49F6-5AF3-F244-AE68-63F2F7BFBC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166B9A-10BF-5544-8565-F2A162836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4A41CD99-F14A-7B4F-A11B-7A2806792B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4F5092-AECC-AD43-9443-C2260FE533DB}"/>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A4DAEA5B-9BC4-954C-BB52-D4EE42966BF5}"/>
              </a:ext>
            </a:extLst>
          </p:cNvPr>
          <p:cNvSpPr>
            <a:spLocks noGrp="1"/>
          </p:cNvSpPr>
          <p:nvPr>
            <p:ph type="sldNum" sz="quarter" idx="12"/>
          </p:nvPr>
        </p:nvSpPr>
        <p:spPr/>
        <p:txBody>
          <a:bodyPr/>
          <a:lstStyle/>
          <a:p>
            <a:fld id="{66CA7FEF-9A17-054B-BA9C-D7256601F69D}" type="slidenum">
              <a:rPr lang="en-US" smtClean="0"/>
              <a:t>‹#›</a:t>
            </a:fld>
            <a:endParaRPr lang="en-US"/>
          </a:p>
        </p:txBody>
      </p:sp>
    </p:spTree>
    <p:extLst>
      <p:ext uri="{BB962C8B-B14F-4D97-AF65-F5344CB8AC3E}">
        <p14:creationId xmlns:p14="http://schemas.microsoft.com/office/powerpoint/2010/main" val="126752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DDB44-31C1-6341-A362-9984241A67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7C95A1-15BE-D94D-9CED-AE04A13364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5709E1D-A04C-2047-9EE7-0FC51F89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672D19-2E49-5B42-88DB-8CFEEE4B4FA7}"/>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724A9635-C27C-4948-9DB1-CE5D551A2CAF}"/>
              </a:ext>
            </a:extLst>
          </p:cNvPr>
          <p:cNvSpPr>
            <a:spLocks noGrp="1"/>
          </p:cNvSpPr>
          <p:nvPr>
            <p:ph type="sldNum" sz="quarter" idx="12"/>
          </p:nvPr>
        </p:nvSpPr>
        <p:spPr/>
        <p:txBody>
          <a:bodyPr/>
          <a:lstStyle/>
          <a:p>
            <a:fld id="{66CA7FEF-9A17-054B-BA9C-D7256601F69D}" type="slidenum">
              <a:rPr lang="en-US" smtClean="0"/>
              <a:t>‹#›</a:t>
            </a:fld>
            <a:endParaRPr lang="en-US"/>
          </a:p>
        </p:txBody>
      </p:sp>
    </p:spTree>
    <p:extLst>
      <p:ext uri="{BB962C8B-B14F-4D97-AF65-F5344CB8AC3E}">
        <p14:creationId xmlns:p14="http://schemas.microsoft.com/office/powerpoint/2010/main" val="1813589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4E1380-91AD-E446-A37A-F42EBEB596F7}"/>
              </a:ext>
            </a:extLst>
          </p:cNvPr>
          <p:cNvSpPr>
            <a:spLocks noGrp="1"/>
          </p:cNvSpPr>
          <p:nvPr>
            <p:ph type="title"/>
          </p:nvPr>
        </p:nvSpPr>
        <p:spPr>
          <a:xfrm>
            <a:off x="838200" y="365126"/>
            <a:ext cx="8331200" cy="116734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848439-35C7-C349-AE05-67D5C5907A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 Click to edit Master text styles</a:t>
            </a:r>
          </a:p>
          <a:p>
            <a:pPr lvl="1"/>
            <a:r>
              <a:rPr lang="en-GB"/>
              <a:t> Second level</a:t>
            </a:r>
          </a:p>
          <a:p>
            <a:pPr lvl="2"/>
            <a:r>
              <a:rPr lang="en-GB"/>
              <a:t>Third level</a:t>
            </a:r>
          </a:p>
          <a:p>
            <a:pPr lvl="3"/>
            <a:r>
              <a:rPr lang="en-GB"/>
              <a:t>Fourth level</a:t>
            </a:r>
          </a:p>
        </p:txBody>
      </p:sp>
      <p:sp>
        <p:nvSpPr>
          <p:cNvPr id="4" name="Date Placeholder 3">
            <a:extLst>
              <a:ext uri="{FF2B5EF4-FFF2-40B4-BE49-F238E27FC236}">
                <a16:creationId xmlns:a16="http://schemas.microsoft.com/office/drawing/2014/main" id="{1A46CAE0-81F9-AB4C-A1E6-7BFF87BD59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DBC5119D-2A73-1A4D-A49C-3D5666CD91A3}"/>
              </a:ext>
            </a:extLst>
          </p:cNvPr>
          <p:cNvSpPr>
            <a:spLocks noGrp="1"/>
          </p:cNvSpPr>
          <p:nvPr>
            <p:ph type="sldNum" sz="quarter" idx="4"/>
          </p:nvPr>
        </p:nvSpPr>
        <p:spPr>
          <a:xfrm>
            <a:off x="8610599" y="6356350"/>
            <a:ext cx="3184003" cy="365125"/>
          </a:xfrm>
          <a:prstGeom prst="rect">
            <a:avLst/>
          </a:prstGeom>
        </p:spPr>
        <p:txBody>
          <a:bodyPr vert="horz" lIns="91440" tIns="45720" rIns="91440" bIns="45720" rtlCol="0" anchor="ctr"/>
          <a:lstStyle>
            <a:lvl1pPr algn="r">
              <a:defRPr sz="1200">
                <a:solidFill>
                  <a:schemeClr val="bg1"/>
                </a:solidFill>
              </a:defRPr>
            </a:lvl1pPr>
          </a:lstStyle>
          <a:p>
            <a:fld id="{66CA7FEF-9A17-054B-BA9C-D7256601F69D}" type="slidenum">
              <a:rPr lang="en-US" smtClean="0"/>
              <a:pPr/>
              <a:t>‹#›</a:t>
            </a:fld>
            <a:endParaRPr lang="en-US"/>
          </a:p>
        </p:txBody>
      </p:sp>
      <p:pic>
        <p:nvPicPr>
          <p:cNvPr id="7" name="Picture 6" descr="A picture containing text, sign, outdoor&#10;&#10;Description automatically generated">
            <a:extLst>
              <a:ext uri="{FF2B5EF4-FFF2-40B4-BE49-F238E27FC236}">
                <a16:creationId xmlns:a16="http://schemas.microsoft.com/office/drawing/2014/main" id="{AFFDC1DA-21FE-6545-97B1-F087967C762C}"/>
              </a:ext>
            </a:extLst>
          </p:cNvPr>
          <p:cNvPicPr>
            <a:picLocks noChangeAspect="1"/>
          </p:cNvPicPr>
          <p:nvPr userDrawn="1"/>
        </p:nvPicPr>
        <p:blipFill>
          <a:blip r:embed="rId12"/>
          <a:stretch>
            <a:fillRect/>
          </a:stretch>
        </p:blipFill>
        <p:spPr>
          <a:xfrm>
            <a:off x="10260001" y="5400000"/>
            <a:ext cx="1439839" cy="385200"/>
          </a:xfrm>
          <a:prstGeom prst="rect">
            <a:avLst/>
          </a:prstGeom>
        </p:spPr>
      </p:pic>
    </p:spTree>
    <p:extLst>
      <p:ext uri="{BB962C8B-B14F-4D97-AF65-F5344CB8AC3E}">
        <p14:creationId xmlns:p14="http://schemas.microsoft.com/office/powerpoint/2010/main" val="2766951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2"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3600" kern="1200">
          <a:solidFill>
            <a:srgbClr val="8377B6"/>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8377B6"/>
        </a:buClr>
        <a:buSzPct val="100000"/>
        <a:buFont typeface="Arial" panose="020B0604020202020204" pitchFamily="34" charset="0"/>
        <a:buChar char="•"/>
        <a:defRPr sz="2800" kern="1200">
          <a:solidFill>
            <a:srgbClr val="666666"/>
          </a:solidFill>
          <a:latin typeface="+mn-lt"/>
          <a:ea typeface="+mn-ea"/>
          <a:cs typeface="+mn-cs"/>
        </a:defRPr>
      </a:lvl1pPr>
      <a:lvl2pPr marL="685800" indent="-228600" algn="l" defTabSz="914400" rtl="0" eaLnBrk="1" latinLnBrk="0" hangingPunct="1">
        <a:lnSpc>
          <a:spcPct val="90000"/>
        </a:lnSpc>
        <a:spcBef>
          <a:spcPts val="500"/>
        </a:spcBef>
        <a:buClr>
          <a:srgbClr val="8377B6"/>
        </a:buClr>
        <a:buSzPct val="100000"/>
        <a:buFont typeface="Arial" panose="020B0604020202020204" pitchFamily="34" charset="0"/>
        <a:buChar char="•"/>
        <a:defRPr sz="2400" kern="1200">
          <a:solidFill>
            <a:srgbClr val="666666"/>
          </a:solidFill>
          <a:latin typeface="+mn-lt"/>
          <a:ea typeface="+mn-ea"/>
          <a:cs typeface="+mn-cs"/>
        </a:defRPr>
      </a:lvl2pPr>
      <a:lvl3pPr marL="1143000" indent="-228600" algn="l" defTabSz="914400" rtl="0" eaLnBrk="1" latinLnBrk="0" hangingPunct="1">
        <a:lnSpc>
          <a:spcPct val="90000"/>
        </a:lnSpc>
        <a:spcBef>
          <a:spcPts val="500"/>
        </a:spcBef>
        <a:buClr>
          <a:srgbClr val="8377B6"/>
        </a:buClr>
        <a:buFont typeface="Courier New" panose="02070309020205020404" pitchFamily="49" charset="0"/>
        <a:buChar char="o"/>
        <a:defRPr sz="2000" kern="1200">
          <a:solidFill>
            <a:srgbClr val="666666"/>
          </a:solidFill>
          <a:latin typeface="+mn-lt"/>
          <a:ea typeface="+mn-ea"/>
          <a:cs typeface="+mn-cs"/>
        </a:defRPr>
      </a:lvl3pPr>
      <a:lvl4pPr marL="1600200" indent="-228600" algn="l" defTabSz="914400" rtl="0" eaLnBrk="1" latinLnBrk="0" hangingPunct="1">
        <a:lnSpc>
          <a:spcPct val="90000"/>
        </a:lnSpc>
        <a:spcBef>
          <a:spcPts val="500"/>
        </a:spcBef>
        <a:buClr>
          <a:srgbClr val="8377B6"/>
        </a:buClr>
        <a:buFont typeface="Courier New" panose="02070309020205020404" pitchFamily="49" charset="0"/>
        <a:buChar char="o"/>
        <a:defRPr sz="1800" kern="1200">
          <a:solidFill>
            <a:srgbClr val="6666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86" userDrawn="1">
          <p15:clr>
            <a:srgbClr val="F26B43"/>
          </p15:clr>
        </p15:guide>
        <p15:guide id="2" pos="737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ideo" Target="https://player.vimeo.com/video/508336539?app_id=122963" TargetMode="Externa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542BB6D9-3DDA-A14E-8EC7-652FD706635C}"/>
              </a:ext>
            </a:extLst>
          </p:cNvPr>
          <p:cNvPicPr>
            <a:picLocks noChangeAspect="1"/>
          </p:cNvPicPr>
          <p:nvPr/>
        </p:nvPicPr>
        <p:blipFill rotWithShape="1">
          <a:blip r:embed="rId3"/>
          <a:srcRect l="6269" t="2422" b="3680"/>
          <a:stretch/>
        </p:blipFill>
        <p:spPr>
          <a:xfrm>
            <a:off x="205034" y="179141"/>
            <a:ext cx="4086542" cy="5293009"/>
          </a:xfrm>
          <a:prstGeom prst="rect">
            <a:avLst/>
          </a:prstGeom>
        </p:spPr>
      </p:pic>
      <p:sp>
        <p:nvSpPr>
          <p:cNvPr id="5" name="Subtitle 4">
            <a:extLst>
              <a:ext uri="{FF2B5EF4-FFF2-40B4-BE49-F238E27FC236}">
                <a16:creationId xmlns:a16="http://schemas.microsoft.com/office/drawing/2014/main" id="{0F9CA205-6EE1-D347-BCD3-BFA672303975}"/>
              </a:ext>
            </a:extLst>
          </p:cNvPr>
          <p:cNvSpPr>
            <a:spLocks noGrp="1"/>
          </p:cNvSpPr>
          <p:nvPr>
            <p:ph type="subTitle" idx="1"/>
          </p:nvPr>
        </p:nvSpPr>
        <p:spPr/>
        <p:txBody>
          <a:bodyPr/>
          <a:lstStyle/>
          <a:p>
            <a:r>
              <a:rPr lang="en-US"/>
              <a:t>Joint Meeting of </a:t>
            </a:r>
          </a:p>
          <a:p>
            <a:r>
              <a:rPr lang="en-US"/>
              <a:t>Rural Deans and Lay Chairs</a:t>
            </a:r>
          </a:p>
          <a:p>
            <a:r>
              <a:rPr lang="en-US"/>
              <a:t>22-4-21</a:t>
            </a:r>
          </a:p>
        </p:txBody>
      </p:sp>
      <p:sp>
        <p:nvSpPr>
          <p:cNvPr id="4" name="Title 3">
            <a:extLst>
              <a:ext uri="{FF2B5EF4-FFF2-40B4-BE49-F238E27FC236}">
                <a16:creationId xmlns:a16="http://schemas.microsoft.com/office/drawing/2014/main" id="{BAC8D6BF-9959-8A4B-A285-1416E4706534}"/>
              </a:ext>
            </a:extLst>
          </p:cNvPr>
          <p:cNvSpPr>
            <a:spLocks noGrp="1"/>
          </p:cNvSpPr>
          <p:nvPr>
            <p:ph type="title"/>
          </p:nvPr>
        </p:nvSpPr>
        <p:spPr>
          <a:xfrm>
            <a:off x="951321" y="2430829"/>
            <a:ext cx="10515600" cy="787814"/>
          </a:xfrm>
        </p:spPr>
        <p:txBody>
          <a:bodyPr>
            <a:normAutofit fontScale="90000"/>
          </a:bodyPr>
          <a:lstStyle/>
          <a:p>
            <a:r>
              <a:rPr lang="en-US"/>
              <a:t>Mission and </a:t>
            </a:r>
            <a:br>
              <a:rPr lang="en-US"/>
            </a:br>
            <a:r>
              <a:rPr lang="en-US"/>
              <a:t>Pastoral Plan</a:t>
            </a:r>
          </a:p>
        </p:txBody>
      </p:sp>
      <p:sp>
        <p:nvSpPr>
          <p:cNvPr id="6" name="TextBox 5">
            <a:extLst>
              <a:ext uri="{FF2B5EF4-FFF2-40B4-BE49-F238E27FC236}">
                <a16:creationId xmlns:a16="http://schemas.microsoft.com/office/drawing/2014/main" id="{33136EDB-648A-41C9-ABEC-2C43299C8F22}"/>
              </a:ext>
            </a:extLst>
          </p:cNvPr>
          <p:cNvSpPr txBox="1"/>
          <p:nvPr/>
        </p:nvSpPr>
        <p:spPr>
          <a:xfrm>
            <a:off x="320731" y="5470330"/>
            <a:ext cx="6094476" cy="584775"/>
          </a:xfrm>
          <a:prstGeom prst="rect">
            <a:avLst/>
          </a:prstGeom>
          <a:noFill/>
        </p:spPr>
        <p:txBody>
          <a:bodyPr wrap="square">
            <a:spAutoFit/>
          </a:bodyPr>
          <a:lstStyle/>
          <a:p>
            <a:r>
              <a:rPr lang="en-GB" sz="1600">
                <a:solidFill>
                  <a:srgbClr val="002060"/>
                </a:solidFill>
              </a:rPr>
              <a:t>“My Father is glorified by this: that you </a:t>
            </a:r>
          </a:p>
          <a:p>
            <a:r>
              <a:rPr lang="en-GB" sz="1600">
                <a:solidFill>
                  <a:srgbClr val="002060"/>
                </a:solidFill>
              </a:rPr>
              <a:t>bear much fruit and become my disciples” John 15v8</a:t>
            </a:r>
          </a:p>
        </p:txBody>
      </p:sp>
    </p:spTree>
    <p:extLst>
      <p:ext uri="{BB962C8B-B14F-4D97-AF65-F5344CB8AC3E}">
        <p14:creationId xmlns:p14="http://schemas.microsoft.com/office/powerpoint/2010/main" val="2054106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7119F65-101B-4790-AA98-2DD85729AEBE}"/>
              </a:ext>
            </a:extLst>
          </p:cNvPr>
          <p:cNvSpPr>
            <a:spLocks noGrp="1"/>
          </p:cNvSpPr>
          <p:nvPr>
            <p:ph type="sldNum" sz="quarter" idx="12"/>
          </p:nvPr>
        </p:nvSpPr>
        <p:spPr/>
        <p:txBody>
          <a:bodyPr/>
          <a:lstStyle/>
          <a:p>
            <a:fld id="{66CA7FEF-9A17-054B-BA9C-D7256601F69D}" type="slidenum">
              <a:rPr lang="en-US" smtClean="0"/>
              <a:t>10</a:t>
            </a:fld>
            <a:endParaRPr lang="en-US"/>
          </a:p>
        </p:txBody>
      </p:sp>
      <p:sp>
        <p:nvSpPr>
          <p:cNvPr id="10" name="Title 4">
            <a:extLst>
              <a:ext uri="{FF2B5EF4-FFF2-40B4-BE49-F238E27FC236}">
                <a16:creationId xmlns:a16="http://schemas.microsoft.com/office/drawing/2014/main" id="{2FC53392-F913-4743-82F8-7E3DB12AC93C}"/>
              </a:ext>
            </a:extLst>
          </p:cNvPr>
          <p:cNvSpPr>
            <a:spLocks noGrp="1"/>
          </p:cNvSpPr>
          <p:nvPr>
            <p:ph type="title"/>
          </p:nvPr>
        </p:nvSpPr>
        <p:spPr>
          <a:xfrm>
            <a:off x="839788" y="178141"/>
            <a:ext cx="8848742" cy="919532"/>
          </a:xfrm>
        </p:spPr>
        <p:txBody>
          <a:bodyPr anchor="ctr">
            <a:normAutofit fontScale="90000"/>
          </a:bodyPr>
          <a:lstStyle/>
          <a:p>
            <a:r>
              <a:rPr lang="en-GB" sz="3600"/>
              <a:t>How do we finance our aspirations without continuing to sell assets? Not a new problem</a:t>
            </a:r>
            <a:endParaRPr lang="en-GB" sz="3600" b="1"/>
          </a:p>
        </p:txBody>
      </p:sp>
      <p:sp>
        <p:nvSpPr>
          <p:cNvPr id="11" name="Text Placeholder 6">
            <a:extLst>
              <a:ext uri="{FF2B5EF4-FFF2-40B4-BE49-F238E27FC236}">
                <a16:creationId xmlns:a16="http://schemas.microsoft.com/office/drawing/2014/main" id="{7767580E-0835-4EBC-AB11-325787B7C514}"/>
              </a:ext>
            </a:extLst>
          </p:cNvPr>
          <p:cNvSpPr>
            <a:spLocks noGrp="1"/>
          </p:cNvSpPr>
          <p:nvPr>
            <p:ph type="body" sz="half" idx="2"/>
          </p:nvPr>
        </p:nvSpPr>
        <p:spPr>
          <a:xfrm>
            <a:off x="839787" y="1115453"/>
            <a:ext cx="4318504" cy="5138157"/>
          </a:xfrm>
        </p:spPr>
        <p:txBody>
          <a:bodyPr vert="horz" lIns="91440" tIns="45720" rIns="91440" bIns="45720" rtlCol="0" anchor="t">
            <a:noAutofit/>
          </a:bodyPr>
          <a:lstStyle/>
          <a:p>
            <a:pPr marL="342900" indent="-342900">
              <a:buFont typeface="Arial" panose="020B0604020202020204" pitchFamily="34" charset="0"/>
              <a:buChar char="•"/>
            </a:pPr>
            <a:r>
              <a:rPr lang="en-GB" sz="2600"/>
              <a:t>2016-2020 the Diocese have operated with a deficit each year, totalling £5m</a:t>
            </a:r>
          </a:p>
          <a:p>
            <a:pPr marL="342900" indent="-342900">
              <a:buFont typeface="Arial" panose="020B0604020202020204" pitchFamily="34" charset="0"/>
              <a:buChar char="•"/>
            </a:pPr>
            <a:r>
              <a:rPr lang="en-GB" sz="2600"/>
              <a:t>We have lost income and capital growth on the £4m investments we have sold, and future income generation reduced by est. £200k p.a.</a:t>
            </a:r>
            <a:endParaRPr lang="en-GB" sz="2600">
              <a:cs typeface="Calibri"/>
            </a:endParaRPr>
          </a:p>
          <a:p>
            <a:pPr marL="342900" indent="-342900">
              <a:buFont typeface="Arial" panose="020B0604020202020204" pitchFamily="34" charset="0"/>
              <a:buChar char="•"/>
            </a:pPr>
            <a:r>
              <a:rPr lang="en-GB" sz="2600">
                <a:cs typeface="Calibri"/>
              </a:rPr>
              <a:t>We are committed to safeguard our assets for the future church, therefore we must balance the books</a:t>
            </a:r>
            <a:endParaRPr lang="en-GB"/>
          </a:p>
          <a:p>
            <a:pPr marL="342900" indent="-342900">
              <a:buFont typeface="Arial" panose="020B0604020202020204" pitchFamily="34" charset="0"/>
              <a:buChar char="•"/>
            </a:pPr>
            <a:endParaRPr lang="en-GB" sz="2600">
              <a:cs typeface="Calibri"/>
            </a:endParaRPr>
          </a:p>
        </p:txBody>
      </p:sp>
      <p:sp>
        <p:nvSpPr>
          <p:cNvPr id="7" name="Text Placeholder 6">
            <a:extLst>
              <a:ext uri="{FF2B5EF4-FFF2-40B4-BE49-F238E27FC236}">
                <a16:creationId xmlns:a16="http://schemas.microsoft.com/office/drawing/2014/main" id="{E0CE67B4-86BA-43AC-B0B3-8B076E7E7A5B}"/>
              </a:ext>
            </a:extLst>
          </p:cNvPr>
          <p:cNvSpPr txBox="1">
            <a:spLocks/>
          </p:cNvSpPr>
          <p:nvPr/>
        </p:nvSpPr>
        <p:spPr>
          <a:xfrm>
            <a:off x="3567986" y="6315254"/>
            <a:ext cx="5056027" cy="623014"/>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Clr>
                <a:srgbClr val="8377B6"/>
              </a:buClr>
              <a:buSzPct val="100000"/>
              <a:buFont typeface="Arial" panose="020B0604020202020204" pitchFamily="34" charset="0"/>
              <a:buChar char="•"/>
              <a:defRPr sz="2800" kern="1200">
                <a:solidFill>
                  <a:srgbClr val="666666"/>
                </a:solidFill>
                <a:latin typeface="+mn-lt"/>
                <a:ea typeface="+mn-ea"/>
                <a:cs typeface="+mn-cs"/>
              </a:defRPr>
            </a:lvl1pPr>
            <a:lvl2pPr marL="685800" indent="-228600" algn="l" defTabSz="914400" rtl="0" eaLnBrk="1" latinLnBrk="0" hangingPunct="1">
              <a:lnSpc>
                <a:spcPct val="90000"/>
              </a:lnSpc>
              <a:spcBef>
                <a:spcPts val="500"/>
              </a:spcBef>
              <a:buClr>
                <a:srgbClr val="8377B6"/>
              </a:buClr>
              <a:buSzPct val="100000"/>
              <a:buFont typeface="Arial" panose="020B0604020202020204" pitchFamily="34" charset="0"/>
              <a:buChar char="•"/>
              <a:defRPr sz="2400" kern="1200">
                <a:solidFill>
                  <a:srgbClr val="666666"/>
                </a:solidFill>
                <a:latin typeface="+mn-lt"/>
                <a:ea typeface="+mn-ea"/>
                <a:cs typeface="+mn-cs"/>
              </a:defRPr>
            </a:lvl2pPr>
            <a:lvl3pPr marL="1143000" indent="-228600" algn="l" defTabSz="914400" rtl="0" eaLnBrk="1" latinLnBrk="0" hangingPunct="1">
              <a:lnSpc>
                <a:spcPct val="90000"/>
              </a:lnSpc>
              <a:spcBef>
                <a:spcPts val="500"/>
              </a:spcBef>
              <a:buClr>
                <a:srgbClr val="8377B6"/>
              </a:buClr>
              <a:buFont typeface="Courier New" panose="02070309020205020404" pitchFamily="49" charset="0"/>
              <a:buChar char="o"/>
              <a:defRPr sz="2000" kern="1200">
                <a:solidFill>
                  <a:srgbClr val="666666"/>
                </a:solidFill>
                <a:latin typeface="+mn-lt"/>
                <a:ea typeface="+mn-ea"/>
                <a:cs typeface="+mn-cs"/>
              </a:defRPr>
            </a:lvl3pPr>
            <a:lvl4pPr marL="1600200" indent="-228600" algn="l" defTabSz="914400" rtl="0" eaLnBrk="1" latinLnBrk="0" hangingPunct="1">
              <a:lnSpc>
                <a:spcPct val="90000"/>
              </a:lnSpc>
              <a:spcBef>
                <a:spcPts val="500"/>
              </a:spcBef>
              <a:buClr>
                <a:srgbClr val="8377B6"/>
              </a:buClr>
              <a:buFont typeface="Courier New" panose="02070309020205020404" pitchFamily="49" charset="0"/>
              <a:buChar char="o"/>
              <a:defRPr sz="1800" kern="1200">
                <a:solidFill>
                  <a:srgbClr val="6666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1">
                <a:solidFill>
                  <a:schemeClr val="bg1"/>
                </a:solidFill>
              </a:rPr>
              <a:t>ALL dioceses predicting deficit for 2020 </a:t>
            </a:r>
            <a:r>
              <a:rPr lang="en-GB" sz="1800">
                <a:solidFill>
                  <a:schemeClr val="bg1"/>
                </a:solidFill>
              </a:rPr>
              <a:t>greatest London £7m : lowest Rochester £500k</a:t>
            </a:r>
          </a:p>
        </p:txBody>
      </p:sp>
      <p:pic>
        <p:nvPicPr>
          <p:cNvPr id="3" name="Picture 3" descr="Timeline&#10;&#10;Description automatically generated">
            <a:extLst>
              <a:ext uri="{FF2B5EF4-FFF2-40B4-BE49-F238E27FC236}">
                <a16:creationId xmlns:a16="http://schemas.microsoft.com/office/drawing/2014/main" id="{54896760-3168-4966-B7F0-74FABB9DF71A}"/>
              </a:ext>
            </a:extLst>
          </p:cNvPr>
          <p:cNvPicPr>
            <a:picLocks noChangeAspect="1"/>
          </p:cNvPicPr>
          <p:nvPr/>
        </p:nvPicPr>
        <p:blipFill>
          <a:blip r:embed="rId3"/>
          <a:stretch>
            <a:fillRect/>
          </a:stretch>
        </p:blipFill>
        <p:spPr>
          <a:xfrm>
            <a:off x="5298142" y="1119295"/>
            <a:ext cx="6920752" cy="4233926"/>
          </a:xfrm>
          <a:prstGeom prst="rect">
            <a:avLst/>
          </a:prstGeom>
        </p:spPr>
      </p:pic>
    </p:spTree>
    <p:extLst>
      <p:ext uri="{BB962C8B-B14F-4D97-AF65-F5344CB8AC3E}">
        <p14:creationId xmlns:p14="http://schemas.microsoft.com/office/powerpoint/2010/main" val="3749724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F07C4-6F52-48D3-8E69-B88326413CC8}"/>
              </a:ext>
            </a:extLst>
          </p:cNvPr>
          <p:cNvSpPr>
            <a:spLocks noGrp="1"/>
          </p:cNvSpPr>
          <p:nvPr>
            <p:ph type="title"/>
          </p:nvPr>
        </p:nvSpPr>
        <p:spPr>
          <a:xfrm>
            <a:off x="838200" y="130344"/>
            <a:ext cx="8331200" cy="1167342"/>
          </a:xfrm>
        </p:spPr>
        <p:txBody>
          <a:bodyPr/>
          <a:lstStyle/>
          <a:p>
            <a:r>
              <a:rPr lang="en-GB">
                <a:cs typeface="Calibri"/>
              </a:rPr>
              <a:t>Diocesan Balance Sheet:</a:t>
            </a:r>
            <a:br>
              <a:rPr lang="en-GB">
                <a:cs typeface="Calibri"/>
              </a:rPr>
            </a:br>
            <a:r>
              <a:rPr lang="en-GB">
                <a:cs typeface="Calibri"/>
              </a:rPr>
              <a:t>Can we turn our assets into cash?</a:t>
            </a:r>
            <a:endParaRPr lang="en-GB"/>
          </a:p>
        </p:txBody>
      </p:sp>
      <p:sp>
        <p:nvSpPr>
          <p:cNvPr id="4" name="Slide Number Placeholder 3">
            <a:extLst>
              <a:ext uri="{FF2B5EF4-FFF2-40B4-BE49-F238E27FC236}">
                <a16:creationId xmlns:a16="http://schemas.microsoft.com/office/drawing/2014/main" id="{75DEC84B-F25C-411D-8557-4039AA22C3EF}"/>
              </a:ext>
            </a:extLst>
          </p:cNvPr>
          <p:cNvSpPr>
            <a:spLocks noGrp="1"/>
          </p:cNvSpPr>
          <p:nvPr>
            <p:ph type="sldNum" sz="quarter" idx="12"/>
          </p:nvPr>
        </p:nvSpPr>
        <p:spPr/>
        <p:txBody>
          <a:bodyPr/>
          <a:lstStyle/>
          <a:p>
            <a:fld id="{8DC5A911-85DE-8546-84E0-654B5ED00718}" type="slidenum">
              <a:rPr lang="en-US" smtClean="0"/>
              <a:pPr/>
              <a:t>11</a:t>
            </a:fld>
            <a:endParaRPr lang="en-US"/>
          </a:p>
        </p:txBody>
      </p:sp>
      <p:sp>
        <p:nvSpPr>
          <p:cNvPr id="9" name="Text Placeholder 6">
            <a:extLst>
              <a:ext uri="{FF2B5EF4-FFF2-40B4-BE49-F238E27FC236}">
                <a16:creationId xmlns:a16="http://schemas.microsoft.com/office/drawing/2014/main" id="{281D59FD-F207-43AB-AAEC-BBA09EFE1D75}"/>
              </a:ext>
            </a:extLst>
          </p:cNvPr>
          <p:cNvSpPr txBox="1">
            <a:spLocks/>
          </p:cNvSpPr>
          <p:nvPr/>
        </p:nvSpPr>
        <p:spPr>
          <a:xfrm>
            <a:off x="1930400" y="6303551"/>
            <a:ext cx="8331200" cy="623014"/>
          </a:xfrm>
          <a:prstGeom prst="rect">
            <a:avLst/>
          </a:prstGeom>
        </p:spPr>
        <p:txBody>
          <a:bodyPr>
            <a:noAutofit/>
          </a:bodyPr>
          <a:lstStyle>
            <a:lvl1pPr marL="228600" indent="-228600" algn="l" defTabSz="914400" rtl="0" eaLnBrk="1" latinLnBrk="0" hangingPunct="1">
              <a:lnSpc>
                <a:spcPct val="90000"/>
              </a:lnSpc>
              <a:spcBef>
                <a:spcPts val="1000"/>
              </a:spcBef>
              <a:buClr>
                <a:srgbClr val="8377B6"/>
              </a:buClr>
              <a:buSzPct val="100000"/>
              <a:buFont typeface="Arial" panose="020B0604020202020204" pitchFamily="34" charset="0"/>
              <a:buChar char="•"/>
              <a:defRPr sz="2800" kern="1200">
                <a:solidFill>
                  <a:srgbClr val="666666"/>
                </a:solidFill>
                <a:latin typeface="+mn-lt"/>
                <a:ea typeface="+mn-ea"/>
                <a:cs typeface="+mn-cs"/>
              </a:defRPr>
            </a:lvl1pPr>
            <a:lvl2pPr marL="685800" indent="-228600" algn="l" defTabSz="914400" rtl="0" eaLnBrk="1" latinLnBrk="0" hangingPunct="1">
              <a:lnSpc>
                <a:spcPct val="90000"/>
              </a:lnSpc>
              <a:spcBef>
                <a:spcPts val="500"/>
              </a:spcBef>
              <a:buClr>
                <a:srgbClr val="8377B6"/>
              </a:buClr>
              <a:buSzPct val="100000"/>
              <a:buFont typeface="Arial" panose="020B0604020202020204" pitchFamily="34" charset="0"/>
              <a:buChar char="•"/>
              <a:defRPr sz="2400" kern="1200">
                <a:solidFill>
                  <a:srgbClr val="666666"/>
                </a:solidFill>
                <a:latin typeface="+mn-lt"/>
                <a:ea typeface="+mn-ea"/>
                <a:cs typeface="+mn-cs"/>
              </a:defRPr>
            </a:lvl2pPr>
            <a:lvl3pPr marL="1143000" indent="-228600" algn="l" defTabSz="914400" rtl="0" eaLnBrk="1" latinLnBrk="0" hangingPunct="1">
              <a:lnSpc>
                <a:spcPct val="90000"/>
              </a:lnSpc>
              <a:spcBef>
                <a:spcPts val="500"/>
              </a:spcBef>
              <a:buClr>
                <a:srgbClr val="8377B6"/>
              </a:buClr>
              <a:buFont typeface="Courier New" panose="02070309020205020404" pitchFamily="49" charset="0"/>
              <a:buChar char="o"/>
              <a:defRPr sz="2000" kern="1200">
                <a:solidFill>
                  <a:srgbClr val="666666"/>
                </a:solidFill>
                <a:latin typeface="+mn-lt"/>
                <a:ea typeface="+mn-ea"/>
                <a:cs typeface="+mn-cs"/>
              </a:defRPr>
            </a:lvl3pPr>
            <a:lvl4pPr marL="1600200" indent="-228600" algn="l" defTabSz="914400" rtl="0" eaLnBrk="1" latinLnBrk="0" hangingPunct="1">
              <a:lnSpc>
                <a:spcPct val="90000"/>
              </a:lnSpc>
              <a:spcBef>
                <a:spcPts val="500"/>
              </a:spcBef>
              <a:buClr>
                <a:srgbClr val="8377B6"/>
              </a:buClr>
              <a:buFont typeface="Courier New" panose="02070309020205020404" pitchFamily="49" charset="0"/>
              <a:buChar char="o"/>
              <a:defRPr sz="1800" kern="1200">
                <a:solidFill>
                  <a:srgbClr val="6666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1">
                <a:solidFill>
                  <a:schemeClr val="bg1"/>
                </a:solidFill>
              </a:rPr>
              <a:t>Our amount of investment assets held, ranked 23 highest out of 41 dioceses: </a:t>
            </a:r>
            <a:r>
              <a:rPr lang="en-GB" sz="1800">
                <a:solidFill>
                  <a:schemeClr val="bg1"/>
                </a:solidFill>
              </a:rPr>
              <a:t>highest London £140m : lowest Newcastle £4m</a:t>
            </a:r>
          </a:p>
        </p:txBody>
      </p:sp>
      <p:pic>
        <p:nvPicPr>
          <p:cNvPr id="6" name="Picture 5">
            <a:extLst>
              <a:ext uri="{FF2B5EF4-FFF2-40B4-BE49-F238E27FC236}">
                <a16:creationId xmlns:a16="http://schemas.microsoft.com/office/drawing/2014/main" id="{06D6C37D-4FE2-447F-BD5F-E8A1F3C82B57}"/>
              </a:ext>
            </a:extLst>
          </p:cNvPr>
          <p:cNvPicPr>
            <a:picLocks noChangeAspect="1"/>
          </p:cNvPicPr>
          <p:nvPr/>
        </p:nvPicPr>
        <p:blipFill>
          <a:blip r:embed="rId3"/>
          <a:stretch>
            <a:fillRect/>
          </a:stretch>
        </p:blipFill>
        <p:spPr>
          <a:xfrm>
            <a:off x="7074392" y="847552"/>
            <a:ext cx="4533405" cy="4754153"/>
          </a:xfrm>
          <a:prstGeom prst="rect">
            <a:avLst/>
          </a:prstGeom>
        </p:spPr>
      </p:pic>
      <p:sp>
        <p:nvSpPr>
          <p:cNvPr id="7" name="Text Placeholder 6">
            <a:extLst>
              <a:ext uri="{FF2B5EF4-FFF2-40B4-BE49-F238E27FC236}">
                <a16:creationId xmlns:a16="http://schemas.microsoft.com/office/drawing/2014/main" id="{BADFCAE5-0719-4210-B26D-AD2D5263A385}"/>
              </a:ext>
            </a:extLst>
          </p:cNvPr>
          <p:cNvSpPr txBox="1">
            <a:spLocks/>
          </p:cNvSpPr>
          <p:nvPr/>
        </p:nvSpPr>
        <p:spPr>
          <a:xfrm>
            <a:off x="992188" y="1294747"/>
            <a:ext cx="6082204" cy="511126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Clr>
                <a:srgbClr val="8377B6"/>
              </a:buClr>
              <a:buSzPct val="100000"/>
              <a:buFont typeface="Arial" panose="020B0604020202020204" pitchFamily="34" charset="0"/>
              <a:buChar char="•"/>
              <a:defRPr sz="2800" kern="1200">
                <a:solidFill>
                  <a:srgbClr val="666666"/>
                </a:solidFill>
                <a:latin typeface="+mn-lt"/>
                <a:ea typeface="+mn-ea"/>
                <a:cs typeface="+mn-cs"/>
              </a:defRPr>
            </a:lvl1pPr>
            <a:lvl2pPr marL="685800" indent="-228600" algn="l" defTabSz="914400" rtl="0" eaLnBrk="1" latinLnBrk="0" hangingPunct="1">
              <a:lnSpc>
                <a:spcPct val="90000"/>
              </a:lnSpc>
              <a:spcBef>
                <a:spcPts val="500"/>
              </a:spcBef>
              <a:buClr>
                <a:srgbClr val="8377B6"/>
              </a:buClr>
              <a:buSzPct val="100000"/>
              <a:buFont typeface="Arial" panose="020B0604020202020204" pitchFamily="34" charset="0"/>
              <a:buChar char="•"/>
              <a:defRPr sz="2400" kern="1200">
                <a:solidFill>
                  <a:srgbClr val="666666"/>
                </a:solidFill>
                <a:latin typeface="+mn-lt"/>
                <a:ea typeface="+mn-ea"/>
                <a:cs typeface="+mn-cs"/>
              </a:defRPr>
            </a:lvl2pPr>
            <a:lvl3pPr marL="1143000" indent="-228600" algn="l" defTabSz="914400" rtl="0" eaLnBrk="1" latinLnBrk="0" hangingPunct="1">
              <a:lnSpc>
                <a:spcPct val="90000"/>
              </a:lnSpc>
              <a:spcBef>
                <a:spcPts val="500"/>
              </a:spcBef>
              <a:buClr>
                <a:srgbClr val="8377B6"/>
              </a:buClr>
              <a:buFont typeface="Courier New" panose="02070309020205020404" pitchFamily="49" charset="0"/>
              <a:buChar char="o"/>
              <a:defRPr sz="2000" kern="1200">
                <a:solidFill>
                  <a:srgbClr val="666666"/>
                </a:solidFill>
                <a:latin typeface="+mn-lt"/>
                <a:ea typeface="+mn-ea"/>
                <a:cs typeface="+mn-cs"/>
              </a:defRPr>
            </a:lvl3pPr>
            <a:lvl4pPr marL="1600200" indent="-228600" algn="l" defTabSz="914400" rtl="0" eaLnBrk="1" latinLnBrk="0" hangingPunct="1">
              <a:lnSpc>
                <a:spcPct val="90000"/>
              </a:lnSpc>
              <a:spcBef>
                <a:spcPts val="500"/>
              </a:spcBef>
              <a:buClr>
                <a:srgbClr val="8377B6"/>
              </a:buClr>
              <a:buFont typeface="Courier New" panose="02070309020205020404" pitchFamily="49" charset="0"/>
              <a:buChar char="o"/>
              <a:defRPr sz="1800" kern="1200">
                <a:solidFill>
                  <a:srgbClr val="6666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GB" sz="2600"/>
              <a:t>97% of our balance sheet is restricted or endowed</a:t>
            </a:r>
          </a:p>
          <a:p>
            <a:pPr marL="342900" indent="-342900"/>
            <a:r>
              <a:rPr lang="en-GB" sz="2600">
                <a:cs typeface="Calibri"/>
              </a:rPr>
              <a:t>£124.1m total -  £93.5m - 234</a:t>
            </a:r>
            <a:endParaRPr lang="en-GB" sz="1000">
              <a:cs typeface="Calibri"/>
            </a:endParaRPr>
          </a:p>
          <a:p>
            <a:pPr marL="342900" indent="-342900"/>
            <a:r>
              <a:rPr lang="en-GB" sz="2600"/>
              <a:t>Most liquid are the investments totalling £18.8m but restrictions on use of £16.5m</a:t>
            </a:r>
            <a:endParaRPr lang="en-GB" sz="1000">
              <a:cs typeface="Calibri"/>
            </a:endParaRPr>
          </a:p>
          <a:p>
            <a:pPr marL="342900" indent="-342900"/>
            <a:r>
              <a:rPr lang="en-GB" sz="2600">
                <a:cs typeface="Calibri"/>
              </a:rPr>
              <a:t>Current assets in General fund do not cover the bank loan and will require use of cash from other funds</a:t>
            </a:r>
          </a:p>
          <a:p>
            <a:pPr marL="342900" indent="-342900"/>
            <a:r>
              <a:rPr lang="en-GB" sz="2600">
                <a:cs typeface="Calibri"/>
              </a:rPr>
              <a:t>£1m deficit = sale of 3 curates houses</a:t>
            </a:r>
          </a:p>
          <a:p>
            <a:pPr marL="342900" indent="-342900"/>
            <a:r>
              <a:rPr lang="en-GB" sz="2600">
                <a:cs typeface="Calibri"/>
              </a:rPr>
              <a:t>CV loan repayable over 6 years : interest 1.71% over base</a:t>
            </a:r>
          </a:p>
          <a:p>
            <a:pPr marL="342900" indent="-342900"/>
            <a:endParaRPr lang="en-GB" sz="500">
              <a:cs typeface="Calibri"/>
            </a:endParaRPr>
          </a:p>
          <a:p>
            <a:pPr marL="0" indent="0">
              <a:buNone/>
            </a:pPr>
            <a:endParaRPr lang="en-GB" sz="2600">
              <a:cs typeface="Calibri"/>
            </a:endParaRPr>
          </a:p>
          <a:p>
            <a:pPr marL="342900" indent="-342900"/>
            <a:endParaRPr lang="en-GB" sz="2600">
              <a:highlight>
                <a:srgbClr val="FFFF00"/>
              </a:highlight>
              <a:cs typeface="Calibri"/>
            </a:endParaRPr>
          </a:p>
        </p:txBody>
      </p:sp>
      <p:pic>
        <p:nvPicPr>
          <p:cNvPr id="5" name="Picture 7">
            <a:extLst>
              <a:ext uri="{FF2B5EF4-FFF2-40B4-BE49-F238E27FC236}">
                <a16:creationId xmlns:a16="http://schemas.microsoft.com/office/drawing/2014/main" id="{10284619-49EE-4722-84D1-042C84F063D9}"/>
              </a:ext>
            </a:extLst>
          </p:cNvPr>
          <p:cNvPicPr>
            <a:picLocks noChangeAspect="1"/>
          </p:cNvPicPr>
          <p:nvPr/>
        </p:nvPicPr>
        <p:blipFill>
          <a:blip r:embed="rId4"/>
          <a:stretch>
            <a:fillRect/>
          </a:stretch>
        </p:blipFill>
        <p:spPr>
          <a:xfrm>
            <a:off x="5549994" y="2053477"/>
            <a:ext cx="428625" cy="438150"/>
          </a:xfrm>
          <a:prstGeom prst="rect">
            <a:avLst/>
          </a:prstGeom>
        </p:spPr>
      </p:pic>
    </p:spTree>
    <p:extLst>
      <p:ext uri="{BB962C8B-B14F-4D97-AF65-F5344CB8AC3E}">
        <p14:creationId xmlns:p14="http://schemas.microsoft.com/office/powerpoint/2010/main" val="2480937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B953B-46E2-429A-9CC7-F35295FEFD61}"/>
              </a:ext>
            </a:extLst>
          </p:cNvPr>
          <p:cNvSpPr>
            <a:spLocks noGrp="1"/>
          </p:cNvSpPr>
          <p:nvPr>
            <p:ph type="title"/>
          </p:nvPr>
        </p:nvSpPr>
        <p:spPr>
          <a:xfrm>
            <a:off x="838200" y="142704"/>
            <a:ext cx="8331200" cy="1167342"/>
          </a:xfrm>
        </p:spPr>
        <p:txBody>
          <a:bodyPr/>
          <a:lstStyle/>
          <a:p>
            <a:r>
              <a:rPr lang="en-GB"/>
              <a:t>Planning for the future- working together</a:t>
            </a:r>
          </a:p>
        </p:txBody>
      </p:sp>
      <p:sp>
        <p:nvSpPr>
          <p:cNvPr id="3" name="Content Placeholder 2">
            <a:extLst>
              <a:ext uri="{FF2B5EF4-FFF2-40B4-BE49-F238E27FC236}">
                <a16:creationId xmlns:a16="http://schemas.microsoft.com/office/drawing/2014/main" id="{9727F008-3723-4A93-848D-D915871BADB3}"/>
              </a:ext>
            </a:extLst>
          </p:cNvPr>
          <p:cNvSpPr>
            <a:spLocks noGrp="1"/>
          </p:cNvSpPr>
          <p:nvPr>
            <p:ph idx="1"/>
          </p:nvPr>
        </p:nvSpPr>
        <p:spPr>
          <a:xfrm>
            <a:off x="281945" y="1018802"/>
            <a:ext cx="8331200" cy="5158161"/>
          </a:xfrm>
        </p:spPr>
        <p:txBody>
          <a:bodyPr vert="horz" lIns="91440" tIns="45720" rIns="91440" bIns="45720" rtlCol="0" anchor="t">
            <a:normAutofit/>
          </a:bodyPr>
          <a:lstStyle/>
          <a:p>
            <a:r>
              <a:rPr lang="en-GB">
                <a:cs typeface="Calibri" panose="020F0502020204030204"/>
              </a:rPr>
              <a:t>Return to breakeven </a:t>
            </a:r>
            <a:endParaRPr lang="en-US"/>
          </a:p>
          <a:p>
            <a:r>
              <a:rPr lang="en-GB">
                <a:cs typeface="Calibri" panose="020F0502020204030204"/>
              </a:rPr>
              <a:t>At same time enabling a thriving future for the Church</a:t>
            </a:r>
          </a:p>
          <a:p>
            <a:r>
              <a:rPr lang="en-GB">
                <a:cs typeface="Calibri" panose="020F0502020204030204"/>
              </a:rPr>
              <a:t>Link the finance to the pastoral plan – different ways of working</a:t>
            </a:r>
          </a:p>
          <a:p>
            <a:r>
              <a:rPr lang="en-GB">
                <a:cs typeface="Calibri" panose="020F0502020204030204"/>
              </a:rPr>
              <a:t>Help parishes become more financially sustainable</a:t>
            </a:r>
          </a:p>
          <a:p>
            <a:r>
              <a:rPr lang="en-GB">
                <a:cs typeface="Calibri" panose="020F0502020204030204"/>
              </a:rPr>
              <a:t>Develop other income – use of total return</a:t>
            </a:r>
          </a:p>
          <a:p>
            <a:r>
              <a:rPr lang="en-GB">
                <a:cs typeface="Calibri" panose="020F0502020204030204"/>
              </a:rPr>
              <a:t>Explore funding opportunities National Church</a:t>
            </a:r>
          </a:p>
          <a:p>
            <a:r>
              <a:rPr lang="en-GB">
                <a:cs typeface="Calibri" panose="020F0502020204030204"/>
              </a:rPr>
              <a:t>Review all assets</a:t>
            </a:r>
          </a:p>
          <a:p>
            <a:r>
              <a:rPr lang="en-GB">
                <a:cs typeface="Calibri" panose="020F0502020204030204"/>
              </a:rPr>
              <a:t>Assist parishes systems : IT : insurance</a:t>
            </a:r>
          </a:p>
          <a:p>
            <a:r>
              <a:rPr lang="en-GB">
                <a:cs typeface="Calibri" panose="020F0502020204030204"/>
              </a:rPr>
              <a:t>Learning and working collaboratively with others</a:t>
            </a:r>
          </a:p>
          <a:p>
            <a:endParaRPr lang="en-GB">
              <a:cs typeface="Calibri" panose="020F0502020204030204"/>
            </a:endParaRPr>
          </a:p>
          <a:p>
            <a:endParaRPr lang="en-GB">
              <a:cs typeface="Calibri" panose="020F0502020204030204"/>
            </a:endParaRPr>
          </a:p>
          <a:p>
            <a:endParaRPr lang="en-GB"/>
          </a:p>
        </p:txBody>
      </p:sp>
      <p:sp>
        <p:nvSpPr>
          <p:cNvPr id="4" name="Slide Number Placeholder 3">
            <a:extLst>
              <a:ext uri="{FF2B5EF4-FFF2-40B4-BE49-F238E27FC236}">
                <a16:creationId xmlns:a16="http://schemas.microsoft.com/office/drawing/2014/main" id="{2E447F20-39D0-444F-8ECF-D57309C082DC}"/>
              </a:ext>
            </a:extLst>
          </p:cNvPr>
          <p:cNvSpPr>
            <a:spLocks noGrp="1"/>
          </p:cNvSpPr>
          <p:nvPr>
            <p:ph type="sldNum" sz="quarter" idx="11"/>
          </p:nvPr>
        </p:nvSpPr>
        <p:spPr/>
        <p:txBody>
          <a:bodyPr/>
          <a:lstStyle/>
          <a:p>
            <a:fld id="{8DC5A911-85DE-8546-84E0-654B5ED00718}" type="slidenum">
              <a:rPr lang="en-US" smtClean="0"/>
              <a:pPr/>
              <a:t>12</a:t>
            </a:fld>
            <a:endParaRPr lang="en-US"/>
          </a:p>
        </p:txBody>
      </p:sp>
      <p:pic>
        <p:nvPicPr>
          <p:cNvPr id="6" name="Graphic 5" descr="A puzzle">
            <a:extLst>
              <a:ext uri="{FF2B5EF4-FFF2-40B4-BE49-F238E27FC236}">
                <a16:creationId xmlns:a16="http://schemas.microsoft.com/office/drawing/2014/main" id="{9A74F35A-1C27-407C-9A51-D5B2E276B4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5441" y="1266570"/>
            <a:ext cx="4572000" cy="4572000"/>
          </a:xfrm>
          <a:prstGeom prst="rect">
            <a:avLst/>
          </a:prstGeom>
        </p:spPr>
      </p:pic>
      <p:sp>
        <p:nvSpPr>
          <p:cNvPr id="5" name="TextBox 4">
            <a:extLst>
              <a:ext uri="{FF2B5EF4-FFF2-40B4-BE49-F238E27FC236}">
                <a16:creationId xmlns:a16="http://schemas.microsoft.com/office/drawing/2014/main" id="{6947C7E0-FA45-48F0-B08E-5A6CE9D5B98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3525709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A0AB8-F77D-954E-BB7E-011D0B19D0D2}"/>
              </a:ext>
            </a:extLst>
          </p:cNvPr>
          <p:cNvSpPr>
            <a:spLocks noGrp="1"/>
          </p:cNvSpPr>
          <p:nvPr>
            <p:ph type="title"/>
          </p:nvPr>
        </p:nvSpPr>
        <p:spPr>
          <a:xfrm>
            <a:off x="839788" y="457200"/>
            <a:ext cx="4694237" cy="1592094"/>
          </a:xfrm>
        </p:spPr>
        <p:txBody>
          <a:bodyPr anchor="b">
            <a:normAutofit/>
          </a:bodyPr>
          <a:lstStyle/>
          <a:p>
            <a:r>
              <a:rPr lang="en-US" b="1"/>
              <a:t>Questions for clarification</a:t>
            </a:r>
            <a:endParaRPr lang="en-US" b="1">
              <a:cs typeface="Calibri"/>
            </a:endParaRPr>
          </a:p>
        </p:txBody>
      </p:sp>
      <p:pic>
        <p:nvPicPr>
          <p:cNvPr id="5" name="Picture 4" descr="A picture containing text&#10;&#10;Description automatically generated">
            <a:extLst>
              <a:ext uri="{FF2B5EF4-FFF2-40B4-BE49-F238E27FC236}">
                <a16:creationId xmlns:a16="http://schemas.microsoft.com/office/drawing/2014/main" id="{111E63DD-D519-47C1-B0FE-951B6769C6F4}"/>
              </a:ext>
            </a:extLst>
          </p:cNvPr>
          <p:cNvPicPr>
            <a:picLocks noChangeAspect="1"/>
          </p:cNvPicPr>
          <p:nvPr/>
        </p:nvPicPr>
        <p:blipFill rotWithShape="1">
          <a:blip r:embed="rId3"/>
          <a:srcRect l="6269" t="2422" b="3680"/>
          <a:stretch/>
        </p:blipFill>
        <p:spPr>
          <a:xfrm>
            <a:off x="5796638" y="565567"/>
            <a:ext cx="3579454" cy="4641850"/>
          </a:xfrm>
          <a:prstGeom prst="rect">
            <a:avLst/>
          </a:prstGeom>
          <a:noFill/>
        </p:spPr>
      </p:pic>
      <p:sp>
        <p:nvSpPr>
          <p:cNvPr id="4" name="Slide Number Placeholder 3">
            <a:extLst>
              <a:ext uri="{FF2B5EF4-FFF2-40B4-BE49-F238E27FC236}">
                <a16:creationId xmlns:a16="http://schemas.microsoft.com/office/drawing/2014/main" id="{11D9772F-5D4E-6A4D-8FB2-F48F47DC16C9}"/>
              </a:ext>
            </a:extLst>
          </p:cNvPr>
          <p:cNvSpPr>
            <a:spLocks noGrp="1"/>
          </p:cNvSpPr>
          <p:nvPr>
            <p:ph type="sldNum" sz="quarter" idx="12"/>
          </p:nvPr>
        </p:nvSpPr>
        <p:spPr>
          <a:xfrm>
            <a:off x="8610599" y="6356350"/>
            <a:ext cx="3184003" cy="365125"/>
          </a:xfrm>
        </p:spPr>
        <p:txBody>
          <a:bodyPr anchor="ctr">
            <a:normAutofit/>
          </a:bodyPr>
          <a:lstStyle/>
          <a:p>
            <a:pPr>
              <a:spcAft>
                <a:spcPts val="600"/>
              </a:spcAft>
            </a:pPr>
            <a:fld id="{8DC5A911-85DE-8546-84E0-654B5ED00718}" type="slidenum">
              <a:rPr lang="en-US" smtClean="0"/>
              <a:pPr>
                <a:spcAft>
                  <a:spcPts val="600"/>
                </a:spcAft>
              </a:pPr>
              <a:t>13</a:t>
            </a:fld>
            <a:endParaRPr lang="en-US"/>
          </a:p>
        </p:txBody>
      </p:sp>
      <p:sp>
        <p:nvSpPr>
          <p:cNvPr id="6" name="TextBox 5">
            <a:extLst>
              <a:ext uri="{FF2B5EF4-FFF2-40B4-BE49-F238E27FC236}">
                <a16:creationId xmlns:a16="http://schemas.microsoft.com/office/drawing/2014/main" id="{161EFA3E-1192-4203-A291-39304C3F8679}"/>
              </a:ext>
            </a:extLst>
          </p:cNvPr>
          <p:cNvSpPr txBox="1"/>
          <p:nvPr/>
        </p:nvSpPr>
        <p:spPr>
          <a:xfrm>
            <a:off x="5563361" y="5284213"/>
            <a:ext cx="6094476" cy="830997"/>
          </a:xfrm>
          <a:prstGeom prst="rect">
            <a:avLst/>
          </a:prstGeom>
          <a:noFill/>
        </p:spPr>
        <p:txBody>
          <a:bodyPr wrap="square">
            <a:spAutoFit/>
          </a:bodyPr>
          <a:lstStyle/>
          <a:p>
            <a:r>
              <a:rPr lang="en-GB" sz="1600">
                <a:solidFill>
                  <a:srgbClr val="002060"/>
                </a:solidFill>
              </a:rPr>
              <a:t>“My Father is glorified by this: that you </a:t>
            </a:r>
          </a:p>
          <a:p>
            <a:r>
              <a:rPr lang="en-GB" sz="1600">
                <a:solidFill>
                  <a:srgbClr val="002060"/>
                </a:solidFill>
              </a:rPr>
              <a:t>bear much fruit and become my disciples” </a:t>
            </a:r>
          </a:p>
          <a:p>
            <a:r>
              <a:rPr lang="en-GB" sz="1600">
                <a:solidFill>
                  <a:srgbClr val="002060"/>
                </a:solidFill>
              </a:rPr>
              <a:t>                               John 15v8</a:t>
            </a:r>
          </a:p>
        </p:txBody>
      </p:sp>
    </p:spTree>
    <p:extLst>
      <p:ext uri="{BB962C8B-B14F-4D97-AF65-F5344CB8AC3E}">
        <p14:creationId xmlns:p14="http://schemas.microsoft.com/office/powerpoint/2010/main" val="3351211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542BB6D9-3DDA-A14E-8EC7-652FD706635C}"/>
              </a:ext>
            </a:extLst>
          </p:cNvPr>
          <p:cNvPicPr>
            <a:picLocks noChangeAspect="1"/>
          </p:cNvPicPr>
          <p:nvPr/>
        </p:nvPicPr>
        <p:blipFill rotWithShape="1">
          <a:blip r:embed="rId3"/>
          <a:srcRect l="6269" t="2422" b="3680"/>
          <a:stretch/>
        </p:blipFill>
        <p:spPr>
          <a:xfrm>
            <a:off x="205034" y="179141"/>
            <a:ext cx="4086542" cy="5293009"/>
          </a:xfrm>
          <a:prstGeom prst="rect">
            <a:avLst/>
          </a:prstGeom>
        </p:spPr>
      </p:pic>
      <p:sp>
        <p:nvSpPr>
          <p:cNvPr id="4" name="Title 3">
            <a:extLst>
              <a:ext uri="{FF2B5EF4-FFF2-40B4-BE49-F238E27FC236}">
                <a16:creationId xmlns:a16="http://schemas.microsoft.com/office/drawing/2014/main" id="{BAC8D6BF-9959-8A4B-A285-1416E4706534}"/>
              </a:ext>
            </a:extLst>
          </p:cNvPr>
          <p:cNvSpPr>
            <a:spLocks noGrp="1"/>
          </p:cNvSpPr>
          <p:nvPr>
            <p:ph type="title"/>
          </p:nvPr>
        </p:nvSpPr>
        <p:spPr>
          <a:xfrm>
            <a:off x="838200" y="2533861"/>
            <a:ext cx="10515600" cy="787814"/>
          </a:xfrm>
        </p:spPr>
        <p:txBody>
          <a:bodyPr>
            <a:normAutofit/>
          </a:bodyPr>
          <a:lstStyle/>
          <a:p>
            <a:r>
              <a:rPr lang="en-US"/>
              <a:t>BREAK</a:t>
            </a:r>
          </a:p>
        </p:txBody>
      </p:sp>
      <p:sp>
        <p:nvSpPr>
          <p:cNvPr id="6" name="TextBox 5">
            <a:extLst>
              <a:ext uri="{FF2B5EF4-FFF2-40B4-BE49-F238E27FC236}">
                <a16:creationId xmlns:a16="http://schemas.microsoft.com/office/drawing/2014/main" id="{33136EDB-648A-41C9-ABEC-2C43299C8F22}"/>
              </a:ext>
            </a:extLst>
          </p:cNvPr>
          <p:cNvSpPr txBox="1"/>
          <p:nvPr/>
        </p:nvSpPr>
        <p:spPr>
          <a:xfrm>
            <a:off x="320731" y="5470330"/>
            <a:ext cx="6094476" cy="584775"/>
          </a:xfrm>
          <a:prstGeom prst="rect">
            <a:avLst/>
          </a:prstGeom>
          <a:noFill/>
        </p:spPr>
        <p:txBody>
          <a:bodyPr wrap="square">
            <a:spAutoFit/>
          </a:bodyPr>
          <a:lstStyle/>
          <a:p>
            <a:r>
              <a:rPr lang="en-GB" sz="1600">
                <a:solidFill>
                  <a:srgbClr val="002060"/>
                </a:solidFill>
              </a:rPr>
              <a:t>“My Father is glorified by this: that you </a:t>
            </a:r>
          </a:p>
          <a:p>
            <a:r>
              <a:rPr lang="en-GB" sz="1600">
                <a:solidFill>
                  <a:srgbClr val="002060"/>
                </a:solidFill>
              </a:rPr>
              <a:t>bear much fruit and become my disciples” John 15v8</a:t>
            </a:r>
          </a:p>
        </p:txBody>
      </p:sp>
      <p:sp>
        <p:nvSpPr>
          <p:cNvPr id="7" name="Subtitle 6">
            <a:extLst>
              <a:ext uri="{FF2B5EF4-FFF2-40B4-BE49-F238E27FC236}">
                <a16:creationId xmlns:a16="http://schemas.microsoft.com/office/drawing/2014/main" id="{2BD1A5EA-BC03-429A-841A-FD09E60144E7}"/>
              </a:ext>
            </a:extLst>
          </p:cNvPr>
          <p:cNvSpPr>
            <a:spLocks noGrp="1"/>
          </p:cNvSpPr>
          <p:nvPr>
            <p:ph type="subTitle" idx="1"/>
          </p:nvPr>
        </p:nvSpPr>
        <p:spPr/>
        <p:txBody>
          <a:bodyPr/>
          <a:lstStyle/>
          <a:p>
            <a:endParaRPr lang="en-US"/>
          </a:p>
        </p:txBody>
      </p:sp>
      <p:sp>
        <p:nvSpPr>
          <p:cNvPr id="2" name="TextBox 1">
            <a:extLst>
              <a:ext uri="{FF2B5EF4-FFF2-40B4-BE49-F238E27FC236}">
                <a16:creationId xmlns:a16="http://schemas.microsoft.com/office/drawing/2014/main" id="{CE910F4A-DAFF-49FF-B4AE-FF3CE62AEC0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5B146E38-5960-46D0-BE16-837AB8701766}"/>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718650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C8D6BF-9959-8A4B-A285-1416E4706534}"/>
              </a:ext>
            </a:extLst>
          </p:cNvPr>
          <p:cNvSpPr>
            <a:spLocks noGrp="1"/>
          </p:cNvSpPr>
          <p:nvPr>
            <p:ph type="title"/>
          </p:nvPr>
        </p:nvSpPr>
        <p:spPr>
          <a:xfrm>
            <a:off x="838200" y="2533861"/>
            <a:ext cx="10515600" cy="787814"/>
          </a:xfrm>
        </p:spPr>
        <p:txBody>
          <a:bodyPr>
            <a:normAutofit/>
          </a:bodyPr>
          <a:lstStyle/>
          <a:p>
            <a:r>
              <a:rPr lang="en-US"/>
              <a:t>GENEROUS GIVING</a:t>
            </a:r>
          </a:p>
        </p:txBody>
      </p:sp>
      <p:sp>
        <p:nvSpPr>
          <p:cNvPr id="7" name="Subtitle 6">
            <a:extLst>
              <a:ext uri="{FF2B5EF4-FFF2-40B4-BE49-F238E27FC236}">
                <a16:creationId xmlns:a16="http://schemas.microsoft.com/office/drawing/2014/main" id="{2BD1A5EA-BC03-429A-841A-FD09E60144E7}"/>
              </a:ext>
            </a:extLst>
          </p:cNvPr>
          <p:cNvSpPr>
            <a:spLocks noGrp="1"/>
          </p:cNvSpPr>
          <p:nvPr>
            <p:ph type="subTitle" idx="1"/>
          </p:nvPr>
        </p:nvSpPr>
        <p:spPr/>
        <p:txBody>
          <a:bodyPr vert="horz" lIns="91440" tIns="45720" rIns="91440" bIns="45720" rtlCol="0" anchor="t">
            <a:normAutofit/>
          </a:bodyPr>
          <a:lstStyle/>
          <a:p>
            <a:r>
              <a:rPr lang="en-US" sz="3200">
                <a:cs typeface="Calibri"/>
              </a:rPr>
              <a:t>Transforming our giving </a:t>
            </a:r>
            <a:br>
              <a:rPr lang="en-US" sz="3200">
                <a:cs typeface="Calibri"/>
              </a:rPr>
            </a:br>
            <a:r>
              <a:rPr lang="en-US" sz="3200">
                <a:cs typeface="Calibri"/>
              </a:rPr>
              <a:t>in response to God's generosity</a:t>
            </a:r>
            <a:endParaRPr lang="en-US"/>
          </a:p>
        </p:txBody>
      </p:sp>
    </p:spTree>
    <p:extLst>
      <p:ext uri="{BB962C8B-B14F-4D97-AF65-F5344CB8AC3E}">
        <p14:creationId xmlns:p14="http://schemas.microsoft.com/office/powerpoint/2010/main" val="4277696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D9772F-5D4E-6A4D-8FB2-F48F47DC16C9}"/>
              </a:ext>
            </a:extLst>
          </p:cNvPr>
          <p:cNvSpPr>
            <a:spLocks noGrp="1"/>
          </p:cNvSpPr>
          <p:nvPr>
            <p:ph type="sldNum" sz="quarter" idx="11"/>
          </p:nvPr>
        </p:nvSpPr>
        <p:spPr/>
        <p:txBody>
          <a:bodyPr/>
          <a:lstStyle/>
          <a:p>
            <a:fld id="{8DC5A911-85DE-8546-84E0-654B5ED00718}" type="slidenum">
              <a:rPr lang="en-US" smtClean="0"/>
              <a:pPr/>
              <a:t>16</a:t>
            </a:fld>
            <a:endParaRPr lang="en-US"/>
          </a:p>
        </p:txBody>
      </p:sp>
      <p:pic>
        <p:nvPicPr>
          <p:cNvPr id="13" name="Picture 12" descr="A picture containing text&#10;&#10;Description automatically generated">
            <a:extLst>
              <a:ext uri="{FF2B5EF4-FFF2-40B4-BE49-F238E27FC236}">
                <a16:creationId xmlns:a16="http://schemas.microsoft.com/office/drawing/2014/main" id="{12C11F55-C75C-0F40-A944-76C1A6B4113F}"/>
              </a:ext>
            </a:extLst>
          </p:cNvPr>
          <p:cNvPicPr>
            <a:picLocks noChangeAspect="1"/>
          </p:cNvPicPr>
          <p:nvPr/>
        </p:nvPicPr>
        <p:blipFill rotWithShape="1">
          <a:blip r:embed="rId3"/>
          <a:srcRect l="7303" t="3985" r="7031" b="35166"/>
          <a:stretch/>
        </p:blipFill>
        <p:spPr>
          <a:xfrm>
            <a:off x="4805473" y="68262"/>
            <a:ext cx="7386528" cy="6789738"/>
          </a:xfrm>
          <a:prstGeom prst="rect">
            <a:avLst/>
          </a:prstGeom>
        </p:spPr>
      </p:pic>
      <p:sp>
        <p:nvSpPr>
          <p:cNvPr id="14" name="Content Placeholder 2">
            <a:extLst>
              <a:ext uri="{FF2B5EF4-FFF2-40B4-BE49-F238E27FC236}">
                <a16:creationId xmlns:a16="http://schemas.microsoft.com/office/drawing/2014/main" id="{87703FF8-B2FE-CF45-9822-B2F8C2EA6C34}"/>
              </a:ext>
            </a:extLst>
          </p:cNvPr>
          <p:cNvSpPr>
            <a:spLocks noGrp="1"/>
          </p:cNvSpPr>
          <p:nvPr>
            <p:ph idx="1"/>
          </p:nvPr>
        </p:nvSpPr>
        <p:spPr>
          <a:xfrm>
            <a:off x="838200" y="1532468"/>
            <a:ext cx="3802689" cy="4873625"/>
          </a:xfrm>
        </p:spPr>
        <p:txBody>
          <a:bodyPr vert="horz" lIns="91440" tIns="45720" rIns="91440" bIns="45720" rtlCol="0" anchor="t">
            <a:normAutofit/>
          </a:bodyPr>
          <a:lstStyle/>
          <a:p>
            <a:pPr marL="0" indent="0">
              <a:buNone/>
            </a:pPr>
            <a:r>
              <a:rPr lang="en-US"/>
              <a:t>Looking after the tree...</a:t>
            </a:r>
          </a:p>
          <a:p>
            <a:pPr marL="0" indent="0">
              <a:buNone/>
            </a:pPr>
            <a:endParaRPr lang="en-US">
              <a:cs typeface="Calibri"/>
            </a:endParaRPr>
          </a:p>
          <a:p>
            <a:pPr marL="0" indent="0">
              <a:buNone/>
            </a:pPr>
            <a:r>
              <a:rPr lang="en-US">
                <a:cs typeface="Calibri"/>
              </a:rPr>
              <a:t>Equipping every church in the Diocese to have a fruitful conversation about giving and generosity</a:t>
            </a:r>
            <a:endParaRPr lang="en-US"/>
          </a:p>
        </p:txBody>
      </p:sp>
      <p:pic>
        <p:nvPicPr>
          <p:cNvPr id="3" name="Picture 4">
            <a:extLst>
              <a:ext uri="{FF2B5EF4-FFF2-40B4-BE49-F238E27FC236}">
                <a16:creationId xmlns:a16="http://schemas.microsoft.com/office/drawing/2014/main" id="{CB1E14FF-24B9-4BD8-917E-512BA919858A}"/>
              </a:ext>
            </a:extLst>
          </p:cNvPr>
          <p:cNvPicPr>
            <a:picLocks noChangeAspect="1"/>
          </p:cNvPicPr>
          <p:nvPr/>
        </p:nvPicPr>
        <p:blipFill rotWithShape="1">
          <a:blip r:embed="rId4"/>
          <a:srcRect t="81633"/>
          <a:stretch/>
        </p:blipFill>
        <p:spPr>
          <a:xfrm>
            <a:off x="1995" y="5612984"/>
            <a:ext cx="12201426" cy="1249667"/>
          </a:xfrm>
          <a:prstGeom prst="rect">
            <a:avLst/>
          </a:prstGeom>
        </p:spPr>
      </p:pic>
      <p:sp>
        <p:nvSpPr>
          <p:cNvPr id="2" name="Title 1">
            <a:extLst>
              <a:ext uri="{FF2B5EF4-FFF2-40B4-BE49-F238E27FC236}">
                <a16:creationId xmlns:a16="http://schemas.microsoft.com/office/drawing/2014/main" id="{4DFA0AB8-F77D-954E-BB7E-011D0B19D0D2}"/>
              </a:ext>
            </a:extLst>
          </p:cNvPr>
          <p:cNvSpPr>
            <a:spLocks noGrp="1"/>
          </p:cNvSpPr>
          <p:nvPr>
            <p:ph type="title"/>
          </p:nvPr>
        </p:nvSpPr>
        <p:spPr/>
        <p:txBody>
          <a:bodyPr/>
          <a:lstStyle/>
          <a:p>
            <a:r>
              <a:rPr lang="en-US"/>
              <a:t>Funding the future:</a:t>
            </a:r>
            <a:br>
              <a:rPr lang="en-US"/>
            </a:br>
            <a:r>
              <a:rPr lang="en-US"/>
              <a:t>Generous Giving Campaign</a:t>
            </a:r>
          </a:p>
        </p:txBody>
      </p:sp>
    </p:spTree>
    <p:extLst>
      <p:ext uri="{BB962C8B-B14F-4D97-AF65-F5344CB8AC3E}">
        <p14:creationId xmlns:p14="http://schemas.microsoft.com/office/powerpoint/2010/main" val="2076158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D9772F-5D4E-6A4D-8FB2-F48F47DC16C9}"/>
              </a:ext>
            </a:extLst>
          </p:cNvPr>
          <p:cNvSpPr>
            <a:spLocks noGrp="1"/>
          </p:cNvSpPr>
          <p:nvPr>
            <p:ph type="sldNum" sz="quarter" idx="11"/>
          </p:nvPr>
        </p:nvSpPr>
        <p:spPr/>
        <p:txBody>
          <a:bodyPr/>
          <a:lstStyle/>
          <a:p>
            <a:fld id="{8DC5A911-85DE-8546-84E0-654B5ED00718}" type="slidenum">
              <a:rPr lang="en-US" smtClean="0"/>
              <a:pPr/>
              <a:t>17</a:t>
            </a:fld>
            <a:endParaRPr lang="en-US"/>
          </a:p>
        </p:txBody>
      </p:sp>
      <p:pic>
        <p:nvPicPr>
          <p:cNvPr id="13" name="Picture 12" descr="A picture containing text&#10;&#10;Description automatically generated">
            <a:extLst>
              <a:ext uri="{FF2B5EF4-FFF2-40B4-BE49-F238E27FC236}">
                <a16:creationId xmlns:a16="http://schemas.microsoft.com/office/drawing/2014/main" id="{12C11F55-C75C-0F40-A944-76C1A6B4113F}"/>
              </a:ext>
            </a:extLst>
          </p:cNvPr>
          <p:cNvPicPr>
            <a:picLocks noChangeAspect="1"/>
          </p:cNvPicPr>
          <p:nvPr/>
        </p:nvPicPr>
        <p:blipFill rotWithShape="1">
          <a:blip r:embed="rId3"/>
          <a:srcRect l="7275" t="3956" r="31045" b="56403"/>
          <a:stretch/>
        </p:blipFill>
        <p:spPr>
          <a:xfrm>
            <a:off x="5661742" y="1293746"/>
            <a:ext cx="6528720" cy="5431381"/>
          </a:xfrm>
          <a:prstGeom prst="rect">
            <a:avLst/>
          </a:prstGeom>
        </p:spPr>
      </p:pic>
      <p:sp>
        <p:nvSpPr>
          <p:cNvPr id="14" name="Content Placeholder 2">
            <a:extLst>
              <a:ext uri="{FF2B5EF4-FFF2-40B4-BE49-F238E27FC236}">
                <a16:creationId xmlns:a16="http://schemas.microsoft.com/office/drawing/2014/main" id="{87703FF8-B2FE-CF45-9822-B2F8C2EA6C34}"/>
              </a:ext>
            </a:extLst>
          </p:cNvPr>
          <p:cNvSpPr>
            <a:spLocks noGrp="1"/>
          </p:cNvSpPr>
          <p:nvPr>
            <p:ph idx="1"/>
          </p:nvPr>
        </p:nvSpPr>
        <p:spPr>
          <a:xfrm>
            <a:off x="838200" y="1532468"/>
            <a:ext cx="4614747" cy="4323729"/>
          </a:xfrm>
        </p:spPr>
        <p:txBody>
          <a:bodyPr vert="horz" lIns="91440" tIns="45720" rIns="91440" bIns="45720" rtlCol="0" anchor="t">
            <a:normAutofit/>
          </a:bodyPr>
          <a:lstStyle/>
          <a:p>
            <a:r>
              <a:rPr lang="en-US">
                <a:cs typeface="Calibri"/>
              </a:rPr>
              <a:t>Overall vision</a:t>
            </a:r>
            <a:endParaRPr lang="en-US"/>
          </a:p>
          <a:p>
            <a:r>
              <a:rPr lang="en-US">
                <a:cs typeface="Calibri"/>
              </a:rPr>
              <a:t>Adopting Building a Generous Church model</a:t>
            </a:r>
          </a:p>
          <a:p>
            <a:r>
              <a:rPr lang="en-US"/>
              <a:t>Timeline</a:t>
            </a:r>
            <a:endParaRPr lang="en-US">
              <a:cs typeface="Calibri" panose="020F0502020204030204"/>
            </a:endParaRPr>
          </a:p>
          <a:p>
            <a:r>
              <a:rPr lang="en-US">
                <a:cs typeface="Calibri" panose="020F0502020204030204"/>
              </a:rPr>
              <a:t>Getting involved in the preparation phase</a:t>
            </a:r>
          </a:p>
          <a:p>
            <a:pPr marL="0" indent="0">
              <a:buNone/>
            </a:pPr>
            <a:endParaRPr lang="en-US">
              <a:cs typeface="Calibri" panose="020F0502020204030204"/>
            </a:endParaRPr>
          </a:p>
        </p:txBody>
      </p:sp>
      <p:pic>
        <p:nvPicPr>
          <p:cNvPr id="3" name="Picture 4">
            <a:extLst>
              <a:ext uri="{FF2B5EF4-FFF2-40B4-BE49-F238E27FC236}">
                <a16:creationId xmlns:a16="http://schemas.microsoft.com/office/drawing/2014/main" id="{CB1E14FF-24B9-4BD8-917E-512BA919858A}"/>
              </a:ext>
            </a:extLst>
          </p:cNvPr>
          <p:cNvPicPr>
            <a:picLocks noChangeAspect="1"/>
          </p:cNvPicPr>
          <p:nvPr/>
        </p:nvPicPr>
        <p:blipFill rotWithShape="1">
          <a:blip r:embed="rId4"/>
          <a:srcRect t="81633"/>
          <a:stretch/>
        </p:blipFill>
        <p:spPr>
          <a:xfrm>
            <a:off x="1995" y="5612984"/>
            <a:ext cx="12201426" cy="1249667"/>
          </a:xfrm>
          <a:prstGeom prst="rect">
            <a:avLst/>
          </a:prstGeom>
        </p:spPr>
      </p:pic>
      <p:sp>
        <p:nvSpPr>
          <p:cNvPr id="2" name="Title 1">
            <a:extLst>
              <a:ext uri="{FF2B5EF4-FFF2-40B4-BE49-F238E27FC236}">
                <a16:creationId xmlns:a16="http://schemas.microsoft.com/office/drawing/2014/main" id="{4DFA0AB8-F77D-954E-BB7E-011D0B19D0D2}"/>
              </a:ext>
            </a:extLst>
          </p:cNvPr>
          <p:cNvSpPr>
            <a:spLocks noGrp="1"/>
          </p:cNvSpPr>
          <p:nvPr>
            <p:ph type="title"/>
          </p:nvPr>
        </p:nvSpPr>
        <p:spPr/>
        <p:txBody>
          <a:bodyPr/>
          <a:lstStyle/>
          <a:p>
            <a:r>
              <a:rPr lang="en-US"/>
              <a:t>Generous Giving Campaign:</a:t>
            </a:r>
            <a:br>
              <a:rPr lang="en-US">
                <a:cs typeface="Calibri"/>
              </a:rPr>
            </a:br>
            <a:r>
              <a:rPr lang="en-US">
                <a:cs typeface="Calibri"/>
              </a:rPr>
              <a:t>The details</a:t>
            </a:r>
          </a:p>
        </p:txBody>
      </p:sp>
    </p:spTree>
    <p:extLst>
      <p:ext uri="{BB962C8B-B14F-4D97-AF65-F5344CB8AC3E}">
        <p14:creationId xmlns:p14="http://schemas.microsoft.com/office/powerpoint/2010/main" val="1854871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9D72AC-037E-430E-874D-75EE5DE757DD}"/>
              </a:ext>
            </a:extLst>
          </p:cNvPr>
          <p:cNvSpPr>
            <a:spLocks noGrp="1"/>
          </p:cNvSpPr>
          <p:nvPr>
            <p:ph type="sldNum" sz="quarter" idx="12"/>
          </p:nvPr>
        </p:nvSpPr>
        <p:spPr/>
        <p:txBody>
          <a:bodyPr/>
          <a:lstStyle/>
          <a:p>
            <a:fld id="{66CA7FEF-9A17-054B-BA9C-D7256601F69D}" type="slidenum">
              <a:rPr lang="en-US" smtClean="0"/>
              <a:t>18</a:t>
            </a:fld>
            <a:endParaRPr lang="en-US"/>
          </a:p>
        </p:txBody>
      </p:sp>
      <p:pic>
        <p:nvPicPr>
          <p:cNvPr id="4" name="Picture 4" descr="Diagram&#10;&#10;Description automatically generated">
            <a:extLst>
              <a:ext uri="{FF2B5EF4-FFF2-40B4-BE49-F238E27FC236}">
                <a16:creationId xmlns:a16="http://schemas.microsoft.com/office/drawing/2014/main" id="{0F102315-A08B-4686-AD4B-7C622F5457E1}"/>
              </a:ext>
            </a:extLst>
          </p:cNvPr>
          <p:cNvPicPr>
            <a:picLocks noChangeAspect="1"/>
          </p:cNvPicPr>
          <p:nvPr/>
        </p:nvPicPr>
        <p:blipFill>
          <a:blip r:embed="rId3"/>
          <a:stretch>
            <a:fillRect/>
          </a:stretch>
        </p:blipFill>
        <p:spPr>
          <a:xfrm>
            <a:off x="3142" y="2259"/>
            <a:ext cx="12193571" cy="6861338"/>
          </a:xfrm>
          <a:prstGeom prst="rect">
            <a:avLst/>
          </a:prstGeom>
        </p:spPr>
      </p:pic>
    </p:spTree>
    <p:extLst>
      <p:ext uri="{BB962C8B-B14F-4D97-AF65-F5344CB8AC3E}">
        <p14:creationId xmlns:p14="http://schemas.microsoft.com/office/powerpoint/2010/main" val="3447683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E8ED2C-DD0A-4769-9CFE-831B3C6D9E39}"/>
              </a:ext>
            </a:extLst>
          </p:cNvPr>
          <p:cNvSpPr>
            <a:spLocks noGrp="1"/>
          </p:cNvSpPr>
          <p:nvPr>
            <p:ph type="sldNum" sz="quarter" idx="12"/>
          </p:nvPr>
        </p:nvSpPr>
        <p:spPr/>
        <p:txBody>
          <a:bodyPr/>
          <a:lstStyle/>
          <a:p>
            <a:fld id="{66CA7FEF-9A17-054B-BA9C-D7256601F69D}" type="slidenum">
              <a:rPr lang="en-US" smtClean="0"/>
              <a:t>19</a:t>
            </a:fld>
            <a:endParaRPr lang="en-US"/>
          </a:p>
        </p:txBody>
      </p:sp>
      <p:pic>
        <p:nvPicPr>
          <p:cNvPr id="3" name="Picture 3">
            <a:hlinkClick r:id="" action="ppaction://media"/>
            <a:extLst>
              <a:ext uri="{FF2B5EF4-FFF2-40B4-BE49-F238E27FC236}">
                <a16:creationId xmlns:a16="http://schemas.microsoft.com/office/drawing/2014/main" id="{3DAD7D27-2A22-4901-BB52-B4A1DD0DA900}"/>
              </a:ext>
            </a:extLst>
          </p:cNvPr>
          <p:cNvPicPr>
            <a:picLocks noRot="1" noChangeAspect="1"/>
          </p:cNvPicPr>
          <p:nvPr>
            <a:videoFile r:link="rId1"/>
          </p:nvPr>
        </p:nvPicPr>
        <p:blipFill>
          <a:blip r:embed="rId4"/>
          <a:stretch>
            <a:fillRect/>
          </a:stretch>
        </p:blipFill>
        <p:spPr>
          <a:xfrm>
            <a:off x="-7855" y="-9328"/>
            <a:ext cx="12191998" cy="6876656"/>
          </a:xfrm>
          <a:prstGeom prst="rect">
            <a:avLst/>
          </a:prstGeom>
        </p:spPr>
      </p:pic>
    </p:spTree>
    <p:extLst>
      <p:ext uri="{BB962C8B-B14F-4D97-AF65-F5344CB8AC3E}">
        <p14:creationId xmlns:p14="http://schemas.microsoft.com/office/powerpoint/2010/main" val="422000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A0AB8-F77D-954E-BB7E-011D0B19D0D2}"/>
              </a:ext>
            </a:extLst>
          </p:cNvPr>
          <p:cNvSpPr>
            <a:spLocks noGrp="1"/>
          </p:cNvSpPr>
          <p:nvPr>
            <p:ph type="title"/>
          </p:nvPr>
        </p:nvSpPr>
        <p:spPr/>
        <p:txBody>
          <a:bodyPr/>
          <a:lstStyle/>
          <a:p>
            <a:r>
              <a:rPr lang="en-US">
                <a:cs typeface="Calibri"/>
              </a:rPr>
              <a:t>A brighter future...</a:t>
            </a:r>
            <a:endParaRPr lang="en-US"/>
          </a:p>
        </p:txBody>
      </p:sp>
      <p:sp>
        <p:nvSpPr>
          <p:cNvPr id="4" name="Slide Number Placeholder 3">
            <a:extLst>
              <a:ext uri="{FF2B5EF4-FFF2-40B4-BE49-F238E27FC236}">
                <a16:creationId xmlns:a16="http://schemas.microsoft.com/office/drawing/2014/main" id="{11D9772F-5D4E-6A4D-8FB2-F48F47DC16C9}"/>
              </a:ext>
            </a:extLst>
          </p:cNvPr>
          <p:cNvSpPr>
            <a:spLocks noGrp="1"/>
          </p:cNvSpPr>
          <p:nvPr>
            <p:ph type="sldNum" sz="quarter" idx="11"/>
          </p:nvPr>
        </p:nvSpPr>
        <p:spPr/>
        <p:txBody>
          <a:bodyPr/>
          <a:lstStyle/>
          <a:p>
            <a:fld id="{8DC5A911-85DE-8546-84E0-654B5ED00718}" type="slidenum">
              <a:rPr lang="en-US" smtClean="0"/>
              <a:pPr/>
              <a:t>2</a:t>
            </a:fld>
            <a:endParaRPr lang="en-US"/>
          </a:p>
        </p:txBody>
      </p:sp>
      <p:pic>
        <p:nvPicPr>
          <p:cNvPr id="13" name="Picture 12" descr="A picture containing text&#10;&#10;Description automatically generated">
            <a:extLst>
              <a:ext uri="{FF2B5EF4-FFF2-40B4-BE49-F238E27FC236}">
                <a16:creationId xmlns:a16="http://schemas.microsoft.com/office/drawing/2014/main" id="{12C11F55-C75C-0F40-A944-76C1A6B4113F}"/>
              </a:ext>
            </a:extLst>
          </p:cNvPr>
          <p:cNvPicPr>
            <a:picLocks noChangeAspect="1"/>
          </p:cNvPicPr>
          <p:nvPr/>
        </p:nvPicPr>
        <p:blipFill rotWithShape="1">
          <a:blip r:embed="rId3"/>
          <a:srcRect l="7303" t="3987" r="7031" b="3768"/>
          <a:stretch/>
        </p:blipFill>
        <p:spPr>
          <a:xfrm>
            <a:off x="5842053" y="365126"/>
            <a:ext cx="4315522" cy="6013712"/>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22664E90-A794-A941-9B07-744FD52A1B69}"/>
              </a:ext>
            </a:extLst>
          </p:cNvPr>
          <p:cNvPicPr>
            <a:picLocks noChangeAspect="1"/>
          </p:cNvPicPr>
          <p:nvPr/>
        </p:nvPicPr>
        <p:blipFill rotWithShape="1">
          <a:blip r:embed="rId4"/>
          <a:srcRect l="75208" b="80833"/>
          <a:stretch/>
        </p:blipFill>
        <p:spPr>
          <a:xfrm>
            <a:off x="9169400" y="0"/>
            <a:ext cx="3022600" cy="1314450"/>
          </a:xfrm>
          <a:prstGeom prst="rect">
            <a:avLst/>
          </a:prstGeom>
        </p:spPr>
      </p:pic>
      <p:sp>
        <p:nvSpPr>
          <p:cNvPr id="14" name="Content Placeholder 2">
            <a:extLst>
              <a:ext uri="{FF2B5EF4-FFF2-40B4-BE49-F238E27FC236}">
                <a16:creationId xmlns:a16="http://schemas.microsoft.com/office/drawing/2014/main" id="{87703FF8-B2FE-CF45-9822-B2F8C2EA6C34}"/>
              </a:ext>
            </a:extLst>
          </p:cNvPr>
          <p:cNvSpPr>
            <a:spLocks noGrp="1"/>
          </p:cNvSpPr>
          <p:nvPr>
            <p:ph idx="1"/>
          </p:nvPr>
        </p:nvSpPr>
        <p:spPr>
          <a:xfrm>
            <a:off x="838200" y="1532468"/>
            <a:ext cx="4614747" cy="4873625"/>
          </a:xfrm>
        </p:spPr>
        <p:txBody>
          <a:bodyPr vert="horz" lIns="91440" tIns="45720" rIns="91440" bIns="45720" rtlCol="0" anchor="t">
            <a:normAutofit/>
          </a:bodyPr>
          <a:lstStyle/>
          <a:p>
            <a:r>
              <a:rPr lang="en-US" dirty="0">
                <a:cs typeface="Calibri"/>
              </a:rPr>
              <a:t>Rooted in our confidence in God </a:t>
            </a:r>
          </a:p>
          <a:p>
            <a:r>
              <a:rPr lang="en-US" dirty="0">
                <a:cs typeface="Calibri"/>
              </a:rPr>
              <a:t>Focused on a Godly vision</a:t>
            </a:r>
          </a:p>
          <a:p>
            <a:r>
              <a:rPr lang="en-US" dirty="0">
                <a:cs typeface="Calibri"/>
              </a:rPr>
              <a:t>Committed to a local presence</a:t>
            </a:r>
          </a:p>
          <a:p>
            <a:r>
              <a:rPr lang="en-US" dirty="0">
                <a:cs typeface="Calibri"/>
              </a:rPr>
              <a:t>Attentive to significant institutional change </a:t>
            </a:r>
          </a:p>
          <a:p>
            <a:r>
              <a:rPr lang="en-US" dirty="0">
                <a:cs typeface="Calibri"/>
              </a:rPr>
              <a:t>Grounded in prayer</a:t>
            </a:r>
          </a:p>
          <a:p>
            <a:endParaRPr lang="en-US" dirty="0">
              <a:cs typeface="Calibri"/>
            </a:endParaRPr>
          </a:p>
        </p:txBody>
      </p:sp>
    </p:spTree>
    <p:extLst>
      <p:ext uri="{BB962C8B-B14F-4D97-AF65-F5344CB8AC3E}">
        <p14:creationId xmlns:p14="http://schemas.microsoft.com/office/powerpoint/2010/main" val="1189804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0D7779-88F9-4485-9FD2-050B6229A715}"/>
              </a:ext>
            </a:extLst>
          </p:cNvPr>
          <p:cNvSpPr>
            <a:spLocks noGrp="1"/>
          </p:cNvSpPr>
          <p:nvPr>
            <p:ph type="sldNum" sz="quarter" idx="12"/>
          </p:nvPr>
        </p:nvSpPr>
        <p:spPr/>
        <p:txBody>
          <a:bodyPr/>
          <a:lstStyle/>
          <a:p>
            <a:fld id="{66CA7FEF-9A17-054B-BA9C-D7256601F69D}" type="slidenum">
              <a:rPr lang="en-US" smtClean="0"/>
              <a:t>20</a:t>
            </a:fld>
            <a:endParaRPr lang="en-US"/>
          </a:p>
        </p:txBody>
      </p:sp>
      <p:sp>
        <p:nvSpPr>
          <p:cNvPr id="3" name="TextBox 2">
            <a:extLst>
              <a:ext uri="{FF2B5EF4-FFF2-40B4-BE49-F238E27FC236}">
                <a16:creationId xmlns:a16="http://schemas.microsoft.com/office/drawing/2014/main" id="{C3C2B784-5ABF-46A6-89DB-B3B0D9CCA60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C3E6FE30-0F26-434E-A0BA-D37B6BBD6CC6}"/>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1" name="Title 1">
            <a:extLst>
              <a:ext uri="{FF2B5EF4-FFF2-40B4-BE49-F238E27FC236}">
                <a16:creationId xmlns:a16="http://schemas.microsoft.com/office/drawing/2014/main" id="{61D40A61-D047-4D29-ABF8-8290035EF557}"/>
              </a:ext>
            </a:extLst>
          </p:cNvPr>
          <p:cNvSpPr txBox="1">
            <a:spLocks/>
          </p:cNvSpPr>
          <p:nvPr/>
        </p:nvSpPr>
        <p:spPr>
          <a:xfrm>
            <a:off x="838200" y="548673"/>
            <a:ext cx="8331200" cy="1167342"/>
          </a:xfrm>
          <a:prstGeom prst="rect">
            <a:avLst/>
          </a:prstGeom>
        </p:spPr>
        <p:txBody>
          <a:bodyPr lIns="91440" tIns="45720" rIns="91440" bIns="45720" anchor="t"/>
          <a:lstStyle>
            <a:lvl1pPr algn="l" defTabSz="914400" rtl="0" eaLnBrk="1" latinLnBrk="0" hangingPunct="1">
              <a:lnSpc>
                <a:spcPct val="90000"/>
              </a:lnSpc>
              <a:spcBef>
                <a:spcPct val="0"/>
              </a:spcBef>
              <a:buNone/>
              <a:defRPr sz="3600" kern="1200">
                <a:solidFill>
                  <a:srgbClr val="8377B6"/>
                </a:solidFill>
                <a:latin typeface="+mj-lt"/>
                <a:ea typeface="+mj-ea"/>
                <a:cs typeface="+mj-cs"/>
              </a:defRPr>
            </a:lvl1pPr>
          </a:lstStyle>
          <a:p>
            <a:r>
              <a:rPr lang="en-US">
                <a:cs typeface="Calibri"/>
              </a:rPr>
              <a:t>Timeline</a:t>
            </a:r>
            <a:endParaRPr lang="en-US"/>
          </a:p>
        </p:txBody>
      </p:sp>
      <p:pic>
        <p:nvPicPr>
          <p:cNvPr id="4" name="Picture 4" descr="Timeline&#10;&#10;Description automatically generated">
            <a:extLst>
              <a:ext uri="{FF2B5EF4-FFF2-40B4-BE49-F238E27FC236}">
                <a16:creationId xmlns:a16="http://schemas.microsoft.com/office/drawing/2014/main" id="{34076B90-8231-4012-95D1-4BBBBAB54319}"/>
              </a:ext>
            </a:extLst>
          </p:cNvPr>
          <p:cNvPicPr>
            <a:picLocks noChangeAspect="1"/>
          </p:cNvPicPr>
          <p:nvPr/>
        </p:nvPicPr>
        <p:blipFill rotWithShape="1">
          <a:blip r:embed="rId3"/>
          <a:srcRect t="23913" r="-56" b="28952"/>
          <a:stretch/>
        </p:blipFill>
        <p:spPr>
          <a:xfrm>
            <a:off x="269203" y="1711795"/>
            <a:ext cx="11648041" cy="3096683"/>
          </a:xfrm>
          <a:prstGeom prst="rect">
            <a:avLst/>
          </a:prstGeom>
        </p:spPr>
      </p:pic>
    </p:spTree>
    <p:extLst>
      <p:ext uri="{BB962C8B-B14F-4D97-AF65-F5344CB8AC3E}">
        <p14:creationId xmlns:p14="http://schemas.microsoft.com/office/powerpoint/2010/main" val="2003479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84CC3-347A-4D3D-9F31-E86366B0BEEE}"/>
              </a:ext>
            </a:extLst>
          </p:cNvPr>
          <p:cNvSpPr>
            <a:spLocks noGrp="1"/>
          </p:cNvSpPr>
          <p:nvPr>
            <p:ph type="title"/>
          </p:nvPr>
        </p:nvSpPr>
        <p:spPr/>
        <p:txBody>
          <a:bodyPr/>
          <a:lstStyle/>
          <a:p>
            <a:r>
              <a:rPr lang="en-US">
                <a:cs typeface="Calibri"/>
              </a:rPr>
              <a:t>What to expect in the preparation phase</a:t>
            </a:r>
            <a:endParaRPr lang="en-US"/>
          </a:p>
        </p:txBody>
      </p:sp>
      <p:sp>
        <p:nvSpPr>
          <p:cNvPr id="3" name="Content Placeholder 2">
            <a:extLst>
              <a:ext uri="{FF2B5EF4-FFF2-40B4-BE49-F238E27FC236}">
                <a16:creationId xmlns:a16="http://schemas.microsoft.com/office/drawing/2014/main" id="{BF2870C6-2CDA-4E84-BB43-2C8B287CD320}"/>
              </a:ext>
            </a:extLst>
          </p:cNvPr>
          <p:cNvSpPr>
            <a:spLocks noGrp="1"/>
          </p:cNvSpPr>
          <p:nvPr>
            <p:ph idx="1"/>
          </p:nvPr>
        </p:nvSpPr>
        <p:spPr>
          <a:xfrm>
            <a:off x="838200" y="1530837"/>
            <a:ext cx="10782578" cy="4629440"/>
          </a:xfrm>
        </p:spPr>
        <p:txBody>
          <a:bodyPr vert="horz" lIns="91440" tIns="45720" rIns="91440" bIns="45720" rtlCol="0" anchor="t">
            <a:normAutofit/>
          </a:bodyPr>
          <a:lstStyle/>
          <a:p>
            <a:r>
              <a:rPr lang="en-US">
                <a:cs typeface="Calibri" panose="020F0502020204030204"/>
              </a:rPr>
              <a:t>Session for all treasurers on 18th May (evening)</a:t>
            </a:r>
          </a:p>
          <a:p>
            <a:r>
              <a:rPr lang="en-US">
                <a:ea typeface="+mn-lt"/>
                <a:cs typeface="+mn-lt"/>
              </a:rPr>
              <a:t>Further sessions/content based on feedback</a:t>
            </a:r>
            <a:endParaRPr lang="en-US"/>
          </a:p>
          <a:p>
            <a:r>
              <a:rPr lang="en-US">
                <a:ea typeface="+mn-lt"/>
                <a:cs typeface="+mn-lt"/>
              </a:rPr>
              <a:t>Sharing existing national resources – use Deanery Synod meetings</a:t>
            </a:r>
            <a:endParaRPr lang="en-US"/>
          </a:p>
          <a:p>
            <a:r>
              <a:rPr lang="en-US">
                <a:ea typeface="+mn-lt"/>
                <a:cs typeface="+mn-lt"/>
              </a:rPr>
              <a:t>New Diocesan resources shared as they become available over summer</a:t>
            </a:r>
            <a:endParaRPr lang="en-US"/>
          </a:p>
          <a:p>
            <a:r>
              <a:rPr lang="en-US">
                <a:ea typeface="+mn-lt"/>
                <a:cs typeface="+mn-lt"/>
              </a:rPr>
              <a:t>Use generosity toolkit with your PCC during this period to help reflect and focus your involvement</a:t>
            </a:r>
            <a:endParaRPr lang="en-US"/>
          </a:p>
          <a:p>
            <a:r>
              <a:rPr lang="en-US">
                <a:ea typeface="+mn-lt"/>
                <a:cs typeface="+mn-lt"/>
              </a:rPr>
              <a:t>Please join week of prayer before the campaign starts</a:t>
            </a:r>
            <a:endParaRPr lang="en-US"/>
          </a:p>
          <a:p>
            <a:r>
              <a:rPr lang="en-US">
                <a:cs typeface="Calibri"/>
              </a:rPr>
              <a:t>Simple leaflet with calendar of activities distributed for </a:t>
            </a:r>
            <a:br>
              <a:rPr lang="en-US">
                <a:cs typeface="Calibri"/>
              </a:rPr>
            </a:br>
            <a:r>
              <a:rPr lang="en-US">
                <a:cs typeface="Calibri"/>
              </a:rPr>
              <a:t>all churches to share with members </a:t>
            </a:r>
          </a:p>
          <a:p>
            <a:endParaRPr lang="en-US">
              <a:cs typeface="Calibri"/>
            </a:endParaRPr>
          </a:p>
        </p:txBody>
      </p:sp>
      <p:sp>
        <p:nvSpPr>
          <p:cNvPr id="4" name="Slide Number Placeholder 3">
            <a:extLst>
              <a:ext uri="{FF2B5EF4-FFF2-40B4-BE49-F238E27FC236}">
                <a16:creationId xmlns:a16="http://schemas.microsoft.com/office/drawing/2014/main" id="{909681F0-64CA-4AF9-A286-D994839BFEC2}"/>
              </a:ext>
            </a:extLst>
          </p:cNvPr>
          <p:cNvSpPr>
            <a:spLocks noGrp="1"/>
          </p:cNvSpPr>
          <p:nvPr>
            <p:ph type="sldNum" sz="quarter" idx="11"/>
          </p:nvPr>
        </p:nvSpPr>
        <p:spPr/>
        <p:txBody>
          <a:bodyPr/>
          <a:lstStyle/>
          <a:p>
            <a:fld id="{8DC5A911-85DE-8546-84E0-654B5ED00718}" type="slidenum">
              <a:rPr lang="en-US" smtClean="0"/>
              <a:pPr/>
              <a:t>21</a:t>
            </a:fld>
            <a:endParaRPr lang="en-US"/>
          </a:p>
        </p:txBody>
      </p:sp>
    </p:spTree>
    <p:extLst>
      <p:ext uri="{BB962C8B-B14F-4D97-AF65-F5344CB8AC3E}">
        <p14:creationId xmlns:p14="http://schemas.microsoft.com/office/powerpoint/2010/main" val="4251335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8FAE01-762C-4873-809F-11FA22D93369}"/>
              </a:ext>
            </a:extLst>
          </p:cNvPr>
          <p:cNvSpPr>
            <a:spLocks noGrp="1"/>
          </p:cNvSpPr>
          <p:nvPr>
            <p:ph type="sldNum" sz="quarter" idx="12"/>
          </p:nvPr>
        </p:nvSpPr>
        <p:spPr/>
        <p:txBody>
          <a:bodyPr/>
          <a:lstStyle/>
          <a:p>
            <a:fld id="{66CA7FEF-9A17-054B-BA9C-D7256601F69D}" type="slidenum">
              <a:rPr lang="en-US" smtClean="0"/>
              <a:t>22</a:t>
            </a:fld>
            <a:endParaRPr lang="en-US"/>
          </a:p>
        </p:txBody>
      </p:sp>
      <p:sp>
        <p:nvSpPr>
          <p:cNvPr id="3" name="TextBox 2">
            <a:extLst>
              <a:ext uri="{FF2B5EF4-FFF2-40B4-BE49-F238E27FC236}">
                <a16:creationId xmlns:a16="http://schemas.microsoft.com/office/drawing/2014/main" id="{0758C093-7C1B-4A70-AC40-C8C9C8236111}"/>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4" name="Picture 4">
            <a:extLst>
              <a:ext uri="{FF2B5EF4-FFF2-40B4-BE49-F238E27FC236}">
                <a16:creationId xmlns:a16="http://schemas.microsoft.com/office/drawing/2014/main" id="{185349AF-7736-4128-A45A-D10F8DC6CF25}"/>
              </a:ext>
            </a:extLst>
          </p:cNvPr>
          <p:cNvPicPr>
            <a:picLocks noChangeAspect="1"/>
          </p:cNvPicPr>
          <p:nvPr/>
        </p:nvPicPr>
        <p:blipFill>
          <a:blip r:embed="rId3"/>
          <a:stretch>
            <a:fillRect/>
          </a:stretch>
        </p:blipFill>
        <p:spPr>
          <a:xfrm>
            <a:off x="3142" y="2259"/>
            <a:ext cx="12177859" cy="6853482"/>
          </a:xfrm>
          <a:prstGeom prst="rect">
            <a:avLst/>
          </a:prstGeom>
        </p:spPr>
      </p:pic>
    </p:spTree>
    <p:extLst>
      <p:ext uri="{BB962C8B-B14F-4D97-AF65-F5344CB8AC3E}">
        <p14:creationId xmlns:p14="http://schemas.microsoft.com/office/powerpoint/2010/main" val="3420388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F034AE-806F-457C-B594-EA16EA96F4AC}"/>
              </a:ext>
            </a:extLst>
          </p:cNvPr>
          <p:cNvSpPr>
            <a:spLocks noGrp="1"/>
          </p:cNvSpPr>
          <p:nvPr>
            <p:ph type="sldNum" sz="quarter" idx="12"/>
          </p:nvPr>
        </p:nvSpPr>
        <p:spPr/>
        <p:txBody>
          <a:bodyPr/>
          <a:lstStyle/>
          <a:p>
            <a:fld id="{66CA7FEF-9A17-054B-BA9C-D7256601F69D}" type="slidenum">
              <a:rPr lang="en-US" smtClean="0"/>
              <a:t>23</a:t>
            </a:fld>
            <a:endParaRPr lang="en-US"/>
          </a:p>
        </p:txBody>
      </p:sp>
      <p:sp>
        <p:nvSpPr>
          <p:cNvPr id="4" name="TextBox 3">
            <a:extLst>
              <a:ext uri="{FF2B5EF4-FFF2-40B4-BE49-F238E27FC236}">
                <a16:creationId xmlns:a16="http://schemas.microsoft.com/office/drawing/2014/main" id="{6EB471F3-7768-4DC5-8048-843F83D0B6D6}"/>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5" name="Picture 5" descr="Text&#10;&#10;Description automatically generated">
            <a:extLst>
              <a:ext uri="{FF2B5EF4-FFF2-40B4-BE49-F238E27FC236}">
                <a16:creationId xmlns:a16="http://schemas.microsoft.com/office/drawing/2014/main" id="{E0F5ED19-F9CB-4C8A-A67F-55BFAA73313D}"/>
              </a:ext>
            </a:extLst>
          </p:cNvPr>
          <p:cNvPicPr>
            <a:picLocks noChangeAspect="1"/>
          </p:cNvPicPr>
          <p:nvPr/>
        </p:nvPicPr>
        <p:blipFill>
          <a:blip r:embed="rId3"/>
          <a:stretch>
            <a:fillRect/>
          </a:stretch>
        </p:blipFill>
        <p:spPr>
          <a:xfrm>
            <a:off x="3142" y="2259"/>
            <a:ext cx="12193571" cy="6861338"/>
          </a:xfrm>
          <a:prstGeom prst="rect">
            <a:avLst/>
          </a:prstGeom>
        </p:spPr>
      </p:pic>
    </p:spTree>
    <p:extLst>
      <p:ext uri="{BB962C8B-B14F-4D97-AF65-F5344CB8AC3E}">
        <p14:creationId xmlns:p14="http://schemas.microsoft.com/office/powerpoint/2010/main" val="1511595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BE432B-9C56-4D16-A3D4-56273749E63D}"/>
              </a:ext>
            </a:extLst>
          </p:cNvPr>
          <p:cNvSpPr>
            <a:spLocks noGrp="1"/>
          </p:cNvSpPr>
          <p:nvPr>
            <p:ph type="sldNum" sz="quarter" idx="12"/>
          </p:nvPr>
        </p:nvSpPr>
        <p:spPr/>
        <p:txBody>
          <a:bodyPr/>
          <a:lstStyle/>
          <a:p>
            <a:fld id="{66CA7FEF-9A17-054B-BA9C-D7256601F69D}" type="slidenum">
              <a:rPr lang="en-US" smtClean="0"/>
              <a:t>24</a:t>
            </a:fld>
            <a:endParaRPr lang="en-US"/>
          </a:p>
        </p:txBody>
      </p:sp>
      <p:sp>
        <p:nvSpPr>
          <p:cNvPr id="3" name="TextBox 2">
            <a:extLst>
              <a:ext uri="{FF2B5EF4-FFF2-40B4-BE49-F238E27FC236}">
                <a16:creationId xmlns:a16="http://schemas.microsoft.com/office/drawing/2014/main" id="{ADAF881A-1063-4990-8584-79C5DACDCDE4}"/>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4" name="Picture 4" descr="Graphical user interface&#10;&#10;Description automatically generated">
            <a:extLst>
              <a:ext uri="{FF2B5EF4-FFF2-40B4-BE49-F238E27FC236}">
                <a16:creationId xmlns:a16="http://schemas.microsoft.com/office/drawing/2014/main" id="{FB464417-6BCE-4D15-B8A5-84CEDBD9760A}"/>
              </a:ext>
            </a:extLst>
          </p:cNvPr>
          <p:cNvPicPr>
            <a:picLocks noChangeAspect="1"/>
          </p:cNvPicPr>
          <p:nvPr/>
        </p:nvPicPr>
        <p:blipFill>
          <a:blip r:embed="rId3"/>
          <a:stretch>
            <a:fillRect/>
          </a:stretch>
        </p:blipFill>
        <p:spPr>
          <a:xfrm>
            <a:off x="3142" y="2259"/>
            <a:ext cx="12170004" cy="6845627"/>
          </a:xfrm>
          <a:prstGeom prst="rect">
            <a:avLst/>
          </a:prstGeom>
        </p:spPr>
      </p:pic>
    </p:spTree>
    <p:extLst>
      <p:ext uri="{BB962C8B-B14F-4D97-AF65-F5344CB8AC3E}">
        <p14:creationId xmlns:p14="http://schemas.microsoft.com/office/powerpoint/2010/main" val="400660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C0FF5F-4B79-48EE-90E1-1748A61B10A2}"/>
              </a:ext>
            </a:extLst>
          </p:cNvPr>
          <p:cNvSpPr>
            <a:spLocks noGrp="1"/>
          </p:cNvSpPr>
          <p:nvPr>
            <p:ph type="sldNum" sz="quarter" idx="12"/>
          </p:nvPr>
        </p:nvSpPr>
        <p:spPr/>
        <p:txBody>
          <a:bodyPr/>
          <a:lstStyle/>
          <a:p>
            <a:fld id="{66CA7FEF-9A17-054B-BA9C-D7256601F69D}" type="slidenum">
              <a:rPr lang="en-US" smtClean="0"/>
              <a:t>25</a:t>
            </a:fld>
            <a:endParaRPr lang="en-US"/>
          </a:p>
        </p:txBody>
      </p:sp>
      <p:sp>
        <p:nvSpPr>
          <p:cNvPr id="3" name="TextBox 2">
            <a:extLst>
              <a:ext uri="{FF2B5EF4-FFF2-40B4-BE49-F238E27FC236}">
                <a16:creationId xmlns:a16="http://schemas.microsoft.com/office/drawing/2014/main" id="{E6060DA2-436C-4B41-922A-480973A9C74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4" name="Picture 4" descr="Graphical user interface, text, application&#10;&#10;Description automatically generated">
            <a:extLst>
              <a:ext uri="{FF2B5EF4-FFF2-40B4-BE49-F238E27FC236}">
                <a16:creationId xmlns:a16="http://schemas.microsoft.com/office/drawing/2014/main" id="{22DDF888-BC5A-40EC-820D-1299A0D80C7E}"/>
              </a:ext>
            </a:extLst>
          </p:cNvPr>
          <p:cNvPicPr>
            <a:picLocks noChangeAspect="1"/>
          </p:cNvPicPr>
          <p:nvPr/>
        </p:nvPicPr>
        <p:blipFill>
          <a:blip r:embed="rId3"/>
          <a:stretch>
            <a:fillRect/>
          </a:stretch>
        </p:blipFill>
        <p:spPr>
          <a:xfrm>
            <a:off x="3142" y="2259"/>
            <a:ext cx="12185715" cy="6853482"/>
          </a:xfrm>
          <a:prstGeom prst="rect">
            <a:avLst/>
          </a:prstGeom>
        </p:spPr>
      </p:pic>
    </p:spTree>
    <p:extLst>
      <p:ext uri="{BB962C8B-B14F-4D97-AF65-F5344CB8AC3E}">
        <p14:creationId xmlns:p14="http://schemas.microsoft.com/office/powerpoint/2010/main" val="2241360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A0AB8-F77D-954E-BB7E-011D0B19D0D2}"/>
              </a:ext>
            </a:extLst>
          </p:cNvPr>
          <p:cNvSpPr>
            <a:spLocks noGrp="1"/>
          </p:cNvSpPr>
          <p:nvPr>
            <p:ph type="title"/>
          </p:nvPr>
        </p:nvSpPr>
        <p:spPr>
          <a:xfrm>
            <a:off x="839788" y="457200"/>
            <a:ext cx="3932237" cy="1600200"/>
          </a:xfrm>
        </p:spPr>
        <p:txBody>
          <a:bodyPr anchor="b">
            <a:normAutofit/>
          </a:bodyPr>
          <a:lstStyle/>
          <a:p>
            <a:r>
              <a:rPr lang="en-US"/>
              <a:t>Questions for discussion</a:t>
            </a:r>
          </a:p>
        </p:txBody>
      </p:sp>
      <p:pic>
        <p:nvPicPr>
          <p:cNvPr id="5" name="Picture 4" descr="A picture containing text&#10;&#10;Description automatically generated">
            <a:extLst>
              <a:ext uri="{FF2B5EF4-FFF2-40B4-BE49-F238E27FC236}">
                <a16:creationId xmlns:a16="http://schemas.microsoft.com/office/drawing/2014/main" id="{111E63DD-D519-47C1-B0FE-951B6769C6F4}"/>
              </a:ext>
            </a:extLst>
          </p:cNvPr>
          <p:cNvPicPr>
            <a:picLocks noChangeAspect="1"/>
          </p:cNvPicPr>
          <p:nvPr/>
        </p:nvPicPr>
        <p:blipFill rotWithShape="1">
          <a:blip r:embed="rId3"/>
          <a:srcRect l="6269" t="2422" b="3680"/>
          <a:stretch/>
        </p:blipFill>
        <p:spPr>
          <a:xfrm>
            <a:off x="5796638" y="565567"/>
            <a:ext cx="3579454" cy="4641850"/>
          </a:xfrm>
          <a:prstGeom prst="rect">
            <a:avLst/>
          </a:prstGeom>
          <a:noFill/>
        </p:spPr>
      </p:pic>
      <p:sp>
        <p:nvSpPr>
          <p:cNvPr id="4" name="Slide Number Placeholder 3">
            <a:extLst>
              <a:ext uri="{FF2B5EF4-FFF2-40B4-BE49-F238E27FC236}">
                <a16:creationId xmlns:a16="http://schemas.microsoft.com/office/drawing/2014/main" id="{11D9772F-5D4E-6A4D-8FB2-F48F47DC16C9}"/>
              </a:ext>
            </a:extLst>
          </p:cNvPr>
          <p:cNvSpPr>
            <a:spLocks noGrp="1"/>
          </p:cNvSpPr>
          <p:nvPr>
            <p:ph type="sldNum" sz="quarter" idx="12"/>
          </p:nvPr>
        </p:nvSpPr>
        <p:spPr>
          <a:xfrm>
            <a:off x="8610599" y="6356350"/>
            <a:ext cx="3184003" cy="365125"/>
          </a:xfrm>
        </p:spPr>
        <p:txBody>
          <a:bodyPr anchor="ctr">
            <a:normAutofit/>
          </a:bodyPr>
          <a:lstStyle/>
          <a:p>
            <a:pPr>
              <a:spcAft>
                <a:spcPts val="600"/>
              </a:spcAft>
            </a:pPr>
            <a:fld id="{8DC5A911-85DE-8546-84E0-654B5ED00718}" type="slidenum">
              <a:rPr lang="en-US" smtClean="0"/>
              <a:pPr>
                <a:spcAft>
                  <a:spcPts val="600"/>
                </a:spcAft>
              </a:pPr>
              <a:t>26</a:t>
            </a:fld>
            <a:endParaRPr lang="en-US"/>
          </a:p>
        </p:txBody>
      </p:sp>
      <p:sp>
        <p:nvSpPr>
          <p:cNvPr id="6" name="TextBox 5">
            <a:extLst>
              <a:ext uri="{FF2B5EF4-FFF2-40B4-BE49-F238E27FC236}">
                <a16:creationId xmlns:a16="http://schemas.microsoft.com/office/drawing/2014/main" id="{161EFA3E-1192-4203-A291-39304C3F8679}"/>
              </a:ext>
            </a:extLst>
          </p:cNvPr>
          <p:cNvSpPr txBox="1"/>
          <p:nvPr/>
        </p:nvSpPr>
        <p:spPr>
          <a:xfrm>
            <a:off x="5563361" y="5284213"/>
            <a:ext cx="6094476" cy="830997"/>
          </a:xfrm>
          <a:prstGeom prst="rect">
            <a:avLst/>
          </a:prstGeom>
          <a:noFill/>
        </p:spPr>
        <p:txBody>
          <a:bodyPr wrap="square">
            <a:spAutoFit/>
          </a:bodyPr>
          <a:lstStyle/>
          <a:p>
            <a:r>
              <a:rPr lang="en-GB" sz="1600">
                <a:solidFill>
                  <a:srgbClr val="002060"/>
                </a:solidFill>
              </a:rPr>
              <a:t>“My Father is glorified by this: that you </a:t>
            </a:r>
          </a:p>
          <a:p>
            <a:r>
              <a:rPr lang="en-GB" sz="1600">
                <a:solidFill>
                  <a:srgbClr val="002060"/>
                </a:solidFill>
              </a:rPr>
              <a:t>bear much fruit and become my disciples” </a:t>
            </a:r>
          </a:p>
          <a:p>
            <a:r>
              <a:rPr lang="en-GB" sz="1600">
                <a:solidFill>
                  <a:srgbClr val="002060"/>
                </a:solidFill>
              </a:rPr>
              <a:t>                               John 15v8</a:t>
            </a:r>
          </a:p>
        </p:txBody>
      </p:sp>
    </p:spTree>
    <p:extLst>
      <p:ext uri="{BB962C8B-B14F-4D97-AF65-F5344CB8AC3E}">
        <p14:creationId xmlns:p14="http://schemas.microsoft.com/office/powerpoint/2010/main" val="1174950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EF29B3-08C4-4FE3-A1E4-9C7E3F415D14}"/>
              </a:ext>
            </a:extLst>
          </p:cNvPr>
          <p:cNvSpPr>
            <a:spLocks noGrp="1"/>
          </p:cNvSpPr>
          <p:nvPr>
            <p:ph type="title"/>
          </p:nvPr>
        </p:nvSpPr>
        <p:spPr/>
        <p:txBody>
          <a:bodyPr/>
          <a:lstStyle/>
          <a:p>
            <a:r>
              <a:rPr lang="en-GB"/>
              <a:t>Appendix</a:t>
            </a:r>
          </a:p>
        </p:txBody>
      </p:sp>
      <p:sp>
        <p:nvSpPr>
          <p:cNvPr id="5" name="Slide Number Placeholder 4">
            <a:extLst>
              <a:ext uri="{FF2B5EF4-FFF2-40B4-BE49-F238E27FC236}">
                <a16:creationId xmlns:a16="http://schemas.microsoft.com/office/drawing/2014/main" id="{F6D6423A-40B0-4C2F-85BF-96026BB038E4}"/>
              </a:ext>
            </a:extLst>
          </p:cNvPr>
          <p:cNvSpPr>
            <a:spLocks noGrp="1"/>
          </p:cNvSpPr>
          <p:nvPr>
            <p:ph type="sldNum" sz="quarter" idx="11"/>
          </p:nvPr>
        </p:nvSpPr>
        <p:spPr/>
        <p:txBody>
          <a:bodyPr/>
          <a:lstStyle/>
          <a:p>
            <a:fld id="{66CA7FEF-9A17-054B-BA9C-D7256601F69D}" type="slidenum">
              <a:rPr lang="en-US" smtClean="0"/>
              <a:t>27</a:t>
            </a:fld>
            <a:endParaRPr lang="en-US"/>
          </a:p>
        </p:txBody>
      </p:sp>
    </p:spTree>
    <p:extLst>
      <p:ext uri="{BB962C8B-B14F-4D97-AF65-F5344CB8AC3E}">
        <p14:creationId xmlns:p14="http://schemas.microsoft.com/office/powerpoint/2010/main" val="2785127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579E506-80E7-4F20-8630-C396FA857079}"/>
              </a:ext>
            </a:extLst>
          </p:cNvPr>
          <p:cNvSpPr>
            <a:spLocks noGrp="1"/>
          </p:cNvSpPr>
          <p:nvPr>
            <p:ph type="sldNum" sz="quarter" idx="12"/>
          </p:nvPr>
        </p:nvSpPr>
        <p:spPr/>
        <p:txBody>
          <a:bodyPr/>
          <a:lstStyle/>
          <a:p>
            <a:fld id="{66CA7FEF-9A17-054B-BA9C-D7256601F69D}" type="slidenum">
              <a:rPr lang="en-US" smtClean="0"/>
              <a:t>28</a:t>
            </a:fld>
            <a:endParaRPr lang="en-US"/>
          </a:p>
        </p:txBody>
      </p:sp>
      <p:sp>
        <p:nvSpPr>
          <p:cNvPr id="8" name="Title 1">
            <a:extLst>
              <a:ext uri="{FF2B5EF4-FFF2-40B4-BE49-F238E27FC236}">
                <a16:creationId xmlns:a16="http://schemas.microsoft.com/office/drawing/2014/main" id="{A88EF7D0-6E14-4F11-946E-3731CC3D3C97}"/>
              </a:ext>
            </a:extLst>
          </p:cNvPr>
          <p:cNvSpPr txBox="1">
            <a:spLocks/>
          </p:cNvSpPr>
          <p:nvPr/>
        </p:nvSpPr>
        <p:spPr>
          <a:xfrm>
            <a:off x="838200" y="117990"/>
            <a:ext cx="8331200" cy="1167342"/>
          </a:xfrm>
          <a:prstGeom prst="rect">
            <a:avLst/>
          </a:prstGeom>
        </p:spPr>
        <p:txBody>
          <a:bodyPr anchor="ctr"/>
          <a:lstStyle>
            <a:lvl1pPr algn="l" defTabSz="914400" rtl="0" eaLnBrk="1" latinLnBrk="0" hangingPunct="1">
              <a:lnSpc>
                <a:spcPct val="90000"/>
              </a:lnSpc>
              <a:spcBef>
                <a:spcPct val="0"/>
              </a:spcBef>
              <a:buNone/>
              <a:defRPr sz="3600" kern="1200">
                <a:solidFill>
                  <a:srgbClr val="8377B6"/>
                </a:solidFill>
                <a:latin typeface="+mj-lt"/>
                <a:ea typeface="+mj-ea"/>
                <a:cs typeface="+mj-cs"/>
              </a:defRPr>
            </a:lvl1pPr>
          </a:lstStyle>
          <a:p>
            <a:r>
              <a:rPr lang="en-GB"/>
              <a:t>For every £1 the Diocese receives</a:t>
            </a:r>
          </a:p>
        </p:txBody>
      </p:sp>
      <p:sp>
        <p:nvSpPr>
          <p:cNvPr id="15" name="Text Placeholder 6">
            <a:extLst>
              <a:ext uri="{FF2B5EF4-FFF2-40B4-BE49-F238E27FC236}">
                <a16:creationId xmlns:a16="http://schemas.microsoft.com/office/drawing/2014/main" id="{A06FADAB-2C19-48FA-82CC-EDE38D3A6FCA}"/>
              </a:ext>
            </a:extLst>
          </p:cNvPr>
          <p:cNvSpPr txBox="1">
            <a:spLocks/>
          </p:cNvSpPr>
          <p:nvPr/>
        </p:nvSpPr>
        <p:spPr>
          <a:xfrm>
            <a:off x="3051511" y="1248627"/>
            <a:ext cx="6931583" cy="5248080"/>
          </a:xfrm>
          <a:prstGeom prst="rect">
            <a:avLst/>
          </a:prstGeom>
        </p:spPr>
        <p:txBody>
          <a:bodyPr>
            <a:noAutofit/>
          </a:bodyPr>
          <a:lstStyle>
            <a:lvl1pPr marL="228600" indent="-228600" algn="l" defTabSz="914400" rtl="0" eaLnBrk="1" latinLnBrk="0" hangingPunct="1">
              <a:lnSpc>
                <a:spcPct val="90000"/>
              </a:lnSpc>
              <a:spcBef>
                <a:spcPts val="1000"/>
              </a:spcBef>
              <a:buClr>
                <a:srgbClr val="8377B6"/>
              </a:buClr>
              <a:buSzPct val="100000"/>
              <a:buFont typeface="Arial" panose="020B0604020202020204" pitchFamily="34" charset="0"/>
              <a:buChar char="•"/>
              <a:defRPr sz="2800" kern="1200">
                <a:solidFill>
                  <a:srgbClr val="666666"/>
                </a:solidFill>
                <a:latin typeface="+mn-lt"/>
                <a:ea typeface="+mn-ea"/>
                <a:cs typeface="+mn-cs"/>
              </a:defRPr>
            </a:lvl1pPr>
            <a:lvl2pPr marL="685800" indent="-228600" algn="l" defTabSz="914400" rtl="0" eaLnBrk="1" latinLnBrk="0" hangingPunct="1">
              <a:lnSpc>
                <a:spcPct val="90000"/>
              </a:lnSpc>
              <a:spcBef>
                <a:spcPts val="500"/>
              </a:spcBef>
              <a:buClr>
                <a:srgbClr val="8377B6"/>
              </a:buClr>
              <a:buSzPct val="100000"/>
              <a:buFont typeface="Arial" panose="020B0604020202020204" pitchFamily="34" charset="0"/>
              <a:buChar char="•"/>
              <a:defRPr sz="2400" kern="1200">
                <a:solidFill>
                  <a:srgbClr val="666666"/>
                </a:solidFill>
                <a:latin typeface="+mn-lt"/>
                <a:ea typeface="+mn-ea"/>
                <a:cs typeface="+mn-cs"/>
              </a:defRPr>
            </a:lvl2pPr>
            <a:lvl3pPr marL="1143000" indent="-228600" algn="l" defTabSz="914400" rtl="0" eaLnBrk="1" latinLnBrk="0" hangingPunct="1">
              <a:lnSpc>
                <a:spcPct val="90000"/>
              </a:lnSpc>
              <a:spcBef>
                <a:spcPts val="500"/>
              </a:spcBef>
              <a:buClr>
                <a:srgbClr val="8377B6"/>
              </a:buClr>
              <a:buFont typeface="Courier New" panose="02070309020205020404" pitchFamily="49" charset="0"/>
              <a:buChar char="o"/>
              <a:defRPr sz="2000" kern="1200">
                <a:solidFill>
                  <a:srgbClr val="666666"/>
                </a:solidFill>
                <a:latin typeface="+mn-lt"/>
                <a:ea typeface="+mn-ea"/>
                <a:cs typeface="+mn-cs"/>
              </a:defRPr>
            </a:lvl3pPr>
            <a:lvl4pPr marL="1600200" indent="-228600" algn="l" defTabSz="914400" rtl="0" eaLnBrk="1" latinLnBrk="0" hangingPunct="1">
              <a:lnSpc>
                <a:spcPct val="90000"/>
              </a:lnSpc>
              <a:spcBef>
                <a:spcPts val="500"/>
              </a:spcBef>
              <a:buClr>
                <a:srgbClr val="8377B6"/>
              </a:buClr>
              <a:buFont typeface="Courier New" panose="02070309020205020404" pitchFamily="49" charset="0"/>
              <a:buChar char="o"/>
              <a:defRPr sz="1800" kern="1200">
                <a:solidFill>
                  <a:srgbClr val="6666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b="1" u="sng"/>
              <a:t>Every £1 of income:</a:t>
            </a:r>
          </a:p>
          <a:p>
            <a:r>
              <a:rPr lang="en-GB" sz="1800" b="1">
                <a:solidFill>
                  <a:srgbClr val="8377B6"/>
                </a:solidFill>
              </a:rPr>
              <a:t>67p</a:t>
            </a:r>
            <a:r>
              <a:rPr lang="en-GB" sz="1800"/>
              <a:t> – Giving from parishes – Fairer Share</a:t>
            </a:r>
          </a:p>
          <a:p>
            <a:r>
              <a:rPr lang="en-GB" sz="1800" b="1">
                <a:solidFill>
                  <a:srgbClr val="8377B6"/>
                </a:solidFill>
              </a:rPr>
              <a:t>13p</a:t>
            </a:r>
            <a:r>
              <a:rPr lang="en-GB" sz="1800"/>
              <a:t> – National Church, donations, grants, parochial fees</a:t>
            </a:r>
          </a:p>
          <a:p>
            <a:r>
              <a:rPr lang="en-GB" sz="1800" b="1">
                <a:solidFill>
                  <a:srgbClr val="C00000"/>
                </a:solidFill>
              </a:rPr>
              <a:t>11p</a:t>
            </a:r>
            <a:r>
              <a:rPr lang="en-GB" sz="1800"/>
              <a:t> – Deficit funded by sale of investments and houses</a:t>
            </a:r>
          </a:p>
          <a:p>
            <a:r>
              <a:rPr lang="en-GB" sz="1800"/>
              <a:t>  </a:t>
            </a:r>
            <a:r>
              <a:rPr lang="en-GB" sz="1800" b="1">
                <a:solidFill>
                  <a:srgbClr val="8377B6"/>
                </a:solidFill>
              </a:rPr>
              <a:t>6p</a:t>
            </a:r>
            <a:r>
              <a:rPr lang="en-GB" sz="1800"/>
              <a:t> – Investment income</a:t>
            </a:r>
          </a:p>
          <a:p>
            <a:r>
              <a:rPr lang="en-GB" sz="1800"/>
              <a:t>  </a:t>
            </a:r>
            <a:r>
              <a:rPr lang="en-GB" sz="1800" b="1">
                <a:solidFill>
                  <a:srgbClr val="8377B6"/>
                </a:solidFill>
              </a:rPr>
              <a:t>3p</a:t>
            </a:r>
            <a:r>
              <a:rPr lang="en-GB" sz="1800"/>
              <a:t> – Rent from vacant houses; fee income from SDBF BC Ltd</a:t>
            </a:r>
          </a:p>
          <a:p>
            <a:pPr marL="0" indent="0">
              <a:buNone/>
            </a:pPr>
            <a:endParaRPr lang="en-GB" sz="200"/>
          </a:p>
          <a:p>
            <a:pPr marL="0" indent="0" algn="ctr">
              <a:buNone/>
            </a:pPr>
            <a:r>
              <a:rPr lang="en-GB" sz="1800" b="1" u="sng"/>
              <a:t>Every £1 is spent on:</a:t>
            </a:r>
            <a:endParaRPr lang="en-GB" sz="1800"/>
          </a:p>
          <a:p>
            <a:r>
              <a:rPr lang="en-GB" sz="1800" b="1">
                <a:solidFill>
                  <a:srgbClr val="8377B6"/>
                </a:solidFill>
              </a:rPr>
              <a:t>66p</a:t>
            </a:r>
            <a:r>
              <a:rPr lang="en-GB" sz="1800"/>
              <a:t> – Stipends, pension and housing for </a:t>
            </a:r>
            <a:r>
              <a:rPr lang="en-GB" sz="1800">
                <a:highlight>
                  <a:srgbClr val="FFFF00"/>
                </a:highlight>
              </a:rPr>
              <a:t>xxx</a:t>
            </a:r>
            <a:r>
              <a:rPr lang="en-GB" sz="1800"/>
              <a:t> clergy and 			</a:t>
            </a:r>
            <a:r>
              <a:rPr lang="en-GB" sz="1800" err="1">
                <a:highlight>
                  <a:srgbClr val="FFFF00"/>
                </a:highlight>
              </a:rPr>
              <a:t>yy</a:t>
            </a:r>
            <a:r>
              <a:rPr lang="en-GB" sz="1800"/>
              <a:t> curates</a:t>
            </a:r>
          </a:p>
          <a:p>
            <a:r>
              <a:rPr lang="en-GB" sz="1800" b="1">
                <a:solidFill>
                  <a:srgbClr val="8377B6"/>
                </a:solidFill>
              </a:rPr>
              <a:t>  8p</a:t>
            </a:r>
            <a:r>
              <a:rPr lang="en-GB" sz="1800"/>
              <a:t> – Mission &amp; Ministry Team, Ordinands and Area offices</a:t>
            </a:r>
          </a:p>
          <a:p>
            <a:r>
              <a:rPr lang="en-GB" sz="1800" b="1">
                <a:solidFill>
                  <a:srgbClr val="8377B6"/>
                </a:solidFill>
              </a:rPr>
              <a:t>  8p</a:t>
            </a:r>
            <a:r>
              <a:rPr lang="en-GB" sz="1800"/>
              <a:t> – DBE grant, Registry, Auditors and Other</a:t>
            </a:r>
          </a:p>
          <a:p>
            <a:r>
              <a:rPr lang="en-GB" sz="1800" b="1">
                <a:solidFill>
                  <a:srgbClr val="8377B6"/>
                </a:solidFill>
              </a:rPr>
              <a:t>  8p</a:t>
            </a:r>
            <a:r>
              <a:rPr lang="en-GB" sz="1800"/>
              <a:t> – National Church incl. training of curates</a:t>
            </a:r>
          </a:p>
          <a:p>
            <a:r>
              <a:rPr lang="en-GB" sz="1800"/>
              <a:t> </a:t>
            </a:r>
            <a:r>
              <a:rPr lang="en-GB" sz="1800" b="1">
                <a:solidFill>
                  <a:srgbClr val="8377B6"/>
                </a:solidFill>
              </a:rPr>
              <a:t>10p</a:t>
            </a:r>
            <a:r>
              <a:rPr lang="en-GB" sz="1800"/>
              <a:t> – Other services:  Church Buildings (DAC), Pastoral reorg, Trusts, 	Finance, Fundraising, Parish Support, IT, HR</a:t>
            </a:r>
          </a:p>
          <a:p>
            <a:pPr marL="342900" indent="-342900"/>
            <a:endParaRPr lang="en-GB" sz="1800"/>
          </a:p>
        </p:txBody>
      </p:sp>
      <p:sp>
        <p:nvSpPr>
          <p:cNvPr id="26" name="TextBox 25">
            <a:extLst>
              <a:ext uri="{FF2B5EF4-FFF2-40B4-BE49-F238E27FC236}">
                <a16:creationId xmlns:a16="http://schemas.microsoft.com/office/drawing/2014/main" id="{4004A91A-4854-4BEA-B426-B56B9CB185AA}"/>
              </a:ext>
            </a:extLst>
          </p:cNvPr>
          <p:cNvSpPr txBox="1"/>
          <p:nvPr/>
        </p:nvSpPr>
        <p:spPr>
          <a:xfrm>
            <a:off x="9765938" y="3175964"/>
            <a:ext cx="1515360" cy="508657"/>
          </a:xfrm>
          <a:prstGeom prst="rect">
            <a:avLst/>
          </a:prstGeom>
          <a:noFill/>
        </p:spPr>
        <p:txBody>
          <a:bodyPr wrap="square" rtlCol="0">
            <a:spAutoFit/>
          </a:bodyPr>
          <a:lstStyle/>
          <a:p>
            <a:pPr algn="ctr"/>
            <a:r>
              <a:rPr lang="en-GB" sz="2600">
                <a:solidFill>
                  <a:srgbClr val="666666"/>
                </a:solidFill>
              </a:rPr>
              <a:t>Expenses</a:t>
            </a:r>
          </a:p>
        </p:txBody>
      </p:sp>
      <p:pic>
        <p:nvPicPr>
          <p:cNvPr id="4" name="Picture 3">
            <a:extLst>
              <a:ext uri="{FF2B5EF4-FFF2-40B4-BE49-F238E27FC236}">
                <a16:creationId xmlns:a16="http://schemas.microsoft.com/office/drawing/2014/main" id="{F0AC0799-B6D6-461D-89E1-E23216E91FFD}"/>
              </a:ext>
            </a:extLst>
          </p:cNvPr>
          <p:cNvPicPr>
            <a:picLocks noChangeAspect="1"/>
          </p:cNvPicPr>
          <p:nvPr/>
        </p:nvPicPr>
        <p:blipFill>
          <a:blip r:embed="rId2"/>
          <a:stretch>
            <a:fillRect/>
          </a:stretch>
        </p:blipFill>
        <p:spPr>
          <a:xfrm>
            <a:off x="-998866" y="1989000"/>
            <a:ext cx="4768212" cy="2880000"/>
          </a:xfrm>
          <a:prstGeom prst="rect">
            <a:avLst/>
          </a:prstGeom>
        </p:spPr>
      </p:pic>
      <p:sp>
        <p:nvSpPr>
          <p:cNvPr id="16" name="TextBox 15">
            <a:extLst>
              <a:ext uri="{FF2B5EF4-FFF2-40B4-BE49-F238E27FC236}">
                <a16:creationId xmlns:a16="http://schemas.microsoft.com/office/drawing/2014/main" id="{58A7BB85-5650-4582-8520-F99813BD9E1F}"/>
              </a:ext>
            </a:extLst>
          </p:cNvPr>
          <p:cNvSpPr txBox="1"/>
          <p:nvPr/>
        </p:nvSpPr>
        <p:spPr>
          <a:xfrm>
            <a:off x="959111" y="3174671"/>
            <a:ext cx="1515360" cy="508657"/>
          </a:xfrm>
          <a:prstGeom prst="rect">
            <a:avLst/>
          </a:prstGeom>
          <a:noFill/>
        </p:spPr>
        <p:txBody>
          <a:bodyPr wrap="square" rtlCol="0">
            <a:spAutoFit/>
          </a:bodyPr>
          <a:lstStyle/>
          <a:p>
            <a:pPr algn="ctr"/>
            <a:r>
              <a:rPr lang="en-GB" sz="2600">
                <a:solidFill>
                  <a:srgbClr val="666666"/>
                </a:solidFill>
              </a:rPr>
              <a:t>Income</a:t>
            </a:r>
          </a:p>
        </p:txBody>
      </p:sp>
      <p:pic>
        <p:nvPicPr>
          <p:cNvPr id="2" name="Picture 1">
            <a:extLst>
              <a:ext uri="{FF2B5EF4-FFF2-40B4-BE49-F238E27FC236}">
                <a16:creationId xmlns:a16="http://schemas.microsoft.com/office/drawing/2014/main" id="{880763CB-45E8-41C7-90DC-20B480CD7D52}"/>
              </a:ext>
            </a:extLst>
          </p:cNvPr>
          <p:cNvPicPr>
            <a:picLocks noChangeAspect="1"/>
          </p:cNvPicPr>
          <p:nvPr/>
        </p:nvPicPr>
        <p:blipFill>
          <a:blip r:embed="rId3"/>
          <a:stretch>
            <a:fillRect/>
          </a:stretch>
        </p:blipFill>
        <p:spPr>
          <a:xfrm>
            <a:off x="8196699" y="1988999"/>
            <a:ext cx="4665226" cy="2880000"/>
          </a:xfrm>
          <a:prstGeom prst="rect">
            <a:avLst/>
          </a:prstGeom>
        </p:spPr>
      </p:pic>
    </p:spTree>
    <p:extLst>
      <p:ext uri="{BB962C8B-B14F-4D97-AF65-F5344CB8AC3E}">
        <p14:creationId xmlns:p14="http://schemas.microsoft.com/office/powerpoint/2010/main" val="536892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ABD1D2-2243-4F6D-8CA8-92952B8CFD95}"/>
              </a:ext>
            </a:extLst>
          </p:cNvPr>
          <p:cNvSpPr>
            <a:spLocks noGrp="1"/>
          </p:cNvSpPr>
          <p:nvPr>
            <p:ph type="title"/>
          </p:nvPr>
        </p:nvSpPr>
        <p:spPr>
          <a:xfrm>
            <a:off x="838200" y="365126"/>
            <a:ext cx="8331200" cy="615375"/>
          </a:xfrm>
        </p:spPr>
        <p:txBody>
          <a:bodyPr/>
          <a:lstStyle/>
          <a:p>
            <a:r>
              <a:rPr lang="en-GB"/>
              <a:t>Appendix 1 : Split of income </a:t>
            </a:r>
          </a:p>
        </p:txBody>
      </p:sp>
      <p:graphicFrame>
        <p:nvGraphicFramePr>
          <p:cNvPr id="8" name="Table 8">
            <a:extLst>
              <a:ext uri="{FF2B5EF4-FFF2-40B4-BE49-F238E27FC236}">
                <a16:creationId xmlns:a16="http://schemas.microsoft.com/office/drawing/2014/main" id="{6C08C61B-8B95-40D4-8B44-4DE69DB45AE3}"/>
              </a:ext>
            </a:extLst>
          </p:cNvPr>
          <p:cNvGraphicFramePr>
            <a:graphicFrameLocks noGrp="1"/>
          </p:cNvGraphicFramePr>
          <p:nvPr>
            <p:ph idx="1"/>
            <p:extLst>
              <p:ext uri="{D42A27DB-BD31-4B8C-83A1-F6EECF244321}">
                <p14:modId xmlns:p14="http://schemas.microsoft.com/office/powerpoint/2010/main" val="1153912283"/>
              </p:ext>
            </p:extLst>
          </p:nvPr>
        </p:nvGraphicFramePr>
        <p:xfrm>
          <a:off x="88135" y="1211855"/>
          <a:ext cx="11964318" cy="4839923"/>
        </p:xfrm>
        <a:graphic>
          <a:graphicData uri="http://schemas.openxmlformats.org/drawingml/2006/table">
            <a:tbl>
              <a:tblPr firstRow="1" bandRow="1">
                <a:tableStyleId>{5C22544A-7EE6-4342-B048-85BDC9FD1C3A}</a:tableStyleId>
              </a:tblPr>
              <a:tblGrid>
                <a:gridCol w="5431316">
                  <a:extLst>
                    <a:ext uri="{9D8B030D-6E8A-4147-A177-3AD203B41FA5}">
                      <a16:colId xmlns:a16="http://schemas.microsoft.com/office/drawing/2014/main" val="1942445433"/>
                    </a:ext>
                  </a:extLst>
                </a:gridCol>
                <a:gridCol w="5385262">
                  <a:extLst>
                    <a:ext uri="{9D8B030D-6E8A-4147-A177-3AD203B41FA5}">
                      <a16:colId xmlns:a16="http://schemas.microsoft.com/office/drawing/2014/main" val="4190929104"/>
                    </a:ext>
                  </a:extLst>
                </a:gridCol>
                <a:gridCol w="1147740">
                  <a:extLst>
                    <a:ext uri="{9D8B030D-6E8A-4147-A177-3AD203B41FA5}">
                      <a16:colId xmlns:a16="http://schemas.microsoft.com/office/drawing/2014/main" val="4211143522"/>
                    </a:ext>
                  </a:extLst>
                </a:gridCol>
              </a:tblGrid>
              <a:tr h="396959">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486699875"/>
                  </a:ext>
                </a:extLst>
              </a:tr>
              <a:tr h="473374">
                <a:tc>
                  <a:txBody>
                    <a:bodyPr/>
                    <a:lstStyle/>
                    <a:p>
                      <a:r>
                        <a:rPr lang="en-GB" b="1"/>
                        <a:t>Income</a:t>
                      </a:r>
                    </a:p>
                  </a:txBody>
                  <a:tcPr/>
                </a:tc>
                <a:tc>
                  <a:txBody>
                    <a:bodyPr/>
                    <a:lstStyle/>
                    <a:p>
                      <a:endParaRPr lang="en-GB" b="1"/>
                    </a:p>
                  </a:txBody>
                  <a:tcPr/>
                </a:tc>
                <a:tc>
                  <a:txBody>
                    <a:bodyPr/>
                    <a:lstStyle/>
                    <a:p>
                      <a:endParaRPr lang="en-GB"/>
                    </a:p>
                  </a:txBody>
                  <a:tcPr/>
                </a:tc>
                <a:extLst>
                  <a:ext uri="{0D108BD9-81ED-4DB2-BD59-A6C34878D82A}">
                    <a16:rowId xmlns:a16="http://schemas.microsoft.com/office/drawing/2014/main" val="892444167"/>
                  </a:ext>
                </a:extLst>
              </a:tr>
              <a:tr h="396959">
                <a:tc>
                  <a:txBody>
                    <a:bodyPr/>
                    <a:lstStyle/>
                    <a:p>
                      <a:r>
                        <a:rPr lang="en-GB" sz="1800" b="1"/>
                        <a:t>National Church, donations, grants, parochial fees</a:t>
                      </a:r>
                      <a:endParaRPr lang="en-GB" b="1"/>
                    </a:p>
                  </a:txBody>
                  <a:tcPr/>
                </a:tc>
                <a:tc>
                  <a:txBody>
                    <a:bodyPr/>
                    <a:lstStyle/>
                    <a:p>
                      <a:r>
                        <a:rPr lang="en-GB"/>
                        <a:t>National Church</a:t>
                      </a:r>
                    </a:p>
                  </a:txBody>
                  <a:tcPr/>
                </a:tc>
                <a:tc>
                  <a:txBody>
                    <a:bodyPr/>
                    <a:lstStyle/>
                    <a:p>
                      <a:pPr algn="r"/>
                      <a:r>
                        <a:rPr lang="en-GB"/>
                        <a:t>691</a:t>
                      </a:r>
                    </a:p>
                  </a:txBody>
                  <a:tcPr/>
                </a:tc>
                <a:extLst>
                  <a:ext uri="{0D108BD9-81ED-4DB2-BD59-A6C34878D82A}">
                    <a16:rowId xmlns:a16="http://schemas.microsoft.com/office/drawing/2014/main" val="1364943825"/>
                  </a:ext>
                </a:extLst>
              </a:tr>
              <a:tr h="396959">
                <a:tc>
                  <a:txBody>
                    <a:bodyPr/>
                    <a:lstStyle/>
                    <a:p>
                      <a:endParaRPr lang="en-GB"/>
                    </a:p>
                  </a:txBody>
                  <a:tcPr/>
                </a:tc>
                <a:tc>
                  <a:txBody>
                    <a:bodyPr/>
                    <a:lstStyle/>
                    <a:p>
                      <a:r>
                        <a:rPr lang="en-GB"/>
                        <a:t>Grants and Donations</a:t>
                      </a:r>
                    </a:p>
                  </a:txBody>
                  <a:tcPr/>
                </a:tc>
                <a:tc>
                  <a:txBody>
                    <a:bodyPr/>
                    <a:lstStyle/>
                    <a:p>
                      <a:pPr algn="r"/>
                      <a:r>
                        <a:rPr lang="en-GB"/>
                        <a:t>430</a:t>
                      </a:r>
                    </a:p>
                  </a:txBody>
                  <a:tcPr/>
                </a:tc>
                <a:extLst>
                  <a:ext uri="{0D108BD9-81ED-4DB2-BD59-A6C34878D82A}">
                    <a16:rowId xmlns:a16="http://schemas.microsoft.com/office/drawing/2014/main" val="985703384"/>
                  </a:ext>
                </a:extLst>
              </a:tr>
              <a:tr h="396959">
                <a:tc>
                  <a:txBody>
                    <a:bodyPr/>
                    <a:lstStyle/>
                    <a:p>
                      <a:endParaRPr lang="en-GB"/>
                    </a:p>
                  </a:txBody>
                  <a:tcPr/>
                </a:tc>
                <a:tc>
                  <a:txBody>
                    <a:bodyPr/>
                    <a:lstStyle/>
                    <a:p>
                      <a:r>
                        <a:rPr lang="en-GB"/>
                        <a:t>Parochial fees and 3</a:t>
                      </a:r>
                      <a:r>
                        <a:rPr lang="en-GB" baseline="30000"/>
                        <a:t>rd</a:t>
                      </a:r>
                      <a:r>
                        <a:rPr lang="en-GB"/>
                        <a:t> party stipend contributions</a:t>
                      </a:r>
                    </a:p>
                  </a:txBody>
                  <a:tcPr/>
                </a:tc>
                <a:tc>
                  <a:txBody>
                    <a:bodyPr/>
                    <a:lstStyle/>
                    <a:p>
                      <a:pPr algn="r"/>
                      <a:r>
                        <a:rPr lang="en-GB"/>
                        <a:t>683</a:t>
                      </a:r>
                    </a:p>
                  </a:txBody>
                  <a:tcPr/>
                </a:tc>
                <a:extLst>
                  <a:ext uri="{0D108BD9-81ED-4DB2-BD59-A6C34878D82A}">
                    <a16:rowId xmlns:a16="http://schemas.microsoft.com/office/drawing/2014/main" val="172874119"/>
                  </a:ext>
                </a:extLst>
              </a:tr>
              <a:tr h="396959">
                <a:tc>
                  <a:txBody>
                    <a:bodyPr/>
                    <a:lstStyle/>
                    <a:p>
                      <a:endParaRPr lang="en-GB"/>
                    </a:p>
                  </a:txBody>
                  <a:tcPr/>
                </a:tc>
                <a:tc>
                  <a:txBody>
                    <a:bodyPr/>
                    <a:lstStyle/>
                    <a:p>
                      <a:r>
                        <a:rPr lang="en-GB" b="1"/>
                        <a:t>Total </a:t>
                      </a:r>
                    </a:p>
                  </a:txBody>
                  <a:tcPr/>
                </a:tc>
                <a:tc>
                  <a:txBody>
                    <a:bodyPr/>
                    <a:lstStyle/>
                    <a:p>
                      <a:pPr algn="r"/>
                      <a:r>
                        <a:rPr lang="en-GB" b="1"/>
                        <a:t>1,805</a:t>
                      </a:r>
                    </a:p>
                  </a:txBody>
                  <a:tcPr/>
                </a:tc>
                <a:extLst>
                  <a:ext uri="{0D108BD9-81ED-4DB2-BD59-A6C34878D82A}">
                    <a16:rowId xmlns:a16="http://schemas.microsoft.com/office/drawing/2014/main" val="903885109"/>
                  </a:ext>
                </a:extLst>
              </a:tr>
              <a:tr h="396959">
                <a:tc>
                  <a:txBody>
                    <a:bodyPr/>
                    <a:lstStyle/>
                    <a:p>
                      <a:r>
                        <a:rPr lang="en-GB" b="1"/>
                        <a:t>Investment income </a:t>
                      </a:r>
                    </a:p>
                  </a:txBody>
                  <a:tcPr/>
                </a:tc>
                <a:tc>
                  <a:txBody>
                    <a:bodyPr/>
                    <a:lstStyle/>
                    <a:p>
                      <a:r>
                        <a:rPr lang="en-GB"/>
                        <a:t>Equity investments</a:t>
                      </a:r>
                    </a:p>
                  </a:txBody>
                  <a:tcPr/>
                </a:tc>
                <a:tc>
                  <a:txBody>
                    <a:bodyPr/>
                    <a:lstStyle/>
                    <a:p>
                      <a:pPr algn="r"/>
                      <a:r>
                        <a:rPr lang="en-GB"/>
                        <a:t>731</a:t>
                      </a:r>
                    </a:p>
                  </a:txBody>
                  <a:tcPr/>
                </a:tc>
                <a:extLst>
                  <a:ext uri="{0D108BD9-81ED-4DB2-BD59-A6C34878D82A}">
                    <a16:rowId xmlns:a16="http://schemas.microsoft.com/office/drawing/2014/main" val="1459365661"/>
                  </a:ext>
                </a:extLst>
              </a:tr>
              <a:tr h="396959">
                <a:tc>
                  <a:txBody>
                    <a:bodyPr/>
                    <a:lstStyle/>
                    <a:p>
                      <a:endParaRPr lang="en-GB"/>
                    </a:p>
                  </a:txBody>
                  <a:tcPr/>
                </a:tc>
                <a:tc>
                  <a:txBody>
                    <a:bodyPr/>
                    <a:lstStyle/>
                    <a:p>
                      <a:r>
                        <a:rPr lang="en-GB"/>
                        <a:t>Rental Glebe</a:t>
                      </a:r>
                    </a:p>
                  </a:txBody>
                  <a:tcPr/>
                </a:tc>
                <a:tc>
                  <a:txBody>
                    <a:bodyPr/>
                    <a:lstStyle/>
                    <a:p>
                      <a:pPr algn="r"/>
                      <a:r>
                        <a:rPr lang="en-GB"/>
                        <a:t>187</a:t>
                      </a:r>
                    </a:p>
                  </a:txBody>
                  <a:tcPr/>
                </a:tc>
                <a:extLst>
                  <a:ext uri="{0D108BD9-81ED-4DB2-BD59-A6C34878D82A}">
                    <a16:rowId xmlns:a16="http://schemas.microsoft.com/office/drawing/2014/main" val="2034560486"/>
                  </a:ext>
                </a:extLst>
              </a:tr>
              <a:tr h="396959">
                <a:tc>
                  <a:txBody>
                    <a:bodyPr/>
                    <a:lstStyle/>
                    <a:p>
                      <a:endParaRPr lang="en-GB"/>
                    </a:p>
                  </a:txBody>
                  <a:tcPr/>
                </a:tc>
                <a:tc>
                  <a:txBody>
                    <a:bodyPr/>
                    <a:lstStyle/>
                    <a:p>
                      <a:r>
                        <a:rPr lang="en-GB" b="1"/>
                        <a:t>Total</a:t>
                      </a:r>
                    </a:p>
                  </a:txBody>
                  <a:tcPr/>
                </a:tc>
                <a:tc>
                  <a:txBody>
                    <a:bodyPr/>
                    <a:lstStyle/>
                    <a:p>
                      <a:pPr algn="r"/>
                      <a:r>
                        <a:rPr lang="en-GB" b="1"/>
                        <a:t>918</a:t>
                      </a:r>
                    </a:p>
                  </a:txBody>
                  <a:tcPr/>
                </a:tc>
                <a:extLst>
                  <a:ext uri="{0D108BD9-81ED-4DB2-BD59-A6C34878D82A}">
                    <a16:rowId xmlns:a16="http://schemas.microsoft.com/office/drawing/2014/main" val="3094919860"/>
                  </a:ext>
                </a:extLst>
              </a:tr>
              <a:tr h="396959">
                <a:tc>
                  <a:txBody>
                    <a:bodyPr/>
                    <a:lstStyle/>
                    <a:p>
                      <a:r>
                        <a:rPr lang="en-GB" sz="1800" b="1"/>
                        <a:t>Rent from vacant houses; fee income from SDBF BC Ltd</a:t>
                      </a:r>
                      <a:endParaRPr lang="en-GB" b="1"/>
                    </a:p>
                  </a:txBody>
                  <a:tcPr/>
                </a:tc>
                <a:tc>
                  <a:txBody>
                    <a:bodyPr/>
                    <a:lstStyle/>
                    <a:p>
                      <a:r>
                        <a:rPr lang="en-GB"/>
                        <a:t>Clergy houses</a:t>
                      </a:r>
                    </a:p>
                  </a:txBody>
                  <a:tcPr/>
                </a:tc>
                <a:tc>
                  <a:txBody>
                    <a:bodyPr/>
                    <a:lstStyle/>
                    <a:p>
                      <a:pPr algn="r"/>
                      <a:r>
                        <a:rPr lang="en-GB"/>
                        <a:t>275</a:t>
                      </a:r>
                    </a:p>
                  </a:txBody>
                  <a:tcPr/>
                </a:tc>
                <a:extLst>
                  <a:ext uri="{0D108BD9-81ED-4DB2-BD59-A6C34878D82A}">
                    <a16:rowId xmlns:a16="http://schemas.microsoft.com/office/drawing/2014/main" val="2855564742"/>
                  </a:ext>
                </a:extLst>
              </a:tr>
              <a:tr h="396959">
                <a:tc>
                  <a:txBody>
                    <a:bodyPr/>
                    <a:lstStyle/>
                    <a:p>
                      <a:endParaRPr lang="en-GB"/>
                    </a:p>
                  </a:txBody>
                  <a:tcPr/>
                </a:tc>
                <a:tc>
                  <a:txBody>
                    <a:bodyPr/>
                    <a:lstStyle/>
                    <a:p>
                      <a:r>
                        <a:rPr lang="en-GB"/>
                        <a:t>Fee income SDBF BC Ltd</a:t>
                      </a:r>
                    </a:p>
                  </a:txBody>
                  <a:tcPr/>
                </a:tc>
                <a:tc>
                  <a:txBody>
                    <a:bodyPr/>
                    <a:lstStyle/>
                    <a:p>
                      <a:pPr algn="r"/>
                      <a:r>
                        <a:rPr lang="en-GB"/>
                        <a:t>205</a:t>
                      </a:r>
                    </a:p>
                  </a:txBody>
                  <a:tcPr/>
                </a:tc>
                <a:extLst>
                  <a:ext uri="{0D108BD9-81ED-4DB2-BD59-A6C34878D82A}">
                    <a16:rowId xmlns:a16="http://schemas.microsoft.com/office/drawing/2014/main" val="2592322306"/>
                  </a:ext>
                </a:extLst>
              </a:tr>
              <a:tr h="396959">
                <a:tc>
                  <a:txBody>
                    <a:bodyPr/>
                    <a:lstStyle/>
                    <a:p>
                      <a:endParaRPr lang="en-GB"/>
                    </a:p>
                  </a:txBody>
                  <a:tcPr/>
                </a:tc>
                <a:tc>
                  <a:txBody>
                    <a:bodyPr/>
                    <a:lstStyle/>
                    <a:p>
                      <a:r>
                        <a:rPr lang="en-GB" b="1"/>
                        <a:t>Total</a:t>
                      </a:r>
                    </a:p>
                  </a:txBody>
                  <a:tcPr/>
                </a:tc>
                <a:tc>
                  <a:txBody>
                    <a:bodyPr/>
                    <a:lstStyle/>
                    <a:p>
                      <a:pPr algn="r"/>
                      <a:r>
                        <a:rPr lang="en-GB" b="1"/>
                        <a:t>475</a:t>
                      </a:r>
                    </a:p>
                  </a:txBody>
                  <a:tcPr/>
                </a:tc>
                <a:extLst>
                  <a:ext uri="{0D108BD9-81ED-4DB2-BD59-A6C34878D82A}">
                    <a16:rowId xmlns:a16="http://schemas.microsoft.com/office/drawing/2014/main" val="3650000336"/>
                  </a:ext>
                </a:extLst>
              </a:tr>
            </a:tbl>
          </a:graphicData>
        </a:graphic>
      </p:graphicFrame>
      <p:sp>
        <p:nvSpPr>
          <p:cNvPr id="5" name="Slide Number Placeholder 4">
            <a:extLst>
              <a:ext uri="{FF2B5EF4-FFF2-40B4-BE49-F238E27FC236}">
                <a16:creationId xmlns:a16="http://schemas.microsoft.com/office/drawing/2014/main" id="{0D715630-BE14-4A04-8984-0B395178F136}"/>
              </a:ext>
            </a:extLst>
          </p:cNvPr>
          <p:cNvSpPr>
            <a:spLocks noGrp="1"/>
          </p:cNvSpPr>
          <p:nvPr>
            <p:ph type="sldNum" sz="quarter" idx="11"/>
          </p:nvPr>
        </p:nvSpPr>
        <p:spPr/>
        <p:txBody>
          <a:bodyPr/>
          <a:lstStyle/>
          <a:p>
            <a:fld id="{66CA7FEF-9A17-054B-BA9C-D7256601F69D}" type="slidenum">
              <a:rPr lang="en-US" smtClean="0"/>
              <a:t>29</a:t>
            </a:fld>
            <a:endParaRPr lang="en-US"/>
          </a:p>
        </p:txBody>
      </p:sp>
    </p:spTree>
    <p:extLst>
      <p:ext uri="{BB962C8B-B14F-4D97-AF65-F5344CB8AC3E}">
        <p14:creationId xmlns:p14="http://schemas.microsoft.com/office/powerpoint/2010/main" val="3850709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D66AD-7B16-0042-A968-244245E1F597}"/>
              </a:ext>
            </a:extLst>
          </p:cNvPr>
          <p:cNvSpPr>
            <a:spLocks noGrp="1"/>
          </p:cNvSpPr>
          <p:nvPr>
            <p:ph type="title"/>
          </p:nvPr>
        </p:nvSpPr>
        <p:spPr/>
        <p:txBody>
          <a:bodyPr/>
          <a:lstStyle/>
          <a:p>
            <a:r>
              <a:rPr lang="en-US"/>
              <a:t>Priority one: </a:t>
            </a:r>
            <a:br>
              <a:rPr lang="en-US"/>
            </a:br>
            <a:r>
              <a:rPr lang="en-US" i="1"/>
              <a:t>Clearer paths to Mission &amp; Ministry</a:t>
            </a:r>
          </a:p>
        </p:txBody>
      </p:sp>
      <p:sp>
        <p:nvSpPr>
          <p:cNvPr id="3" name="Content Placeholder 2">
            <a:extLst>
              <a:ext uri="{FF2B5EF4-FFF2-40B4-BE49-F238E27FC236}">
                <a16:creationId xmlns:a16="http://schemas.microsoft.com/office/drawing/2014/main" id="{874B7D4B-560F-A44C-B225-BF427DB820FC}"/>
              </a:ext>
            </a:extLst>
          </p:cNvPr>
          <p:cNvSpPr>
            <a:spLocks noGrp="1"/>
          </p:cNvSpPr>
          <p:nvPr>
            <p:ph idx="1"/>
          </p:nvPr>
        </p:nvSpPr>
        <p:spPr>
          <a:xfrm>
            <a:off x="7116500" y="1626070"/>
            <a:ext cx="6172200" cy="4873625"/>
          </a:xfrm>
        </p:spPr>
        <p:txBody>
          <a:bodyPr>
            <a:normAutofit/>
          </a:bodyPr>
          <a:lstStyle/>
          <a:p>
            <a:pPr marL="0" indent="0">
              <a:buNone/>
            </a:pPr>
            <a:r>
              <a:rPr lang="en-US" sz="2400"/>
              <a:t>Key areas for growth:</a:t>
            </a:r>
          </a:p>
          <a:p>
            <a:pPr marL="0" indent="0">
              <a:buNone/>
            </a:pPr>
            <a:r>
              <a:rPr lang="en-US" sz="2400"/>
              <a:t> </a:t>
            </a:r>
          </a:p>
          <a:p>
            <a:r>
              <a:rPr lang="en-US" sz="2400"/>
              <a:t>Growing vocations </a:t>
            </a:r>
          </a:p>
          <a:p>
            <a:r>
              <a:rPr lang="en-US" sz="2400"/>
              <a:t>Releasing lay ministry </a:t>
            </a:r>
          </a:p>
          <a:p>
            <a:r>
              <a:rPr lang="en-US" sz="2400"/>
              <a:t>Resourcing mission</a:t>
            </a:r>
          </a:p>
        </p:txBody>
      </p:sp>
      <p:sp>
        <p:nvSpPr>
          <p:cNvPr id="4" name="Text Placeholder 3">
            <a:extLst>
              <a:ext uri="{FF2B5EF4-FFF2-40B4-BE49-F238E27FC236}">
                <a16:creationId xmlns:a16="http://schemas.microsoft.com/office/drawing/2014/main" id="{F188AE80-2A58-774A-8424-15EAB80515C2}"/>
              </a:ext>
            </a:extLst>
          </p:cNvPr>
          <p:cNvSpPr>
            <a:spLocks noGrp="1"/>
          </p:cNvSpPr>
          <p:nvPr>
            <p:ph type="body" sz="half" idx="2"/>
          </p:nvPr>
        </p:nvSpPr>
        <p:spPr/>
        <p:txBody>
          <a:bodyPr/>
          <a:lstStyle/>
          <a:p>
            <a:r>
              <a:rPr lang="en-US"/>
              <a:t>Overview</a:t>
            </a:r>
          </a:p>
          <a:p>
            <a:endParaRPr lang="en-US"/>
          </a:p>
        </p:txBody>
      </p:sp>
      <p:sp>
        <p:nvSpPr>
          <p:cNvPr id="5" name="Slide Number Placeholder 4">
            <a:extLst>
              <a:ext uri="{FF2B5EF4-FFF2-40B4-BE49-F238E27FC236}">
                <a16:creationId xmlns:a16="http://schemas.microsoft.com/office/drawing/2014/main" id="{6E6F2077-3F06-F646-9A08-A09230054335}"/>
              </a:ext>
            </a:extLst>
          </p:cNvPr>
          <p:cNvSpPr>
            <a:spLocks noGrp="1"/>
          </p:cNvSpPr>
          <p:nvPr>
            <p:ph type="sldNum" sz="quarter" idx="12"/>
          </p:nvPr>
        </p:nvSpPr>
        <p:spPr/>
        <p:txBody>
          <a:bodyPr/>
          <a:lstStyle/>
          <a:p>
            <a:fld id="{66CA7FEF-9A17-054B-BA9C-D7256601F69D}" type="slidenum">
              <a:rPr lang="en-US" smtClean="0"/>
              <a:t>3</a:t>
            </a:fld>
            <a:endParaRPr lang="en-US"/>
          </a:p>
        </p:txBody>
      </p:sp>
      <p:sp>
        <p:nvSpPr>
          <p:cNvPr id="6" name="Content Placeholder 2">
            <a:extLst>
              <a:ext uri="{FF2B5EF4-FFF2-40B4-BE49-F238E27FC236}">
                <a16:creationId xmlns:a16="http://schemas.microsoft.com/office/drawing/2014/main" id="{17E916F0-5DDB-405B-89B5-527760AD54F9}"/>
              </a:ext>
            </a:extLst>
          </p:cNvPr>
          <p:cNvSpPr txBox="1">
            <a:spLocks/>
          </p:cNvSpPr>
          <p:nvPr/>
        </p:nvSpPr>
        <p:spPr>
          <a:xfrm>
            <a:off x="836612" y="2358084"/>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8377B6"/>
              </a:buClr>
              <a:buSzPct val="100000"/>
              <a:buFont typeface="Arial" panose="020B0604020202020204" pitchFamily="34" charset="0"/>
              <a:buChar char="•"/>
              <a:defRPr sz="3200" kern="1200">
                <a:solidFill>
                  <a:srgbClr val="666666"/>
                </a:solidFill>
                <a:latin typeface="+mn-lt"/>
                <a:ea typeface="+mn-ea"/>
                <a:cs typeface="+mn-cs"/>
              </a:defRPr>
            </a:lvl1pPr>
            <a:lvl2pPr marL="685800" indent="-228600" algn="l" defTabSz="914400" rtl="0" eaLnBrk="1" latinLnBrk="0" hangingPunct="1">
              <a:lnSpc>
                <a:spcPct val="90000"/>
              </a:lnSpc>
              <a:spcBef>
                <a:spcPts val="500"/>
              </a:spcBef>
              <a:buClr>
                <a:srgbClr val="8377B6"/>
              </a:buClr>
              <a:buSzPct val="100000"/>
              <a:buFont typeface="Arial" panose="020B0604020202020204" pitchFamily="34" charset="0"/>
              <a:buChar char="•"/>
              <a:defRPr sz="2800" kern="1200">
                <a:solidFill>
                  <a:srgbClr val="666666"/>
                </a:solidFill>
                <a:latin typeface="+mn-lt"/>
                <a:ea typeface="+mn-ea"/>
                <a:cs typeface="+mn-cs"/>
              </a:defRPr>
            </a:lvl2pPr>
            <a:lvl3pPr marL="1143000" indent="-228600" algn="l" defTabSz="914400" rtl="0" eaLnBrk="1" latinLnBrk="0" hangingPunct="1">
              <a:lnSpc>
                <a:spcPct val="90000"/>
              </a:lnSpc>
              <a:spcBef>
                <a:spcPts val="500"/>
              </a:spcBef>
              <a:buClr>
                <a:srgbClr val="8377B6"/>
              </a:buClr>
              <a:buFont typeface="Courier New" panose="02070309020205020404" pitchFamily="49" charset="0"/>
              <a:buChar char="o"/>
              <a:defRPr sz="2400" kern="1200">
                <a:solidFill>
                  <a:srgbClr val="666666"/>
                </a:solidFill>
                <a:latin typeface="+mn-lt"/>
                <a:ea typeface="+mn-ea"/>
                <a:cs typeface="+mn-cs"/>
              </a:defRPr>
            </a:lvl3pPr>
            <a:lvl4pPr marL="1600200" indent="-228600" algn="l" defTabSz="914400" rtl="0" eaLnBrk="1" latinLnBrk="0" hangingPunct="1">
              <a:lnSpc>
                <a:spcPct val="90000"/>
              </a:lnSpc>
              <a:spcBef>
                <a:spcPts val="500"/>
              </a:spcBef>
              <a:buClr>
                <a:srgbClr val="8377B6"/>
              </a:buClr>
              <a:buFont typeface="Courier New" panose="02070309020205020404" pitchFamily="49" charset="0"/>
              <a:buChar char="o"/>
              <a:defRPr sz="2000" kern="1200">
                <a:solidFill>
                  <a:srgbClr val="6666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altLang="en-US" sz="2400"/>
              <a:t>Mission and ministry grow from the call and commission of Christ. As we follow and serve him, vocations naturally arise. Our Pastoral Plan intends to resource and encourage growth in mission &amp; ministry </a:t>
            </a:r>
            <a:endParaRPr lang="en-GB" sz="2400"/>
          </a:p>
        </p:txBody>
      </p:sp>
    </p:spTree>
    <p:extLst>
      <p:ext uri="{BB962C8B-B14F-4D97-AF65-F5344CB8AC3E}">
        <p14:creationId xmlns:p14="http://schemas.microsoft.com/office/powerpoint/2010/main" val="3212078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ABD1D2-2243-4F6D-8CA8-92952B8CFD95}"/>
              </a:ext>
            </a:extLst>
          </p:cNvPr>
          <p:cNvSpPr>
            <a:spLocks noGrp="1"/>
          </p:cNvSpPr>
          <p:nvPr>
            <p:ph type="title"/>
          </p:nvPr>
        </p:nvSpPr>
        <p:spPr>
          <a:xfrm>
            <a:off x="838200" y="365127"/>
            <a:ext cx="8331200" cy="119616"/>
          </a:xfrm>
        </p:spPr>
        <p:txBody>
          <a:bodyPr>
            <a:normAutofit fontScale="90000"/>
          </a:bodyPr>
          <a:lstStyle/>
          <a:p>
            <a:r>
              <a:rPr lang="en-GB"/>
              <a:t>Appendix 1 : Split of Expenditure 1  </a:t>
            </a:r>
          </a:p>
        </p:txBody>
      </p:sp>
      <p:graphicFrame>
        <p:nvGraphicFramePr>
          <p:cNvPr id="8" name="Table 8">
            <a:extLst>
              <a:ext uri="{FF2B5EF4-FFF2-40B4-BE49-F238E27FC236}">
                <a16:creationId xmlns:a16="http://schemas.microsoft.com/office/drawing/2014/main" id="{6C08C61B-8B95-40D4-8B44-4DE69DB45AE3}"/>
              </a:ext>
            </a:extLst>
          </p:cNvPr>
          <p:cNvGraphicFramePr>
            <a:graphicFrameLocks noGrp="1"/>
          </p:cNvGraphicFramePr>
          <p:nvPr>
            <p:ph idx="1"/>
            <p:extLst>
              <p:ext uri="{D42A27DB-BD31-4B8C-83A1-F6EECF244321}">
                <p14:modId xmlns:p14="http://schemas.microsoft.com/office/powerpoint/2010/main" val="1132854114"/>
              </p:ext>
            </p:extLst>
          </p:nvPr>
        </p:nvGraphicFramePr>
        <p:xfrm>
          <a:off x="1630495" y="749147"/>
          <a:ext cx="7910111" cy="5487586"/>
        </p:xfrm>
        <a:graphic>
          <a:graphicData uri="http://schemas.openxmlformats.org/drawingml/2006/table">
            <a:tbl>
              <a:tblPr firstRow="1" bandRow="1">
                <a:tableStyleId>{5C22544A-7EE6-4342-B048-85BDC9FD1C3A}</a:tableStyleId>
              </a:tblPr>
              <a:tblGrid>
                <a:gridCol w="5519203">
                  <a:extLst>
                    <a:ext uri="{9D8B030D-6E8A-4147-A177-3AD203B41FA5}">
                      <a16:colId xmlns:a16="http://schemas.microsoft.com/office/drawing/2014/main" val="1942445433"/>
                    </a:ext>
                  </a:extLst>
                </a:gridCol>
                <a:gridCol w="2390908">
                  <a:extLst>
                    <a:ext uri="{9D8B030D-6E8A-4147-A177-3AD203B41FA5}">
                      <a16:colId xmlns:a16="http://schemas.microsoft.com/office/drawing/2014/main" val="4190929104"/>
                    </a:ext>
                  </a:extLst>
                </a:gridCol>
              </a:tblGrid>
              <a:tr h="387238">
                <a:tc>
                  <a:txBody>
                    <a:bodyPr/>
                    <a:lstStyle/>
                    <a:p>
                      <a:endParaRPr lang="en-GB"/>
                    </a:p>
                  </a:txBody>
                  <a:tcPr/>
                </a:tc>
                <a:tc>
                  <a:txBody>
                    <a:bodyPr/>
                    <a:lstStyle/>
                    <a:p>
                      <a:endParaRPr lang="en-GB"/>
                    </a:p>
                  </a:txBody>
                  <a:tcPr/>
                </a:tc>
                <a:extLst>
                  <a:ext uri="{0D108BD9-81ED-4DB2-BD59-A6C34878D82A}">
                    <a16:rowId xmlns:a16="http://schemas.microsoft.com/office/drawing/2014/main" val="1486699875"/>
                  </a:ext>
                </a:extLst>
              </a:tr>
              <a:tr h="425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t>Stipends, pension and housing</a:t>
                      </a:r>
                      <a:endParaRPr lang="en-GB" b="1"/>
                    </a:p>
                  </a:txBody>
                  <a:tcPr/>
                </a:tc>
                <a:tc>
                  <a:txBody>
                    <a:bodyPr/>
                    <a:lstStyle/>
                    <a:p>
                      <a:pPr algn="r"/>
                      <a:endParaRPr lang="en-GB"/>
                    </a:p>
                  </a:txBody>
                  <a:tcPr/>
                </a:tc>
                <a:extLst>
                  <a:ext uri="{0D108BD9-81ED-4DB2-BD59-A6C34878D82A}">
                    <a16:rowId xmlns:a16="http://schemas.microsoft.com/office/drawing/2014/main" val="1364943825"/>
                  </a:ext>
                </a:extLst>
              </a:tr>
              <a:tr h="425029">
                <a:tc>
                  <a:txBody>
                    <a:bodyPr/>
                    <a:lstStyle/>
                    <a:p>
                      <a:r>
                        <a:rPr lang="en-GB"/>
                        <a:t>Stipends and on costs</a:t>
                      </a:r>
                    </a:p>
                  </a:txBody>
                  <a:tcPr/>
                </a:tc>
                <a:tc>
                  <a:txBody>
                    <a:bodyPr/>
                    <a:lstStyle/>
                    <a:p>
                      <a:pPr algn="r"/>
                      <a:r>
                        <a:rPr lang="en-GB"/>
                        <a:t>7,272</a:t>
                      </a:r>
                    </a:p>
                  </a:txBody>
                  <a:tcPr/>
                </a:tc>
                <a:extLst>
                  <a:ext uri="{0D108BD9-81ED-4DB2-BD59-A6C34878D82A}">
                    <a16:rowId xmlns:a16="http://schemas.microsoft.com/office/drawing/2014/main" val="985703384"/>
                  </a:ext>
                </a:extLst>
              </a:tr>
              <a:tr h="425029">
                <a:tc>
                  <a:txBody>
                    <a:bodyPr/>
                    <a:lstStyle/>
                    <a:p>
                      <a:r>
                        <a:rPr lang="en-GB"/>
                        <a:t>Clergy Pension</a:t>
                      </a:r>
                    </a:p>
                  </a:txBody>
                  <a:tcPr/>
                </a:tc>
                <a:tc>
                  <a:txBody>
                    <a:bodyPr/>
                    <a:lstStyle/>
                    <a:p>
                      <a:pPr algn="r"/>
                      <a:r>
                        <a:rPr lang="en-GB"/>
                        <a:t>189</a:t>
                      </a:r>
                    </a:p>
                  </a:txBody>
                  <a:tcPr/>
                </a:tc>
                <a:extLst>
                  <a:ext uri="{0D108BD9-81ED-4DB2-BD59-A6C34878D82A}">
                    <a16:rowId xmlns:a16="http://schemas.microsoft.com/office/drawing/2014/main" val="172874119"/>
                  </a:ext>
                </a:extLst>
              </a:tr>
              <a:tr h="425029">
                <a:tc>
                  <a:txBody>
                    <a:bodyPr/>
                    <a:lstStyle/>
                    <a:p>
                      <a:r>
                        <a:rPr lang="en-GB"/>
                        <a:t>Clergy property</a:t>
                      </a:r>
                    </a:p>
                  </a:txBody>
                  <a:tcPr/>
                </a:tc>
                <a:tc>
                  <a:txBody>
                    <a:bodyPr/>
                    <a:lstStyle/>
                    <a:p>
                      <a:pPr algn="r"/>
                      <a:r>
                        <a:rPr lang="en-GB"/>
                        <a:t>1,983</a:t>
                      </a:r>
                    </a:p>
                  </a:txBody>
                  <a:tcPr/>
                </a:tc>
                <a:extLst>
                  <a:ext uri="{0D108BD9-81ED-4DB2-BD59-A6C34878D82A}">
                    <a16:rowId xmlns:a16="http://schemas.microsoft.com/office/drawing/2014/main" val="903885109"/>
                  </a:ext>
                </a:extLst>
              </a:tr>
              <a:tr h="425029">
                <a:tc>
                  <a:txBody>
                    <a:bodyPr/>
                    <a:lstStyle/>
                    <a:p>
                      <a:r>
                        <a:rPr lang="en-GB" b="1"/>
                        <a:t>Total</a:t>
                      </a:r>
                    </a:p>
                  </a:txBody>
                  <a:tcPr/>
                </a:tc>
                <a:tc>
                  <a:txBody>
                    <a:bodyPr/>
                    <a:lstStyle/>
                    <a:p>
                      <a:pPr algn="r"/>
                      <a:r>
                        <a:rPr lang="en-GB" b="1"/>
                        <a:t>9,444</a:t>
                      </a:r>
                    </a:p>
                  </a:txBody>
                  <a:tcPr/>
                </a:tc>
                <a:extLst>
                  <a:ext uri="{0D108BD9-81ED-4DB2-BD59-A6C34878D82A}">
                    <a16:rowId xmlns:a16="http://schemas.microsoft.com/office/drawing/2014/main" val="1459365661"/>
                  </a:ext>
                </a:extLst>
              </a:tr>
              <a:tr h="425029">
                <a:tc>
                  <a:txBody>
                    <a:bodyPr/>
                    <a:lstStyle/>
                    <a:p>
                      <a:r>
                        <a:rPr lang="en-GB" sz="1800" b="1"/>
                        <a:t>Mission &amp; Ministry Team, Ordinands and Area offices</a:t>
                      </a:r>
                      <a:endParaRPr lang="en-GB" b="1"/>
                    </a:p>
                  </a:txBody>
                  <a:tcPr/>
                </a:tc>
                <a:tc>
                  <a:txBody>
                    <a:bodyPr/>
                    <a:lstStyle/>
                    <a:p>
                      <a:pPr algn="r"/>
                      <a:endParaRPr lang="en-GB"/>
                    </a:p>
                  </a:txBody>
                  <a:tcPr/>
                </a:tc>
                <a:extLst>
                  <a:ext uri="{0D108BD9-81ED-4DB2-BD59-A6C34878D82A}">
                    <a16:rowId xmlns:a16="http://schemas.microsoft.com/office/drawing/2014/main" val="3474847878"/>
                  </a:ext>
                </a:extLst>
              </a:tr>
              <a:tr h="425029">
                <a:tc>
                  <a:txBody>
                    <a:bodyPr/>
                    <a:lstStyle/>
                    <a:p>
                      <a:r>
                        <a:rPr lang="en-GB"/>
                        <a:t>Ministry</a:t>
                      </a:r>
                    </a:p>
                  </a:txBody>
                  <a:tcPr/>
                </a:tc>
                <a:tc>
                  <a:txBody>
                    <a:bodyPr/>
                    <a:lstStyle/>
                    <a:p>
                      <a:pPr algn="r"/>
                      <a:r>
                        <a:rPr lang="en-GB"/>
                        <a:t>598</a:t>
                      </a:r>
                    </a:p>
                  </a:txBody>
                  <a:tcPr/>
                </a:tc>
                <a:extLst>
                  <a:ext uri="{0D108BD9-81ED-4DB2-BD59-A6C34878D82A}">
                    <a16:rowId xmlns:a16="http://schemas.microsoft.com/office/drawing/2014/main" val="2034560486"/>
                  </a:ext>
                </a:extLst>
              </a:tr>
              <a:tr h="425029">
                <a:tc>
                  <a:txBody>
                    <a:bodyPr/>
                    <a:lstStyle/>
                    <a:p>
                      <a:r>
                        <a:rPr lang="en-GB"/>
                        <a:t>Communications</a:t>
                      </a:r>
                    </a:p>
                  </a:txBody>
                  <a:tcPr/>
                </a:tc>
                <a:tc>
                  <a:txBody>
                    <a:bodyPr/>
                    <a:lstStyle/>
                    <a:p>
                      <a:pPr algn="r"/>
                      <a:r>
                        <a:rPr lang="en-GB" b="0"/>
                        <a:t>99</a:t>
                      </a:r>
                    </a:p>
                  </a:txBody>
                  <a:tcPr/>
                </a:tc>
                <a:extLst>
                  <a:ext uri="{0D108BD9-81ED-4DB2-BD59-A6C34878D82A}">
                    <a16:rowId xmlns:a16="http://schemas.microsoft.com/office/drawing/2014/main" val="3094919860"/>
                  </a:ext>
                </a:extLst>
              </a:tr>
              <a:tr h="425029">
                <a:tc>
                  <a:txBody>
                    <a:bodyPr/>
                    <a:lstStyle/>
                    <a:p>
                      <a:r>
                        <a:rPr lang="en-GB" b="0"/>
                        <a:t>Social </a:t>
                      </a:r>
                      <a:r>
                        <a:rPr lang="en-GB" b="0" err="1"/>
                        <a:t>JustIce</a:t>
                      </a:r>
                      <a:endParaRPr lang="en-GB" b="0"/>
                    </a:p>
                  </a:txBody>
                  <a:tcPr/>
                </a:tc>
                <a:tc>
                  <a:txBody>
                    <a:bodyPr/>
                    <a:lstStyle/>
                    <a:p>
                      <a:pPr algn="r"/>
                      <a:r>
                        <a:rPr lang="en-GB"/>
                        <a:t>60</a:t>
                      </a:r>
                    </a:p>
                  </a:txBody>
                  <a:tcPr/>
                </a:tc>
                <a:extLst>
                  <a:ext uri="{0D108BD9-81ED-4DB2-BD59-A6C34878D82A}">
                    <a16:rowId xmlns:a16="http://schemas.microsoft.com/office/drawing/2014/main" val="2855564742"/>
                  </a:ext>
                </a:extLst>
              </a:tr>
              <a:tr h="425029">
                <a:tc>
                  <a:txBody>
                    <a:bodyPr/>
                    <a:lstStyle/>
                    <a:p>
                      <a:r>
                        <a:rPr lang="en-GB"/>
                        <a:t>RME cost of ordinands at colleges</a:t>
                      </a:r>
                    </a:p>
                  </a:txBody>
                  <a:tcPr/>
                </a:tc>
                <a:tc>
                  <a:txBody>
                    <a:bodyPr/>
                    <a:lstStyle/>
                    <a:p>
                      <a:pPr algn="r"/>
                      <a:r>
                        <a:rPr lang="en-GB"/>
                        <a:t>271</a:t>
                      </a:r>
                    </a:p>
                  </a:txBody>
                  <a:tcPr/>
                </a:tc>
                <a:extLst>
                  <a:ext uri="{0D108BD9-81ED-4DB2-BD59-A6C34878D82A}">
                    <a16:rowId xmlns:a16="http://schemas.microsoft.com/office/drawing/2014/main" val="2592322306"/>
                  </a:ext>
                </a:extLst>
              </a:tr>
              <a:tr h="425029">
                <a:tc>
                  <a:txBody>
                    <a:bodyPr/>
                    <a:lstStyle/>
                    <a:p>
                      <a:r>
                        <a:rPr lang="en-GB"/>
                        <a:t>Area Offices</a:t>
                      </a:r>
                    </a:p>
                  </a:txBody>
                  <a:tcPr/>
                </a:tc>
                <a:tc>
                  <a:txBody>
                    <a:bodyPr/>
                    <a:lstStyle/>
                    <a:p>
                      <a:pPr algn="r"/>
                      <a:r>
                        <a:rPr lang="en-GB" b="0"/>
                        <a:t>158</a:t>
                      </a:r>
                    </a:p>
                  </a:txBody>
                  <a:tcPr/>
                </a:tc>
                <a:extLst>
                  <a:ext uri="{0D108BD9-81ED-4DB2-BD59-A6C34878D82A}">
                    <a16:rowId xmlns:a16="http://schemas.microsoft.com/office/drawing/2014/main" val="3650000336"/>
                  </a:ext>
                </a:extLst>
              </a:tr>
              <a:tr h="425029">
                <a:tc>
                  <a:txBody>
                    <a:bodyPr/>
                    <a:lstStyle/>
                    <a:p>
                      <a:r>
                        <a:rPr lang="en-GB" b="1"/>
                        <a:t>Total</a:t>
                      </a:r>
                    </a:p>
                  </a:txBody>
                  <a:tcPr/>
                </a:tc>
                <a:tc>
                  <a:txBody>
                    <a:bodyPr/>
                    <a:lstStyle/>
                    <a:p>
                      <a:pPr algn="r"/>
                      <a:r>
                        <a:rPr lang="en-GB" b="1"/>
                        <a:t>1,186</a:t>
                      </a:r>
                    </a:p>
                  </a:txBody>
                  <a:tcPr/>
                </a:tc>
                <a:extLst>
                  <a:ext uri="{0D108BD9-81ED-4DB2-BD59-A6C34878D82A}">
                    <a16:rowId xmlns:a16="http://schemas.microsoft.com/office/drawing/2014/main" val="100658289"/>
                  </a:ext>
                </a:extLst>
              </a:tr>
            </a:tbl>
          </a:graphicData>
        </a:graphic>
      </p:graphicFrame>
      <p:sp>
        <p:nvSpPr>
          <p:cNvPr id="5" name="Slide Number Placeholder 4">
            <a:extLst>
              <a:ext uri="{FF2B5EF4-FFF2-40B4-BE49-F238E27FC236}">
                <a16:creationId xmlns:a16="http://schemas.microsoft.com/office/drawing/2014/main" id="{0D715630-BE14-4A04-8984-0B395178F136}"/>
              </a:ext>
            </a:extLst>
          </p:cNvPr>
          <p:cNvSpPr>
            <a:spLocks noGrp="1"/>
          </p:cNvSpPr>
          <p:nvPr>
            <p:ph type="sldNum" sz="quarter" idx="11"/>
          </p:nvPr>
        </p:nvSpPr>
        <p:spPr/>
        <p:txBody>
          <a:bodyPr/>
          <a:lstStyle/>
          <a:p>
            <a:fld id="{66CA7FEF-9A17-054B-BA9C-D7256601F69D}" type="slidenum">
              <a:rPr lang="en-US" smtClean="0"/>
              <a:t>30</a:t>
            </a:fld>
            <a:endParaRPr lang="en-US"/>
          </a:p>
        </p:txBody>
      </p:sp>
    </p:spTree>
    <p:extLst>
      <p:ext uri="{BB962C8B-B14F-4D97-AF65-F5344CB8AC3E}">
        <p14:creationId xmlns:p14="http://schemas.microsoft.com/office/powerpoint/2010/main" val="3461497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ABD1D2-2243-4F6D-8CA8-92952B8CFD95}"/>
              </a:ext>
            </a:extLst>
          </p:cNvPr>
          <p:cNvSpPr>
            <a:spLocks noGrp="1"/>
          </p:cNvSpPr>
          <p:nvPr>
            <p:ph type="title"/>
          </p:nvPr>
        </p:nvSpPr>
        <p:spPr>
          <a:xfrm>
            <a:off x="838200" y="365127"/>
            <a:ext cx="8331200" cy="119616"/>
          </a:xfrm>
        </p:spPr>
        <p:txBody>
          <a:bodyPr>
            <a:normAutofit fontScale="90000"/>
          </a:bodyPr>
          <a:lstStyle/>
          <a:p>
            <a:r>
              <a:rPr lang="en-GB"/>
              <a:t>Appendix 1 : Split of Expenditure 2  </a:t>
            </a:r>
          </a:p>
        </p:txBody>
      </p:sp>
      <p:graphicFrame>
        <p:nvGraphicFramePr>
          <p:cNvPr id="8" name="Table 8">
            <a:extLst>
              <a:ext uri="{FF2B5EF4-FFF2-40B4-BE49-F238E27FC236}">
                <a16:creationId xmlns:a16="http://schemas.microsoft.com/office/drawing/2014/main" id="{6C08C61B-8B95-40D4-8B44-4DE69DB45AE3}"/>
              </a:ext>
            </a:extLst>
          </p:cNvPr>
          <p:cNvGraphicFramePr>
            <a:graphicFrameLocks noGrp="1"/>
          </p:cNvGraphicFramePr>
          <p:nvPr>
            <p:ph idx="1"/>
            <p:extLst>
              <p:ext uri="{D42A27DB-BD31-4B8C-83A1-F6EECF244321}">
                <p14:modId xmlns:p14="http://schemas.microsoft.com/office/powerpoint/2010/main" val="3564143672"/>
              </p:ext>
            </p:extLst>
          </p:nvPr>
        </p:nvGraphicFramePr>
        <p:xfrm>
          <a:off x="1586429" y="749147"/>
          <a:ext cx="7954177" cy="5487586"/>
        </p:xfrm>
        <a:graphic>
          <a:graphicData uri="http://schemas.openxmlformats.org/drawingml/2006/table">
            <a:tbl>
              <a:tblPr firstRow="1" bandRow="1">
                <a:tableStyleId>{5C22544A-7EE6-4342-B048-85BDC9FD1C3A}</a:tableStyleId>
              </a:tblPr>
              <a:tblGrid>
                <a:gridCol w="5563269">
                  <a:extLst>
                    <a:ext uri="{9D8B030D-6E8A-4147-A177-3AD203B41FA5}">
                      <a16:colId xmlns:a16="http://schemas.microsoft.com/office/drawing/2014/main" val="1942445433"/>
                    </a:ext>
                  </a:extLst>
                </a:gridCol>
                <a:gridCol w="2390908">
                  <a:extLst>
                    <a:ext uri="{9D8B030D-6E8A-4147-A177-3AD203B41FA5}">
                      <a16:colId xmlns:a16="http://schemas.microsoft.com/office/drawing/2014/main" val="4190929104"/>
                    </a:ext>
                  </a:extLst>
                </a:gridCol>
              </a:tblGrid>
              <a:tr h="387238">
                <a:tc>
                  <a:txBody>
                    <a:bodyPr/>
                    <a:lstStyle/>
                    <a:p>
                      <a:endParaRPr lang="en-GB"/>
                    </a:p>
                  </a:txBody>
                  <a:tcPr/>
                </a:tc>
                <a:tc>
                  <a:txBody>
                    <a:bodyPr/>
                    <a:lstStyle/>
                    <a:p>
                      <a:endParaRPr lang="en-GB"/>
                    </a:p>
                  </a:txBody>
                  <a:tcPr/>
                </a:tc>
                <a:extLst>
                  <a:ext uri="{0D108BD9-81ED-4DB2-BD59-A6C34878D82A}">
                    <a16:rowId xmlns:a16="http://schemas.microsoft.com/office/drawing/2014/main" val="1486699875"/>
                  </a:ext>
                </a:extLst>
              </a:tr>
              <a:tr h="425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DBE grant</a:t>
                      </a:r>
                    </a:p>
                  </a:txBody>
                  <a:tcPr/>
                </a:tc>
                <a:tc>
                  <a:txBody>
                    <a:bodyPr/>
                    <a:lstStyle/>
                    <a:p>
                      <a:pPr algn="r"/>
                      <a:r>
                        <a:rPr lang="en-GB"/>
                        <a:t>330</a:t>
                      </a:r>
                    </a:p>
                  </a:txBody>
                  <a:tcPr/>
                </a:tc>
                <a:extLst>
                  <a:ext uri="{0D108BD9-81ED-4DB2-BD59-A6C34878D82A}">
                    <a16:rowId xmlns:a16="http://schemas.microsoft.com/office/drawing/2014/main" val="1364943825"/>
                  </a:ext>
                </a:extLst>
              </a:tr>
              <a:tr h="425029">
                <a:tc>
                  <a:txBody>
                    <a:bodyPr/>
                    <a:lstStyle/>
                    <a:p>
                      <a:r>
                        <a:rPr lang="en-GB"/>
                        <a:t>Legal and professional</a:t>
                      </a:r>
                    </a:p>
                  </a:txBody>
                  <a:tcPr/>
                </a:tc>
                <a:tc>
                  <a:txBody>
                    <a:bodyPr/>
                    <a:lstStyle/>
                    <a:p>
                      <a:pPr algn="r"/>
                      <a:r>
                        <a:rPr lang="en-GB"/>
                        <a:t>239</a:t>
                      </a:r>
                    </a:p>
                  </a:txBody>
                  <a:tcPr/>
                </a:tc>
                <a:extLst>
                  <a:ext uri="{0D108BD9-81ED-4DB2-BD59-A6C34878D82A}">
                    <a16:rowId xmlns:a16="http://schemas.microsoft.com/office/drawing/2014/main" val="985703384"/>
                  </a:ext>
                </a:extLst>
              </a:tr>
              <a:tr h="425029">
                <a:tc>
                  <a:txBody>
                    <a:bodyPr/>
                    <a:lstStyle/>
                    <a:p>
                      <a:r>
                        <a:rPr lang="en-GB"/>
                        <a:t>Depreciation</a:t>
                      </a:r>
                    </a:p>
                  </a:txBody>
                  <a:tcPr/>
                </a:tc>
                <a:tc>
                  <a:txBody>
                    <a:bodyPr/>
                    <a:lstStyle/>
                    <a:p>
                      <a:pPr algn="r"/>
                      <a:r>
                        <a:rPr lang="en-GB"/>
                        <a:t>97</a:t>
                      </a:r>
                    </a:p>
                  </a:txBody>
                  <a:tcPr/>
                </a:tc>
                <a:extLst>
                  <a:ext uri="{0D108BD9-81ED-4DB2-BD59-A6C34878D82A}">
                    <a16:rowId xmlns:a16="http://schemas.microsoft.com/office/drawing/2014/main" val="172874119"/>
                  </a:ext>
                </a:extLst>
              </a:tr>
              <a:tr h="425029">
                <a:tc>
                  <a:txBody>
                    <a:bodyPr/>
                    <a:lstStyle/>
                    <a:p>
                      <a:r>
                        <a:rPr lang="en-GB"/>
                        <a:t>Insurance and other</a:t>
                      </a:r>
                    </a:p>
                  </a:txBody>
                  <a:tcPr/>
                </a:tc>
                <a:tc>
                  <a:txBody>
                    <a:bodyPr/>
                    <a:lstStyle/>
                    <a:p>
                      <a:pPr algn="r"/>
                      <a:r>
                        <a:rPr lang="en-GB"/>
                        <a:t>66</a:t>
                      </a:r>
                    </a:p>
                  </a:txBody>
                  <a:tcPr/>
                </a:tc>
                <a:extLst>
                  <a:ext uri="{0D108BD9-81ED-4DB2-BD59-A6C34878D82A}">
                    <a16:rowId xmlns:a16="http://schemas.microsoft.com/office/drawing/2014/main" val="903885109"/>
                  </a:ext>
                </a:extLst>
              </a:tr>
              <a:tr h="425029">
                <a:tc>
                  <a:txBody>
                    <a:bodyPr/>
                    <a:lstStyle/>
                    <a:p>
                      <a:r>
                        <a:rPr lang="en-GB" b="1"/>
                        <a:t>Audit</a:t>
                      </a:r>
                    </a:p>
                  </a:txBody>
                  <a:tcPr/>
                </a:tc>
                <a:tc>
                  <a:txBody>
                    <a:bodyPr/>
                    <a:lstStyle/>
                    <a:p>
                      <a:pPr algn="r"/>
                      <a:r>
                        <a:rPr lang="en-GB" b="1"/>
                        <a:t>19</a:t>
                      </a:r>
                    </a:p>
                  </a:txBody>
                  <a:tcPr/>
                </a:tc>
                <a:extLst>
                  <a:ext uri="{0D108BD9-81ED-4DB2-BD59-A6C34878D82A}">
                    <a16:rowId xmlns:a16="http://schemas.microsoft.com/office/drawing/2014/main" val="1459365661"/>
                  </a:ext>
                </a:extLst>
              </a:tr>
              <a:tr h="425029">
                <a:tc>
                  <a:txBody>
                    <a:bodyPr/>
                    <a:lstStyle/>
                    <a:p>
                      <a:endParaRPr lang="en-GB" b="1"/>
                    </a:p>
                  </a:txBody>
                  <a:tcPr/>
                </a:tc>
                <a:tc>
                  <a:txBody>
                    <a:bodyPr/>
                    <a:lstStyle/>
                    <a:p>
                      <a:pPr algn="r"/>
                      <a:endParaRPr lang="en-GB"/>
                    </a:p>
                  </a:txBody>
                  <a:tcPr/>
                </a:tc>
                <a:extLst>
                  <a:ext uri="{0D108BD9-81ED-4DB2-BD59-A6C34878D82A}">
                    <a16:rowId xmlns:a16="http://schemas.microsoft.com/office/drawing/2014/main" val="3474847878"/>
                  </a:ext>
                </a:extLst>
              </a:tr>
              <a:tr h="425029">
                <a:tc>
                  <a:txBody>
                    <a:bodyPr/>
                    <a:lstStyle/>
                    <a:p>
                      <a:endParaRPr lang="en-GB"/>
                    </a:p>
                  </a:txBody>
                  <a:tcPr/>
                </a:tc>
                <a:tc>
                  <a:txBody>
                    <a:bodyPr/>
                    <a:lstStyle/>
                    <a:p>
                      <a:pPr algn="r"/>
                      <a:endParaRPr lang="en-GB"/>
                    </a:p>
                  </a:txBody>
                  <a:tcPr/>
                </a:tc>
                <a:extLst>
                  <a:ext uri="{0D108BD9-81ED-4DB2-BD59-A6C34878D82A}">
                    <a16:rowId xmlns:a16="http://schemas.microsoft.com/office/drawing/2014/main" val="2034560486"/>
                  </a:ext>
                </a:extLst>
              </a:tr>
              <a:tr h="425029">
                <a:tc>
                  <a:txBody>
                    <a:bodyPr/>
                    <a:lstStyle/>
                    <a:p>
                      <a:endParaRPr lang="en-GB"/>
                    </a:p>
                  </a:txBody>
                  <a:tcPr/>
                </a:tc>
                <a:tc>
                  <a:txBody>
                    <a:bodyPr/>
                    <a:lstStyle/>
                    <a:p>
                      <a:pPr algn="r"/>
                      <a:endParaRPr lang="en-GB" b="0"/>
                    </a:p>
                  </a:txBody>
                  <a:tcPr/>
                </a:tc>
                <a:extLst>
                  <a:ext uri="{0D108BD9-81ED-4DB2-BD59-A6C34878D82A}">
                    <a16:rowId xmlns:a16="http://schemas.microsoft.com/office/drawing/2014/main" val="3094919860"/>
                  </a:ext>
                </a:extLst>
              </a:tr>
              <a:tr h="425029">
                <a:tc>
                  <a:txBody>
                    <a:bodyPr/>
                    <a:lstStyle/>
                    <a:p>
                      <a:endParaRPr lang="en-GB" b="0"/>
                    </a:p>
                  </a:txBody>
                  <a:tcPr/>
                </a:tc>
                <a:tc>
                  <a:txBody>
                    <a:bodyPr/>
                    <a:lstStyle/>
                    <a:p>
                      <a:pPr algn="r"/>
                      <a:endParaRPr lang="en-GB"/>
                    </a:p>
                  </a:txBody>
                  <a:tcPr/>
                </a:tc>
                <a:extLst>
                  <a:ext uri="{0D108BD9-81ED-4DB2-BD59-A6C34878D82A}">
                    <a16:rowId xmlns:a16="http://schemas.microsoft.com/office/drawing/2014/main" val="2855564742"/>
                  </a:ext>
                </a:extLst>
              </a:tr>
              <a:tr h="425029">
                <a:tc>
                  <a:txBody>
                    <a:bodyPr/>
                    <a:lstStyle/>
                    <a:p>
                      <a:endParaRPr lang="en-GB"/>
                    </a:p>
                  </a:txBody>
                  <a:tcPr/>
                </a:tc>
                <a:tc>
                  <a:txBody>
                    <a:bodyPr/>
                    <a:lstStyle/>
                    <a:p>
                      <a:pPr algn="r"/>
                      <a:endParaRPr lang="en-GB"/>
                    </a:p>
                  </a:txBody>
                  <a:tcPr/>
                </a:tc>
                <a:extLst>
                  <a:ext uri="{0D108BD9-81ED-4DB2-BD59-A6C34878D82A}">
                    <a16:rowId xmlns:a16="http://schemas.microsoft.com/office/drawing/2014/main" val="2592322306"/>
                  </a:ext>
                </a:extLst>
              </a:tr>
              <a:tr h="425029">
                <a:tc>
                  <a:txBody>
                    <a:bodyPr/>
                    <a:lstStyle/>
                    <a:p>
                      <a:endParaRPr lang="en-GB"/>
                    </a:p>
                  </a:txBody>
                  <a:tcPr/>
                </a:tc>
                <a:tc>
                  <a:txBody>
                    <a:bodyPr/>
                    <a:lstStyle/>
                    <a:p>
                      <a:pPr algn="r"/>
                      <a:endParaRPr lang="en-GB" b="0"/>
                    </a:p>
                  </a:txBody>
                  <a:tcPr/>
                </a:tc>
                <a:extLst>
                  <a:ext uri="{0D108BD9-81ED-4DB2-BD59-A6C34878D82A}">
                    <a16:rowId xmlns:a16="http://schemas.microsoft.com/office/drawing/2014/main" val="3650000336"/>
                  </a:ext>
                </a:extLst>
              </a:tr>
              <a:tr h="425029">
                <a:tc>
                  <a:txBody>
                    <a:bodyPr/>
                    <a:lstStyle/>
                    <a:p>
                      <a:endParaRPr lang="en-GB" b="1"/>
                    </a:p>
                  </a:txBody>
                  <a:tcPr/>
                </a:tc>
                <a:tc>
                  <a:txBody>
                    <a:bodyPr/>
                    <a:lstStyle/>
                    <a:p>
                      <a:pPr algn="r"/>
                      <a:endParaRPr lang="en-GB" b="1"/>
                    </a:p>
                  </a:txBody>
                  <a:tcPr/>
                </a:tc>
                <a:extLst>
                  <a:ext uri="{0D108BD9-81ED-4DB2-BD59-A6C34878D82A}">
                    <a16:rowId xmlns:a16="http://schemas.microsoft.com/office/drawing/2014/main" val="100658289"/>
                  </a:ext>
                </a:extLst>
              </a:tr>
            </a:tbl>
          </a:graphicData>
        </a:graphic>
      </p:graphicFrame>
      <p:sp>
        <p:nvSpPr>
          <p:cNvPr id="5" name="Slide Number Placeholder 4">
            <a:extLst>
              <a:ext uri="{FF2B5EF4-FFF2-40B4-BE49-F238E27FC236}">
                <a16:creationId xmlns:a16="http://schemas.microsoft.com/office/drawing/2014/main" id="{0D715630-BE14-4A04-8984-0B395178F136}"/>
              </a:ext>
            </a:extLst>
          </p:cNvPr>
          <p:cNvSpPr>
            <a:spLocks noGrp="1"/>
          </p:cNvSpPr>
          <p:nvPr>
            <p:ph type="sldNum" sz="quarter" idx="11"/>
          </p:nvPr>
        </p:nvSpPr>
        <p:spPr/>
        <p:txBody>
          <a:bodyPr/>
          <a:lstStyle/>
          <a:p>
            <a:fld id="{66CA7FEF-9A17-054B-BA9C-D7256601F69D}" type="slidenum">
              <a:rPr lang="en-US" smtClean="0"/>
              <a:t>31</a:t>
            </a:fld>
            <a:endParaRPr lang="en-US"/>
          </a:p>
        </p:txBody>
      </p:sp>
    </p:spTree>
    <p:extLst>
      <p:ext uri="{BB962C8B-B14F-4D97-AF65-F5344CB8AC3E}">
        <p14:creationId xmlns:p14="http://schemas.microsoft.com/office/powerpoint/2010/main" val="82021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72E4-78B3-5A4C-BE78-9B50C1290C42}"/>
              </a:ext>
            </a:extLst>
          </p:cNvPr>
          <p:cNvSpPr>
            <a:spLocks noGrp="1"/>
          </p:cNvSpPr>
          <p:nvPr>
            <p:ph type="title"/>
          </p:nvPr>
        </p:nvSpPr>
        <p:spPr>
          <a:xfrm>
            <a:off x="838198" y="134095"/>
            <a:ext cx="8331200" cy="1167342"/>
          </a:xfrm>
        </p:spPr>
        <p:txBody>
          <a:bodyPr/>
          <a:lstStyle/>
          <a:p>
            <a:r>
              <a:rPr lang="en-GB"/>
              <a:t>Core principles that are shaping the plan</a:t>
            </a:r>
          </a:p>
        </p:txBody>
      </p:sp>
      <p:sp>
        <p:nvSpPr>
          <p:cNvPr id="3" name="Content Placeholder 2">
            <a:extLst>
              <a:ext uri="{FF2B5EF4-FFF2-40B4-BE49-F238E27FC236}">
                <a16:creationId xmlns:a16="http://schemas.microsoft.com/office/drawing/2014/main" id="{1E9F5328-CD52-6641-B12F-3E1AA3D646CA}"/>
              </a:ext>
            </a:extLst>
          </p:cNvPr>
          <p:cNvSpPr>
            <a:spLocks noGrp="1"/>
          </p:cNvSpPr>
          <p:nvPr>
            <p:ph sz="half" idx="1"/>
          </p:nvPr>
        </p:nvSpPr>
        <p:spPr>
          <a:xfrm>
            <a:off x="838198" y="1532468"/>
            <a:ext cx="5257802" cy="4351338"/>
          </a:xfrm>
        </p:spPr>
        <p:txBody>
          <a:bodyPr vert="horz" lIns="91440" tIns="45720" rIns="91440" bIns="45720" rtlCol="0" anchor="t">
            <a:normAutofit/>
          </a:bodyPr>
          <a:lstStyle/>
          <a:p>
            <a:r>
              <a:rPr lang="en-GB">
                <a:cs typeface="Calibri"/>
              </a:rPr>
              <a:t>Confidence in God </a:t>
            </a:r>
          </a:p>
          <a:p>
            <a:r>
              <a:rPr lang="en-GB">
                <a:cs typeface="Calibri"/>
              </a:rPr>
              <a:t>Vision &amp; strategy </a:t>
            </a:r>
          </a:p>
          <a:p>
            <a:r>
              <a:rPr lang="en-GB">
                <a:cs typeface="Calibri"/>
              </a:rPr>
              <a:t>Committed to local presence</a:t>
            </a:r>
          </a:p>
          <a:p>
            <a:r>
              <a:rPr lang="en-GB">
                <a:cs typeface="Calibri"/>
              </a:rPr>
              <a:t>Face into significant institutional change</a:t>
            </a:r>
          </a:p>
          <a:p>
            <a:r>
              <a:rPr lang="en-GB">
                <a:cs typeface="Calibri"/>
              </a:rPr>
              <a:t>Scale </a:t>
            </a:r>
          </a:p>
          <a:p>
            <a:r>
              <a:rPr lang="en-GB">
                <a:cs typeface="Calibri"/>
              </a:rPr>
              <a:t>Style </a:t>
            </a:r>
          </a:p>
          <a:p>
            <a:pPr marL="0" indent="0">
              <a:buNone/>
            </a:pPr>
            <a:endParaRPr lang="en-GB">
              <a:cs typeface="Calibri"/>
            </a:endParaRPr>
          </a:p>
          <a:p>
            <a:pPr marL="0" indent="0">
              <a:buNone/>
            </a:pPr>
            <a:endParaRPr lang="en-GB">
              <a:cs typeface="Calibri"/>
            </a:endParaRPr>
          </a:p>
          <a:p>
            <a:endParaRPr lang="en-GB">
              <a:cs typeface="Calibri"/>
            </a:endParaRPr>
          </a:p>
          <a:p>
            <a:endParaRPr lang="en-GB">
              <a:cs typeface="Calibri"/>
            </a:endParaRPr>
          </a:p>
          <a:p>
            <a:endParaRPr lang="en-GB">
              <a:cs typeface="Calibri"/>
            </a:endParaRPr>
          </a:p>
        </p:txBody>
      </p:sp>
      <p:sp>
        <p:nvSpPr>
          <p:cNvPr id="4" name="Slide Number Placeholder 3">
            <a:extLst>
              <a:ext uri="{FF2B5EF4-FFF2-40B4-BE49-F238E27FC236}">
                <a16:creationId xmlns:a16="http://schemas.microsoft.com/office/drawing/2014/main" id="{C27F1751-E41C-5342-8A4F-A0FBCB833338}"/>
              </a:ext>
            </a:extLst>
          </p:cNvPr>
          <p:cNvSpPr>
            <a:spLocks noGrp="1"/>
          </p:cNvSpPr>
          <p:nvPr>
            <p:ph type="sldNum" sz="quarter" idx="12"/>
          </p:nvPr>
        </p:nvSpPr>
        <p:spPr/>
        <p:txBody>
          <a:bodyPr/>
          <a:lstStyle/>
          <a:p>
            <a:fld id="{8DC5A911-85DE-8546-84E0-654B5ED00718}" type="slidenum">
              <a:rPr lang="en-US" smtClean="0"/>
              <a:pPr/>
              <a:t>32</a:t>
            </a:fld>
            <a:endParaRPr lang="en-US"/>
          </a:p>
        </p:txBody>
      </p:sp>
      <p:pic>
        <p:nvPicPr>
          <p:cNvPr id="6" name="Content Placeholder 5" descr="A picture containing text&#10;&#10;Description automatically generated">
            <a:extLst>
              <a:ext uri="{FF2B5EF4-FFF2-40B4-BE49-F238E27FC236}">
                <a16:creationId xmlns:a16="http://schemas.microsoft.com/office/drawing/2014/main" id="{02CE4165-7009-4516-879C-4FF9DA82D65F}"/>
              </a:ext>
            </a:extLst>
          </p:cNvPr>
          <p:cNvPicPr>
            <a:picLocks noGrp="1" noChangeAspect="1"/>
          </p:cNvPicPr>
          <p:nvPr>
            <p:ph sz="half" idx="2"/>
          </p:nvPr>
        </p:nvPicPr>
        <p:blipFill rotWithShape="1">
          <a:blip r:embed="rId3"/>
          <a:srcRect l="6422" t="4954" r="2883" b="23906"/>
          <a:stretch/>
        </p:blipFill>
        <p:spPr>
          <a:xfrm>
            <a:off x="6630788" y="1194155"/>
            <a:ext cx="5434768" cy="5529750"/>
          </a:xfrm>
          <a:prstGeom prst="rect">
            <a:avLst/>
          </a:prstGeom>
        </p:spPr>
      </p:pic>
      <p:pic>
        <p:nvPicPr>
          <p:cNvPr id="5" name="Picture 4" descr="Shape&#10;&#10;Description automatically generated">
            <a:extLst>
              <a:ext uri="{FF2B5EF4-FFF2-40B4-BE49-F238E27FC236}">
                <a16:creationId xmlns:a16="http://schemas.microsoft.com/office/drawing/2014/main" id="{EF08E9A2-F69C-41DE-B923-DD28471A2676}"/>
              </a:ext>
            </a:extLst>
          </p:cNvPr>
          <p:cNvPicPr>
            <a:picLocks noChangeAspect="1"/>
          </p:cNvPicPr>
          <p:nvPr/>
        </p:nvPicPr>
        <p:blipFill rotWithShape="1">
          <a:blip r:embed="rId4"/>
          <a:srcRect t="81633"/>
          <a:stretch/>
        </p:blipFill>
        <p:spPr>
          <a:xfrm>
            <a:off x="1995" y="5612984"/>
            <a:ext cx="12201426" cy="1249667"/>
          </a:xfrm>
          <a:prstGeom prst="rect">
            <a:avLst/>
          </a:prstGeom>
        </p:spPr>
      </p:pic>
      <p:pic>
        <p:nvPicPr>
          <p:cNvPr id="9" name="Picture 4" descr="Shape&#10;&#10;Description automatically generated">
            <a:extLst>
              <a:ext uri="{FF2B5EF4-FFF2-40B4-BE49-F238E27FC236}">
                <a16:creationId xmlns:a16="http://schemas.microsoft.com/office/drawing/2014/main" id="{2C435849-2268-46E4-BF96-4AF5EFFC38EC}"/>
              </a:ext>
            </a:extLst>
          </p:cNvPr>
          <p:cNvPicPr>
            <a:picLocks noChangeAspect="1"/>
          </p:cNvPicPr>
          <p:nvPr/>
        </p:nvPicPr>
        <p:blipFill rotWithShape="1">
          <a:blip r:embed="rId4"/>
          <a:srcRect t="81633"/>
          <a:stretch/>
        </p:blipFill>
        <p:spPr>
          <a:xfrm>
            <a:off x="5137" y="5608271"/>
            <a:ext cx="12201426" cy="1249667"/>
          </a:xfrm>
          <a:prstGeom prst="rect">
            <a:avLst/>
          </a:prstGeom>
        </p:spPr>
      </p:pic>
    </p:spTree>
    <p:extLst>
      <p:ext uri="{BB962C8B-B14F-4D97-AF65-F5344CB8AC3E}">
        <p14:creationId xmlns:p14="http://schemas.microsoft.com/office/powerpoint/2010/main" val="213171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D66AD-7B16-0042-A968-244245E1F597}"/>
              </a:ext>
            </a:extLst>
          </p:cNvPr>
          <p:cNvSpPr>
            <a:spLocks noGrp="1"/>
          </p:cNvSpPr>
          <p:nvPr>
            <p:ph type="title"/>
          </p:nvPr>
        </p:nvSpPr>
        <p:spPr/>
        <p:txBody>
          <a:bodyPr/>
          <a:lstStyle/>
          <a:p>
            <a:r>
              <a:rPr lang="en-US"/>
              <a:t>Priority two: </a:t>
            </a:r>
            <a:br>
              <a:rPr lang="en-US"/>
            </a:br>
            <a:r>
              <a:rPr lang="en-US"/>
              <a:t>Better care for those who serve</a:t>
            </a:r>
          </a:p>
        </p:txBody>
      </p:sp>
      <p:sp>
        <p:nvSpPr>
          <p:cNvPr id="3" name="Content Placeholder 2">
            <a:extLst>
              <a:ext uri="{FF2B5EF4-FFF2-40B4-BE49-F238E27FC236}">
                <a16:creationId xmlns:a16="http://schemas.microsoft.com/office/drawing/2014/main" id="{874B7D4B-560F-A44C-B225-BF427DB820FC}"/>
              </a:ext>
            </a:extLst>
          </p:cNvPr>
          <p:cNvSpPr>
            <a:spLocks noGrp="1"/>
          </p:cNvSpPr>
          <p:nvPr>
            <p:ph idx="1"/>
          </p:nvPr>
        </p:nvSpPr>
        <p:spPr/>
        <p:txBody>
          <a:bodyPr/>
          <a:lstStyle/>
          <a:p>
            <a:pPr marL="0" indent="0">
              <a:buNone/>
            </a:pPr>
            <a:r>
              <a:rPr lang="en-US"/>
              <a:t>Key point</a:t>
            </a:r>
          </a:p>
          <a:p>
            <a:r>
              <a:rPr lang="en-US" sz="2400"/>
              <a:t>Research tells us that anxiety about finance, sustainability of church buildings and future posts are a real concern to clergy and lay leaders. All of which are impacting the welfare of our leaders.   </a:t>
            </a:r>
          </a:p>
        </p:txBody>
      </p:sp>
      <p:sp>
        <p:nvSpPr>
          <p:cNvPr id="4" name="Text Placeholder 3">
            <a:extLst>
              <a:ext uri="{FF2B5EF4-FFF2-40B4-BE49-F238E27FC236}">
                <a16:creationId xmlns:a16="http://schemas.microsoft.com/office/drawing/2014/main" id="{F188AE80-2A58-774A-8424-15EAB80515C2}"/>
              </a:ext>
            </a:extLst>
          </p:cNvPr>
          <p:cNvSpPr>
            <a:spLocks noGrp="1"/>
          </p:cNvSpPr>
          <p:nvPr>
            <p:ph type="body" sz="half" idx="2"/>
          </p:nvPr>
        </p:nvSpPr>
        <p:spPr/>
        <p:txBody>
          <a:bodyPr/>
          <a:lstStyle/>
          <a:p>
            <a:r>
              <a:rPr lang="en-GB"/>
              <a:t>Overview </a:t>
            </a:r>
          </a:p>
          <a:p>
            <a:endParaRPr lang="en-GB"/>
          </a:p>
          <a:p>
            <a:r>
              <a:rPr lang="en-GB" sz="2400"/>
              <a:t>The welfare and training of our ministers and volunteers is of paramount importance, and the demands upon them (as upon all those who serve the church) are changing with the times. </a:t>
            </a:r>
            <a:endParaRPr lang="en-US" sz="2400"/>
          </a:p>
        </p:txBody>
      </p:sp>
      <p:sp>
        <p:nvSpPr>
          <p:cNvPr id="5" name="Slide Number Placeholder 4">
            <a:extLst>
              <a:ext uri="{FF2B5EF4-FFF2-40B4-BE49-F238E27FC236}">
                <a16:creationId xmlns:a16="http://schemas.microsoft.com/office/drawing/2014/main" id="{6E6F2077-3F06-F646-9A08-A09230054335}"/>
              </a:ext>
            </a:extLst>
          </p:cNvPr>
          <p:cNvSpPr>
            <a:spLocks noGrp="1"/>
          </p:cNvSpPr>
          <p:nvPr>
            <p:ph type="sldNum" sz="quarter" idx="12"/>
          </p:nvPr>
        </p:nvSpPr>
        <p:spPr/>
        <p:txBody>
          <a:bodyPr/>
          <a:lstStyle/>
          <a:p>
            <a:fld id="{66CA7FEF-9A17-054B-BA9C-D7256601F69D}" type="slidenum">
              <a:rPr lang="en-US" smtClean="0"/>
              <a:t>4</a:t>
            </a:fld>
            <a:endParaRPr lang="en-US"/>
          </a:p>
        </p:txBody>
      </p:sp>
    </p:spTree>
    <p:extLst>
      <p:ext uri="{BB962C8B-B14F-4D97-AF65-F5344CB8AC3E}">
        <p14:creationId xmlns:p14="http://schemas.microsoft.com/office/powerpoint/2010/main" val="898149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D66AD-7B16-0042-A968-244245E1F597}"/>
              </a:ext>
            </a:extLst>
          </p:cNvPr>
          <p:cNvSpPr>
            <a:spLocks noGrp="1"/>
          </p:cNvSpPr>
          <p:nvPr>
            <p:ph type="title"/>
          </p:nvPr>
        </p:nvSpPr>
        <p:spPr/>
        <p:txBody>
          <a:bodyPr/>
          <a:lstStyle/>
          <a:p>
            <a:r>
              <a:rPr lang="en-US"/>
              <a:t>Priority three: </a:t>
            </a:r>
            <a:br>
              <a:rPr lang="en-US"/>
            </a:br>
            <a:r>
              <a:rPr lang="en-US"/>
              <a:t>Stronger roots for the local church</a:t>
            </a:r>
          </a:p>
        </p:txBody>
      </p:sp>
      <p:sp>
        <p:nvSpPr>
          <p:cNvPr id="3" name="Content Placeholder 2">
            <a:extLst>
              <a:ext uri="{FF2B5EF4-FFF2-40B4-BE49-F238E27FC236}">
                <a16:creationId xmlns:a16="http://schemas.microsoft.com/office/drawing/2014/main" id="{874B7D4B-560F-A44C-B225-BF427DB820FC}"/>
              </a:ext>
            </a:extLst>
          </p:cNvPr>
          <p:cNvSpPr>
            <a:spLocks noGrp="1"/>
          </p:cNvSpPr>
          <p:nvPr>
            <p:ph idx="1"/>
          </p:nvPr>
        </p:nvSpPr>
        <p:spPr/>
        <p:txBody>
          <a:bodyPr vert="horz" lIns="91440" tIns="45720" rIns="91440" bIns="45720" rtlCol="0" anchor="t">
            <a:normAutofit/>
          </a:bodyPr>
          <a:lstStyle/>
          <a:p>
            <a:pPr marL="0" indent="0">
              <a:buNone/>
            </a:pPr>
            <a:r>
              <a:rPr lang="en-US" sz="2400"/>
              <a:t>Key points</a:t>
            </a:r>
          </a:p>
          <a:p>
            <a:r>
              <a:rPr lang="en-US" sz="2400"/>
              <a:t>Encourage new forms of deanery financial collaboration </a:t>
            </a:r>
            <a:endParaRPr lang="en-US" sz="2400">
              <a:cs typeface="Calibri"/>
            </a:endParaRPr>
          </a:p>
          <a:p>
            <a:r>
              <a:rPr lang="en-US" sz="2400"/>
              <a:t>Consider setting local aspirations for meeting the costs of ministry and mission</a:t>
            </a:r>
            <a:endParaRPr lang="en-US" sz="2400">
              <a:cs typeface="Calibri"/>
            </a:endParaRPr>
          </a:p>
          <a:p>
            <a:r>
              <a:rPr lang="en-US" sz="2400"/>
              <a:t>Review the Fairer Share scheme when the time is right</a:t>
            </a:r>
          </a:p>
          <a:p>
            <a:r>
              <a:rPr lang="en-US" sz="2400"/>
              <a:t>Deliver a successful stewardship campaign</a:t>
            </a:r>
            <a:endParaRPr lang="en-US" sz="2400">
              <a:cs typeface="Calibri"/>
            </a:endParaRPr>
          </a:p>
          <a:p>
            <a:pPr marL="0" indent="0">
              <a:buNone/>
            </a:pPr>
            <a:endParaRPr lang="en-US"/>
          </a:p>
        </p:txBody>
      </p:sp>
      <p:sp>
        <p:nvSpPr>
          <p:cNvPr id="4" name="Text Placeholder 3">
            <a:extLst>
              <a:ext uri="{FF2B5EF4-FFF2-40B4-BE49-F238E27FC236}">
                <a16:creationId xmlns:a16="http://schemas.microsoft.com/office/drawing/2014/main" id="{F188AE80-2A58-774A-8424-15EAB80515C2}"/>
              </a:ext>
            </a:extLst>
          </p:cNvPr>
          <p:cNvSpPr>
            <a:spLocks noGrp="1"/>
          </p:cNvSpPr>
          <p:nvPr>
            <p:ph type="body" sz="half" idx="2"/>
          </p:nvPr>
        </p:nvSpPr>
        <p:spPr>
          <a:xfrm>
            <a:off x="839788" y="2297763"/>
            <a:ext cx="4343400" cy="4058587"/>
          </a:xfrm>
        </p:spPr>
        <p:txBody>
          <a:bodyPr>
            <a:noAutofit/>
          </a:bodyPr>
          <a:lstStyle/>
          <a:p>
            <a:r>
              <a:rPr lang="en-US" sz="2400"/>
              <a:t>Overview</a:t>
            </a:r>
          </a:p>
          <a:p>
            <a:r>
              <a:rPr lang="en-GB" sz="2400"/>
              <a:t>While the parish share remains the foundation of our finances, it will be reassessed in the light of the changes we are seeing and the need to develop sustainable models, especially for the smaller village churches. </a:t>
            </a:r>
            <a:endParaRPr lang="en-US" sz="2400"/>
          </a:p>
        </p:txBody>
      </p:sp>
      <p:sp>
        <p:nvSpPr>
          <p:cNvPr id="5" name="Slide Number Placeholder 4">
            <a:extLst>
              <a:ext uri="{FF2B5EF4-FFF2-40B4-BE49-F238E27FC236}">
                <a16:creationId xmlns:a16="http://schemas.microsoft.com/office/drawing/2014/main" id="{6E6F2077-3F06-F646-9A08-A09230054335}"/>
              </a:ext>
            </a:extLst>
          </p:cNvPr>
          <p:cNvSpPr>
            <a:spLocks noGrp="1"/>
          </p:cNvSpPr>
          <p:nvPr>
            <p:ph type="sldNum" sz="quarter" idx="12"/>
          </p:nvPr>
        </p:nvSpPr>
        <p:spPr/>
        <p:txBody>
          <a:bodyPr/>
          <a:lstStyle/>
          <a:p>
            <a:fld id="{66CA7FEF-9A17-054B-BA9C-D7256601F69D}" type="slidenum">
              <a:rPr lang="en-US" smtClean="0"/>
              <a:t>5</a:t>
            </a:fld>
            <a:endParaRPr lang="en-US"/>
          </a:p>
        </p:txBody>
      </p:sp>
    </p:spTree>
    <p:extLst>
      <p:ext uri="{BB962C8B-B14F-4D97-AF65-F5344CB8AC3E}">
        <p14:creationId xmlns:p14="http://schemas.microsoft.com/office/powerpoint/2010/main" val="2358722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B78D39-6D1B-4869-9F99-3A909DC8B4F7}"/>
              </a:ext>
            </a:extLst>
          </p:cNvPr>
          <p:cNvSpPr>
            <a:spLocks noGrp="1"/>
          </p:cNvSpPr>
          <p:nvPr>
            <p:ph type="title"/>
          </p:nvPr>
        </p:nvSpPr>
        <p:spPr>
          <a:xfrm>
            <a:off x="341855" y="308921"/>
            <a:ext cx="5754145" cy="978646"/>
          </a:xfrm>
        </p:spPr>
        <p:txBody>
          <a:bodyPr>
            <a:normAutofit/>
          </a:bodyPr>
          <a:lstStyle/>
          <a:p>
            <a:pPr algn="ctr"/>
            <a:r>
              <a:rPr lang="en-GB" sz="4300"/>
              <a:t>The essential dilemma</a:t>
            </a:r>
          </a:p>
        </p:txBody>
      </p:sp>
      <p:sp>
        <p:nvSpPr>
          <p:cNvPr id="6" name="Freeform: Shape 5">
            <a:extLst>
              <a:ext uri="{FF2B5EF4-FFF2-40B4-BE49-F238E27FC236}">
                <a16:creationId xmlns:a16="http://schemas.microsoft.com/office/drawing/2014/main" id="{257CD719-B3F9-4B3F-BEA4-5772AFC1F927}"/>
              </a:ext>
            </a:extLst>
          </p:cNvPr>
          <p:cNvSpPr/>
          <p:nvPr/>
        </p:nvSpPr>
        <p:spPr>
          <a:xfrm>
            <a:off x="500817" y="3180934"/>
            <a:ext cx="8657889" cy="2748190"/>
          </a:xfrm>
          <a:custGeom>
            <a:avLst/>
            <a:gdLst>
              <a:gd name="connsiteX0" fmla="*/ 6797182 w 7160363"/>
              <a:gd name="connsiteY0" fmla="*/ 0 h 2748190"/>
              <a:gd name="connsiteX1" fmla="*/ 7160363 w 7160363"/>
              <a:gd name="connsiteY1" fmla="*/ 0 h 2748190"/>
              <a:gd name="connsiteX2" fmla="*/ 7160363 w 7160363"/>
              <a:gd name="connsiteY2" fmla="*/ 57506 h 2748190"/>
              <a:gd name="connsiteX3" fmla="*/ 7090977 w 7160363"/>
              <a:gd name="connsiteY3" fmla="*/ 58063 h 2748190"/>
              <a:gd name="connsiteX4" fmla="*/ 7015716 w 7160363"/>
              <a:gd name="connsiteY4" fmla="*/ 66311 h 2748190"/>
              <a:gd name="connsiteX5" fmla="*/ 6310982 w 7160363"/>
              <a:gd name="connsiteY5" fmla="*/ 536270 h 2748190"/>
              <a:gd name="connsiteX6" fmla="*/ 5991157 w 7160363"/>
              <a:gd name="connsiteY6" fmla="*/ 882986 h 2748190"/>
              <a:gd name="connsiteX7" fmla="*/ 5587283 w 7160363"/>
              <a:gd name="connsiteY7" fmla="*/ 1258794 h 2748190"/>
              <a:gd name="connsiteX8" fmla="*/ 4692886 w 7160363"/>
              <a:gd name="connsiteY8" fmla="*/ 1799895 h 2748190"/>
              <a:gd name="connsiteX9" fmla="*/ 3656798 w 7160363"/>
              <a:gd name="connsiteY9" fmla="*/ 1915467 h 2748190"/>
              <a:gd name="connsiteX10" fmla="*/ 1422850 w 7160363"/>
              <a:gd name="connsiteY10" fmla="*/ 1770671 h 2748190"/>
              <a:gd name="connsiteX11" fmla="*/ 126066 w 7160363"/>
              <a:gd name="connsiteY11" fmla="*/ 2704108 h 2748190"/>
              <a:gd name="connsiteX12" fmla="*/ 4086 w 7160363"/>
              <a:gd name="connsiteY12" fmla="*/ 2669860 h 2748190"/>
              <a:gd name="connsiteX13" fmla="*/ 91852 w 7160363"/>
              <a:gd name="connsiteY13" fmla="*/ 2469129 h 2748190"/>
              <a:gd name="connsiteX14" fmla="*/ 1589085 w 7160363"/>
              <a:gd name="connsiteY14" fmla="*/ 1624685 h 2748190"/>
              <a:gd name="connsiteX15" fmla="*/ 3834562 w 7160363"/>
              <a:gd name="connsiteY15" fmla="*/ 1792225 h 2748190"/>
              <a:gd name="connsiteX16" fmla="*/ 4853171 w 7160363"/>
              <a:gd name="connsiteY16" fmla="*/ 1600486 h 2748190"/>
              <a:gd name="connsiteX17" fmla="*/ 5723023 w 7160363"/>
              <a:gd name="connsiteY17" fmla="*/ 968013 h 2748190"/>
              <a:gd name="connsiteX18" fmla="*/ 6086361 w 7160363"/>
              <a:gd name="connsiteY18" fmla="*/ 593395 h 2748190"/>
              <a:gd name="connsiteX19" fmla="*/ 6401352 w 7160363"/>
              <a:gd name="connsiteY19" fmla="*/ 268232 h 2748190"/>
              <a:gd name="connsiteX20" fmla="*/ 6719783 w 7160363"/>
              <a:gd name="connsiteY20" fmla="*/ 36972 h 274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60363" h="2748190">
                <a:moveTo>
                  <a:pt x="6797182" y="0"/>
                </a:moveTo>
                <a:lnTo>
                  <a:pt x="7160363" y="0"/>
                </a:lnTo>
                <a:lnTo>
                  <a:pt x="7160363" y="57506"/>
                </a:lnTo>
                <a:lnTo>
                  <a:pt x="7090977" y="58063"/>
                </a:lnTo>
                <a:cubicBezTo>
                  <a:pt x="7066014" y="59005"/>
                  <a:pt x="7041190" y="61220"/>
                  <a:pt x="7015716" y="66311"/>
                </a:cubicBezTo>
                <a:cubicBezTo>
                  <a:pt x="6727500" y="119601"/>
                  <a:pt x="6505482" y="330514"/>
                  <a:pt x="6310982" y="536270"/>
                </a:cubicBezTo>
                <a:cubicBezTo>
                  <a:pt x="6203134" y="650520"/>
                  <a:pt x="6100121" y="769927"/>
                  <a:pt x="5991157" y="882986"/>
                </a:cubicBezTo>
                <a:cubicBezTo>
                  <a:pt x="5862854" y="1014956"/>
                  <a:pt x="5728230" y="1140710"/>
                  <a:pt x="5587283" y="1258794"/>
                </a:cubicBezTo>
                <a:cubicBezTo>
                  <a:pt x="5319150" y="1484914"/>
                  <a:pt x="5028331" y="1688157"/>
                  <a:pt x="4692886" y="1799895"/>
                </a:cubicBezTo>
                <a:cubicBezTo>
                  <a:pt x="4360415" y="1909120"/>
                  <a:pt x="4004516" y="1931996"/>
                  <a:pt x="3656798" y="1915467"/>
                </a:cubicBezTo>
                <a:cubicBezTo>
                  <a:pt x="2913760" y="1881218"/>
                  <a:pt x="2168119" y="1657611"/>
                  <a:pt x="1422850" y="1770671"/>
                </a:cubicBezTo>
                <a:cubicBezTo>
                  <a:pt x="884352" y="1853185"/>
                  <a:pt x="310152" y="2159306"/>
                  <a:pt x="126066" y="2704108"/>
                </a:cubicBezTo>
                <a:cubicBezTo>
                  <a:pt x="99290" y="2781597"/>
                  <a:pt x="-23806" y="2748539"/>
                  <a:pt x="4086" y="2669860"/>
                </a:cubicBezTo>
                <a:cubicBezTo>
                  <a:pt x="28259" y="2601231"/>
                  <a:pt x="57638" y="2533924"/>
                  <a:pt x="91852" y="2469129"/>
                </a:cubicBezTo>
                <a:cubicBezTo>
                  <a:pt x="382671" y="1931996"/>
                  <a:pt x="1007447" y="1672818"/>
                  <a:pt x="1589085" y="1624685"/>
                </a:cubicBezTo>
                <a:cubicBezTo>
                  <a:pt x="2343651" y="1561081"/>
                  <a:pt x="3082598" y="1788390"/>
                  <a:pt x="3834562" y="1792225"/>
                </a:cubicBezTo>
                <a:cubicBezTo>
                  <a:pt x="4182651" y="1794738"/>
                  <a:pt x="4535576" y="1747795"/>
                  <a:pt x="4853171" y="1600486"/>
                </a:cubicBezTo>
                <a:cubicBezTo>
                  <a:pt x="5178203" y="1448153"/>
                  <a:pt x="5462700" y="1213174"/>
                  <a:pt x="5723023" y="968013"/>
                </a:cubicBezTo>
                <a:cubicBezTo>
                  <a:pt x="5849838" y="848606"/>
                  <a:pt x="5969215" y="722851"/>
                  <a:pt x="6086361" y="593395"/>
                </a:cubicBezTo>
                <a:cubicBezTo>
                  <a:pt x="6187887" y="481657"/>
                  <a:pt x="6289413" y="369788"/>
                  <a:pt x="6401352" y="268232"/>
                </a:cubicBezTo>
                <a:cubicBezTo>
                  <a:pt x="6495812" y="182545"/>
                  <a:pt x="6603103" y="99370"/>
                  <a:pt x="6719783" y="36972"/>
                </a:cubicBezTo>
                <a:close/>
              </a:path>
            </a:pathLst>
          </a:custGeom>
          <a:solidFill>
            <a:srgbClr val="00BBC0"/>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7" name="Freeform: Shape 6">
            <a:extLst>
              <a:ext uri="{FF2B5EF4-FFF2-40B4-BE49-F238E27FC236}">
                <a16:creationId xmlns:a16="http://schemas.microsoft.com/office/drawing/2014/main" id="{93773639-CC87-40E5-A265-B639D03A2F74}"/>
              </a:ext>
            </a:extLst>
          </p:cNvPr>
          <p:cNvSpPr/>
          <p:nvPr/>
        </p:nvSpPr>
        <p:spPr>
          <a:xfrm>
            <a:off x="472196" y="3116210"/>
            <a:ext cx="7700441" cy="1329108"/>
          </a:xfrm>
          <a:custGeom>
            <a:avLst/>
            <a:gdLst>
              <a:gd name="connsiteX0" fmla="*/ 5662192 w 6368521"/>
              <a:gd name="connsiteY0" fmla="*/ 303 h 1329108"/>
              <a:gd name="connsiteX1" fmla="*/ 6368521 w 6368521"/>
              <a:gd name="connsiteY1" fmla="*/ 303 h 1329108"/>
              <a:gd name="connsiteX2" fmla="*/ 6368521 w 6368521"/>
              <a:gd name="connsiteY2" fmla="*/ 114364 h 1329108"/>
              <a:gd name="connsiteX3" fmla="*/ 6028228 w 6368521"/>
              <a:gd name="connsiteY3" fmla="*/ 111282 h 1329108"/>
              <a:gd name="connsiteX4" fmla="*/ 6028228 w 6368521"/>
              <a:gd name="connsiteY4" fmla="*/ 127342 h 1329108"/>
              <a:gd name="connsiteX5" fmla="*/ 5560345 w 6368521"/>
              <a:gd name="connsiteY5" fmla="*/ 127342 h 1329108"/>
              <a:gd name="connsiteX6" fmla="*/ 5095779 w 6368521"/>
              <a:gd name="connsiteY6" fmla="*/ 141299 h 1329108"/>
              <a:gd name="connsiteX7" fmla="*/ 4615489 w 6368521"/>
              <a:gd name="connsiteY7" fmla="*/ 272122 h 1329108"/>
              <a:gd name="connsiteX8" fmla="*/ 4105181 w 6368521"/>
              <a:gd name="connsiteY8" fmla="*/ 587051 h 1329108"/>
              <a:gd name="connsiteX9" fmla="*/ 3014166 w 6368521"/>
              <a:gd name="connsiteY9" fmla="*/ 1171256 h 1329108"/>
              <a:gd name="connsiteX10" fmla="*/ 1980328 w 6368521"/>
              <a:gd name="connsiteY10" fmla="*/ 1327511 h 1329108"/>
              <a:gd name="connsiteX11" fmla="*/ 18430 w 6368521"/>
              <a:gd name="connsiteY11" fmla="*/ 606157 h 1329108"/>
              <a:gd name="connsiteX12" fmla="*/ 17001 w 6368521"/>
              <a:gd name="connsiteY12" fmla="*/ 515964 h 1329108"/>
              <a:gd name="connsiteX13" fmla="*/ 107055 w 6368521"/>
              <a:gd name="connsiteY13" fmla="*/ 515964 h 1329108"/>
              <a:gd name="connsiteX14" fmla="*/ 308962 w 6368521"/>
              <a:gd name="connsiteY14" fmla="*/ 659441 h 1329108"/>
              <a:gd name="connsiteX15" fmla="*/ 2289085 w 6368521"/>
              <a:gd name="connsiteY15" fmla="*/ 1194145 h 1329108"/>
              <a:gd name="connsiteX16" fmla="*/ 3320422 w 6368521"/>
              <a:gd name="connsiteY16" fmla="*/ 902043 h 1329108"/>
              <a:gd name="connsiteX17" fmla="*/ 3865036 w 6368521"/>
              <a:gd name="connsiteY17" fmla="*/ 592138 h 1329108"/>
              <a:gd name="connsiteX18" fmla="*/ 4365338 w 6368521"/>
              <a:gd name="connsiteY18" fmla="*/ 267035 h 1329108"/>
              <a:gd name="connsiteX19" fmla="*/ 4876003 w 6368521"/>
              <a:gd name="connsiteY19" fmla="*/ 43539 h 1329108"/>
              <a:gd name="connsiteX20" fmla="*/ 5408110 w 6368521"/>
              <a:gd name="connsiteY20" fmla="*/ 1606 h 1329108"/>
              <a:gd name="connsiteX21" fmla="*/ 5662192 w 6368521"/>
              <a:gd name="connsiteY21" fmla="*/ 303 h 132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68521" h="1329108">
                <a:moveTo>
                  <a:pt x="5662192" y="303"/>
                </a:moveTo>
                <a:lnTo>
                  <a:pt x="6368521" y="303"/>
                </a:lnTo>
                <a:lnTo>
                  <a:pt x="6368521" y="114364"/>
                </a:lnTo>
                <a:lnTo>
                  <a:pt x="6028228" y="111282"/>
                </a:lnTo>
                <a:lnTo>
                  <a:pt x="6028228" y="127342"/>
                </a:lnTo>
                <a:lnTo>
                  <a:pt x="5560345" y="127342"/>
                </a:lnTo>
                <a:cubicBezTo>
                  <a:pt x="5405609" y="127342"/>
                  <a:pt x="5250515" y="129885"/>
                  <a:pt x="5095779" y="141299"/>
                </a:cubicBezTo>
                <a:cubicBezTo>
                  <a:pt x="4925676" y="154015"/>
                  <a:pt x="4768081" y="194645"/>
                  <a:pt x="4615489" y="272122"/>
                </a:cubicBezTo>
                <a:cubicBezTo>
                  <a:pt x="4436452" y="362314"/>
                  <a:pt x="4271353" y="476575"/>
                  <a:pt x="4105181" y="587051"/>
                </a:cubicBezTo>
                <a:cubicBezTo>
                  <a:pt x="3763546" y="814394"/>
                  <a:pt x="3402972" y="1032866"/>
                  <a:pt x="3014166" y="1171256"/>
                </a:cubicBezTo>
                <a:cubicBezTo>
                  <a:pt x="2683966" y="1289425"/>
                  <a:pt x="2329824" y="1338925"/>
                  <a:pt x="1980328" y="1327511"/>
                </a:cubicBezTo>
                <a:cubicBezTo>
                  <a:pt x="1270614" y="1304622"/>
                  <a:pt x="578411" y="1039193"/>
                  <a:pt x="18430" y="606157"/>
                </a:cubicBezTo>
                <a:cubicBezTo>
                  <a:pt x="-8372" y="584508"/>
                  <a:pt x="-3369" y="538792"/>
                  <a:pt x="17001" y="515964"/>
                </a:cubicBezTo>
                <a:cubicBezTo>
                  <a:pt x="43802" y="489291"/>
                  <a:pt x="80610" y="494378"/>
                  <a:pt x="107055" y="515964"/>
                </a:cubicBezTo>
                <a:cubicBezTo>
                  <a:pt x="172094" y="566767"/>
                  <a:pt x="240707" y="613725"/>
                  <a:pt x="308962" y="659441"/>
                </a:cubicBezTo>
                <a:cubicBezTo>
                  <a:pt x="889670" y="1040496"/>
                  <a:pt x="1592951" y="1244949"/>
                  <a:pt x="2289085" y="1194145"/>
                </a:cubicBezTo>
                <a:cubicBezTo>
                  <a:pt x="2651090" y="1167472"/>
                  <a:pt x="2996298" y="1063323"/>
                  <a:pt x="3320422" y="902043"/>
                </a:cubicBezTo>
                <a:cubicBezTo>
                  <a:pt x="3506963" y="809307"/>
                  <a:pt x="3688501" y="703917"/>
                  <a:pt x="3865036" y="592138"/>
                </a:cubicBezTo>
                <a:cubicBezTo>
                  <a:pt x="4034067" y="486748"/>
                  <a:pt x="4195236" y="369882"/>
                  <a:pt x="4365338" y="267035"/>
                </a:cubicBezTo>
                <a:cubicBezTo>
                  <a:pt x="4525435" y="170515"/>
                  <a:pt x="4691964" y="81625"/>
                  <a:pt x="4876003" y="43539"/>
                </a:cubicBezTo>
                <a:cubicBezTo>
                  <a:pt x="5050037" y="7933"/>
                  <a:pt x="5230146" y="6692"/>
                  <a:pt x="5408110" y="1606"/>
                </a:cubicBezTo>
                <a:cubicBezTo>
                  <a:pt x="5493161" y="-938"/>
                  <a:pt x="5577141" y="303"/>
                  <a:pt x="5662192" y="303"/>
                </a:cubicBezTo>
                <a:close/>
              </a:path>
            </a:pathLst>
          </a:custGeom>
          <a:solidFill>
            <a:schemeClr val="accent5"/>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9" name="Freeform: Shape 8">
            <a:extLst>
              <a:ext uri="{FF2B5EF4-FFF2-40B4-BE49-F238E27FC236}">
                <a16:creationId xmlns:a16="http://schemas.microsoft.com/office/drawing/2014/main" id="{802FD89D-C6D4-4E44-93D3-991931A8DF68}"/>
              </a:ext>
            </a:extLst>
          </p:cNvPr>
          <p:cNvSpPr/>
          <p:nvPr/>
        </p:nvSpPr>
        <p:spPr>
          <a:xfrm>
            <a:off x="522706" y="1528705"/>
            <a:ext cx="7500891" cy="1711725"/>
          </a:xfrm>
          <a:custGeom>
            <a:avLst/>
            <a:gdLst>
              <a:gd name="connsiteX0" fmla="*/ 59888 w 6203487"/>
              <a:gd name="connsiteY0" fmla="*/ 0 h 1711725"/>
              <a:gd name="connsiteX1" fmla="*/ 357197 w 6203487"/>
              <a:gd name="connsiteY1" fmla="*/ 7626 h 1711725"/>
              <a:gd name="connsiteX2" fmla="*/ 2716835 w 6203487"/>
              <a:gd name="connsiteY2" fmla="*/ 683276 h 1711725"/>
              <a:gd name="connsiteX3" fmla="*/ 3241199 w 6203487"/>
              <a:gd name="connsiteY3" fmla="*/ 1013476 h 1711725"/>
              <a:gd name="connsiteX4" fmla="*/ 3491431 w 6203487"/>
              <a:gd name="connsiteY4" fmla="*/ 1202683 h 1711725"/>
              <a:gd name="connsiteX5" fmla="*/ 3741663 w 6203487"/>
              <a:gd name="connsiteY5" fmla="*/ 1399516 h 1711725"/>
              <a:gd name="connsiteX6" fmla="*/ 4330849 w 6203487"/>
              <a:gd name="connsiteY6" fmla="*/ 1579827 h 1711725"/>
              <a:gd name="connsiteX7" fmla="*/ 4700583 w 6203487"/>
              <a:gd name="connsiteY7" fmla="*/ 1581098 h 1711725"/>
              <a:gd name="connsiteX8" fmla="*/ 5569333 w 6203487"/>
              <a:gd name="connsiteY8" fmla="*/ 1581098 h 1711725"/>
              <a:gd name="connsiteX9" fmla="*/ 6203487 w 6203487"/>
              <a:gd name="connsiteY9" fmla="*/ 1581098 h 1711725"/>
              <a:gd name="connsiteX10" fmla="*/ 6203487 w 6203487"/>
              <a:gd name="connsiteY10" fmla="*/ 1700834 h 1711725"/>
              <a:gd name="connsiteX11" fmla="*/ 5977717 w 6203487"/>
              <a:gd name="connsiteY11" fmla="*/ 1698789 h 1711725"/>
              <a:gd name="connsiteX12" fmla="*/ 5977717 w 6203487"/>
              <a:gd name="connsiteY12" fmla="*/ 1708110 h 1711725"/>
              <a:gd name="connsiteX13" fmla="*/ 5415428 w 6203487"/>
              <a:gd name="connsiteY13" fmla="*/ 1708110 h 1711725"/>
              <a:gd name="connsiteX14" fmla="*/ 4657490 w 6203487"/>
              <a:gd name="connsiteY14" fmla="*/ 1709381 h 1711725"/>
              <a:gd name="connsiteX15" fmla="*/ 4028832 w 6203487"/>
              <a:gd name="connsiteY15" fmla="*/ 1664899 h 1711725"/>
              <a:gd name="connsiteX16" fmla="*/ 3735145 w 6203487"/>
              <a:gd name="connsiteY16" fmla="*/ 1545592 h 1711725"/>
              <a:gd name="connsiteX17" fmla="*/ 3474773 w 6203487"/>
              <a:gd name="connsiteY17" fmla="*/ 1351221 h 1711725"/>
              <a:gd name="connsiteX18" fmla="*/ 2442341 w 6203487"/>
              <a:gd name="connsiteY18" fmla="*/ 682005 h 1711725"/>
              <a:gd name="connsiteX19" fmla="*/ 60974 w 6203487"/>
              <a:gd name="connsiteY19" fmla="*/ 127012 h 1711725"/>
              <a:gd name="connsiteX20" fmla="*/ 59888 w 6203487"/>
              <a:gd name="connsiteY20" fmla="*/ 0 h 17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03487" h="1711725">
                <a:moveTo>
                  <a:pt x="59888" y="0"/>
                </a:moveTo>
                <a:cubicBezTo>
                  <a:pt x="158749" y="0"/>
                  <a:pt x="257973" y="2542"/>
                  <a:pt x="357197" y="7626"/>
                </a:cubicBezTo>
                <a:cubicBezTo>
                  <a:pt x="1181404" y="50837"/>
                  <a:pt x="1994024" y="284447"/>
                  <a:pt x="2716835" y="683276"/>
                </a:cubicBezTo>
                <a:cubicBezTo>
                  <a:pt x="2897176" y="783599"/>
                  <a:pt x="3073533" y="892818"/>
                  <a:pt x="3241199" y="1013476"/>
                </a:cubicBezTo>
                <a:cubicBezTo>
                  <a:pt x="3326300" y="1074400"/>
                  <a:pt x="3410314" y="1136596"/>
                  <a:pt x="3491431" y="1202683"/>
                </a:cubicBezTo>
                <a:cubicBezTo>
                  <a:pt x="3573997" y="1268691"/>
                  <a:pt x="3654028" y="1339863"/>
                  <a:pt x="3741663" y="1399516"/>
                </a:cubicBezTo>
                <a:cubicBezTo>
                  <a:pt x="3918020" y="1520174"/>
                  <a:pt x="4120089" y="1567118"/>
                  <a:pt x="4330849" y="1579827"/>
                </a:cubicBezTo>
                <a:cubicBezTo>
                  <a:pt x="4453973" y="1586182"/>
                  <a:pt x="4577459" y="1581098"/>
                  <a:pt x="4700583" y="1581098"/>
                </a:cubicBezTo>
                <a:cubicBezTo>
                  <a:pt x="4989925" y="1579827"/>
                  <a:pt x="5279629" y="1581098"/>
                  <a:pt x="5569333" y="1581098"/>
                </a:cubicBezTo>
                <a:lnTo>
                  <a:pt x="6203487" y="1581098"/>
                </a:lnTo>
                <a:lnTo>
                  <a:pt x="6203487" y="1700834"/>
                </a:lnTo>
                <a:lnTo>
                  <a:pt x="5977717" y="1698789"/>
                </a:lnTo>
                <a:lnTo>
                  <a:pt x="5977717" y="1708110"/>
                </a:lnTo>
                <a:lnTo>
                  <a:pt x="5415428" y="1708110"/>
                </a:lnTo>
                <a:cubicBezTo>
                  <a:pt x="5162661" y="1708110"/>
                  <a:pt x="4909895" y="1703027"/>
                  <a:pt x="4657490" y="1709381"/>
                </a:cubicBezTo>
                <a:cubicBezTo>
                  <a:pt x="4447817" y="1714465"/>
                  <a:pt x="4234522" y="1715736"/>
                  <a:pt x="4028832" y="1664899"/>
                </a:cubicBezTo>
                <a:cubicBezTo>
                  <a:pt x="3925625" y="1639560"/>
                  <a:pt x="3825315" y="1600162"/>
                  <a:pt x="3735145" y="1545592"/>
                </a:cubicBezTo>
                <a:cubicBezTo>
                  <a:pt x="3642439" y="1489672"/>
                  <a:pt x="3558787" y="1419851"/>
                  <a:pt x="3474773" y="1351221"/>
                </a:cubicBezTo>
                <a:cubicBezTo>
                  <a:pt x="3157547" y="1089651"/>
                  <a:pt x="2810627" y="864858"/>
                  <a:pt x="2442341" y="682005"/>
                </a:cubicBezTo>
                <a:cubicBezTo>
                  <a:pt x="1704682" y="316220"/>
                  <a:pt x="884096" y="124470"/>
                  <a:pt x="60974" y="127012"/>
                </a:cubicBezTo>
                <a:cubicBezTo>
                  <a:pt x="-20143" y="128283"/>
                  <a:pt x="-20143" y="1271"/>
                  <a:pt x="59888" y="0"/>
                </a:cubicBezTo>
                <a:close/>
              </a:path>
            </a:pathLst>
          </a:custGeom>
          <a:solidFill>
            <a:srgbClr val="009699"/>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10" name="Freeform: Shape 9">
            <a:extLst>
              <a:ext uri="{FF2B5EF4-FFF2-40B4-BE49-F238E27FC236}">
                <a16:creationId xmlns:a16="http://schemas.microsoft.com/office/drawing/2014/main" id="{B886E6E6-F762-4D5E-94E4-6E657B41F726}"/>
              </a:ext>
            </a:extLst>
          </p:cNvPr>
          <p:cNvSpPr/>
          <p:nvPr/>
        </p:nvSpPr>
        <p:spPr>
          <a:xfrm>
            <a:off x="472142" y="2354197"/>
            <a:ext cx="7562030" cy="1018707"/>
          </a:xfrm>
          <a:custGeom>
            <a:avLst/>
            <a:gdLst>
              <a:gd name="connsiteX0" fmla="*/ 4166985 w 6254051"/>
              <a:gd name="connsiteY0" fmla="*/ 25 h 1018707"/>
              <a:gd name="connsiteX1" fmla="*/ 4522074 w 6254051"/>
              <a:gd name="connsiteY1" fmla="*/ 39419 h 1018707"/>
              <a:gd name="connsiteX2" fmla="*/ 5374260 w 6254051"/>
              <a:gd name="connsiteY2" fmla="*/ 442030 h 1018707"/>
              <a:gd name="connsiteX3" fmla="*/ 5800702 w 6254051"/>
              <a:gd name="connsiteY3" fmla="*/ 694737 h 1018707"/>
              <a:gd name="connsiteX4" fmla="*/ 6188028 w 6254051"/>
              <a:gd name="connsiteY4" fmla="*/ 760791 h 1018707"/>
              <a:gd name="connsiteX5" fmla="*/ 6254051 w 6254051"/>
              <a:gd name="connsiteY5" fmla="*/ 759807 h 1018707"/>
              <a:gd name="connsiteX6" fmla="*/ 6254051 w 6254051"/>
              <a:gd name="connsiteY6" fmla="*/ 875341 h 1018707"/>
              <a:gd name="connsiteX7" fmla="*/ 6028281 w 6254051"/>
              <a:gd name="connsiteY7" fmla="*/ 873296 h 1018707"/>
              <a:gd name="connsiteX8" fmla="*/ 6028281 w 6254051"/>
              <a:gd name="connsiteY8" fmla="*/ 879052 h 1018707"/>
              <a:gd name="connsiteX9" fmla="*/ 5962059 w 6254051"/>
              <a:gd name="connsiteY9" fmla="*/ 872541 h 1018707"/>
              <a:gd name="connsiteX10" fmla="*/ 5129082 w 6254051"/>
              <a:gd name="connsiteY10" fmla="*/ 438210 h 1018707"/>
              <a:gd name="connsiteX11" fmla="*/ 4253845 w 6254051"/>
              <a:gd name="connsiteY11" fmla="*/ 127039 h 1018707"/>
              <a:gd name="connsiteX12" fmla="*/ 3334602 w 6254051"/>
              <a:gd name="connsiteY12" fmla="*/ 339128 h 1018707"/>
              <a:gd name="connsiteX13" fmla="*/ 1487733 w 6254051"/>
              <a:gd name="connsiteY13" fmla="*/ 1017319 h 1018707"/>
              <a:gd name="connsiteX14" fmla="*/ 17014 w 6254051"/>
              <a:gd name="connsiteY14" fmla="*/ 111807 h 1018707"/>
              <a:gd name="connsiteX15" fmla="*/ 106074 w 6254051"/>
              <a:gd name="connsiteY15" fmla="*/ 21673 h 1018707"/>
              <a:gd name="connsiteX16" fmla="*/ 250667 w 6254051"/>
              <a:gd name="connsiteY16" fmla="*/ 179119 h 1018707"/>
              <a:gd name="connsiteX17" fmla="*/ 920191 w 6254051"/>
              <a:gd name="connsiteY17" fmla="*/ 726507 h 1018707"/>
              <a:gd name="connsiteX18" fmla="*/ 1784951 w 6254051"/>
              <a:gd name="connsiteY18" fmla="*/ 871285 h 1018707"/>
              <a:gd name="connsiteX19" fmla="*/ 3583272 w 6254051"/>
              <a:gd name="connsiteY19" fmla="*/ 102910 h 1018707"/>
              <a:gd name="connsiteX20" fmla="*/ 4166985 w 6254051"/>
              <a:gd name="connsiteY20" fmla="*/ 25 h 101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54051" h="1018707">
                <a:moveTo>
                  <a:pt x="4166985" y="25"/>
                </a:moveTo>
                <a:cubicBezTo>
                  <a:pt x="4285262" y="-638"/>
                  <a:pt x="4403938" y="11802"/>
                  <a:pt x="4522074" y="39419"/>
                </a:cubicBezTo>
                <a:cubicBezTo>
                  <a:pt x="4830468" y="111807"/>
                  <a:pt x="5112318" y="269303"/>
                  <a:pt x="5374260" y="442030"/>
                </a:cubicBezTo>
                <a:cubicBezTo>
                  <a:pt x="5512566" y="533471"/>
                  <a:pt x="5648427" y="629989"/>
                  <a:pt x="5800702" y="694737"/>
                </a:cubicBezTo>
                <a:cubicBezTo>
                  <a:pt x="5925387" y="748073"/>
                  <a:pt x="6054961" y="760791"/>
                  <a:pt x="6188028" y="760791"/>
                </a:cubicBezTo>
                <a:lnTo>
                  <a:pt x="6254051" y="759807"/>
                </a:lnTo>
                <a:lnTo>
                  <a:pt x="6254051" y="875341"/>
                </a:lnTo>
                <a:lnTo>
                  <a:pt x="6028281" y="873296"/>
                </a:lnTo>
                <a:lnTo>
                  <a:pt x="6028281" y="879052"/>
                </a:lnTo>
                <a:lnTo>
                  <a:pt x="5962059" y="872541"/>
                </a:lnTo>
                <a:cubicBezTo>
                  <a:pt x="5647029" y="824282"/>
                  <a:pt x="5393120" y="595705"/>
                  <a:pt x="5129082" y="438210"/>
                </a:cubicBezTo>
                <a:cubicBezTo>
                  <a:pt x="4862250" y="279457"/>
                  <a:pt x="4567477" y="146091"/>
                  <a:pt x="4253845" y="127039"/>
                </a:cubicBezTo>
                <a:cubicBezTo>
                  <a:pt x="3933926" y="108037"/>
                  <a:pt x="3622738" y="207069"/>
                  <a:pt x="3334602" y="339128"/>
                </a:cubicBezTo>
                <a:cubicBezTo>
                  <a:pt x="2744009" y="608373"/>
                  <a:pt x="2168434" y="1046525"/>
                  <a:pt x="1487733" y="1017319"/>
                </a:cubicBezTo>
                <a:cubicBezTo>
                  <a:pt x="873042" y="990625"/>
                  <a:pt x="404339" y="546139"/>
                  <a:pt x="17014" y="111807"/>
                </a:cubicBezTo>
                <a:cubicBezTo>
                  <a:pt x="-37470" y="50880"/>
                  <a:pt x="51590" y="-39304"/>
                  <a:pt x="106074" y="21673"/>
                </a:cubicBezTo>
                <a:cubicBezTo>
                  <a:pt x="154272" y="73703"/>
                  <a:pt x="201421" y="127039"/>
                  <a:pt x="250667" y="179119"/>
                </a:cubicBezTo>
                <a:cubicBezTo>
                  <a:pt x="449044" y="388694"/>
                  <a:pt x="664885" y="588064"/>
                  <a:pt x="920191" y="726507"/>
                </a:cubicBezTo>
                <a:cubicBezTo>
                  <a:pt x="1186674" y="871285"/>
                  <a:pt x="1485288" y="922057"/>
                  <a:pt x="1784951" y="871285"/>
                </a:cubicBezTo>
                <a:cubicBezTo>
                  <a:pt x="2439108" y="760791"/>
                  <a:pt x="2964739" y="312485"/>
                  <a:pt x="3583272" y="102910"/>
                </a:cubicBezTo>
                <a:cubicBezTo>
                  <a:pt x="3773835" y="38627"/>
                  <a:pt x="3969856" y="1129"/>
                  <a:pt x="4166985" y="25"/>
                </a:cubicBezTo>
                <a:close/>
              </a:path>
            </a:pathLst>
          </a:custGeom>
          <a:solidFill>
            <a:schemeClr val="accent2"/>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11" name="Shape">
            <a:extLst>
              <a:ext uri="{FF2B5EF4-FFF2-40B4-BE49-F238E27FC236}">
                <a16:creationId xmlns:a16="http://schemas.microsoft.com/office/drawing/2014/main" id="{31963B2C-338C-4E1F-888D-CB3C886225BC}"/>
              </a:ext>
            </a:extLst>
          </p:cNvPr>
          <p:cNvSpPr/>
          <p:nvPr/>
        </p:nvSpPr>
        <p:spPr>
          <a:xfrm>
            <a:off x="446642" y="2802073"/>
            <a:ext cx="9735048" cy="2893724"/>
          </a:xfrm>
          <a:custGeom>
            <a:avLst/>
            <a:gdLst/>
            <a:ahLst/>
            <a:cxnLst>
              <a:cxn ang="0">
                <a:pos x="wd2" y="hd2"/>
              </a:cxn>
              <a:cxn ang="5400000">
                <a:pos x="wd2" y="hd2"/>
              </a:cxn>
              <a:cxn ang="10800000">
                <a:pos x="wd2" y="hd2"/>
              </a:cxn>
              <a:cxn ang="16200000">
                <a:pos x="wd2" y="hd2"/>
              </a:cxn>
            </a:cxnLst>
            <a:rect l="0" t="0" r="r" b="b"/>
            <a:pathLst>
              <a:path w="21490" h="21380" extrusionOk="0">
                <a:moveTo>
                  <a:pt x="21442" y="3084"/>
                </a:moveTo>
                <a:cubicBezTo>
                  <a:pt x="21445" y="3075"/>
                  <a:pt x="21445" y="3075"/>
                  <a:pt x="21449" y="3065"/>
                </a:cubicBezTo>
                <a:cubicBezTo>
                  <a:pt x="21503" y="2896"/>
                  <a:pt x="21503" y="2634"/>
                  <a:pt x="21452" y="2455"/>
                </a:cubicBezTo>
                <a:cubicBezTo>
                  <a:pt x="21449" y="2446"/>
                  <a:pt x="21445" y="2437"/>
                  <a:pt x="21442" y="2427"/>
                </a:cubicBezTo>
                <a:cubicBezTo>
                  <a:pt x="21442" y="2427"/>
                  <a:pt x="21442" y="2427"/>
                  <a:pt x="21442" y="2427"/>
                </a:cubicBezTo>
                <a:cubicBezTo>
                  <a:pt x="21442" y="2427"/>
                  <a:pt x="21439" y="2418"/>
                  <a:pt x="21439" y="2418"/>
                </a:cubicBezTo>
                <a:cubicBezTo>
                  <a:pt x="21435" y="2408"/>
                  <a:pt x="21435" y="2408"/>
                  <a:pt x="21432" y="2399"/>
                </a:cubicBezTo>
                <a:cubicBezTo>
                  <a:pt x="21195" y="1742"/>
                  <a:pt x="20957" y="1085"/>
                  <a:pt x="20720" y="429"/>
                </a:cubicBezTo>
                <a:cubicBezTo>
                  <a:pt x="20686" y="335"/>
                  <a:pt x="20652" y="241"/>
                  <a:pt x="20615" y="138"/>
                </a:cubicBezTo>
                <a:cubicBezTo>
                  <a:pt x="20550" y="-41"/>
                  <a:pt x="20439" y="-50"/>
                  <a:pt x="20374" y="138"/>
                </a:cubicBezTo>
                <a:cubicBezTo>
                  <a:pt x="20313" y="325"/>
                  <a:pt x="20306" y="616"/>
                  <a:pt x="20374" y="804"/>
                </a:cubicBezTo>
                <a:cubicBezTo>
                  <a:pt x="20554" y="1301"/>
                  <a:pt x="20730" y="1789"/>
                  <a:pt x="20910" y="2286"/>
                </a:cubicBezTo>
                <a:cubicBezTo>
                  <a:pt x="20225" y="2286"/>
                  <a:pt x="19540" y="2286"/>
                  <a:pt x="18859" y="2286"/>
                </a:cubicBezTo>
                <a:cubicBezTo>
                  <a:pt x="18476" y="2286"/>
                  <a:pt x="18093" y="2286"/>
                  <a:pt x="17706" y="2286"/>
                </a:cubicBezTo>
                <a:cubicBezTo>
                  <a:pt x="17435" y="2286"/>
                  <a:pt x="17164" y="2221"/>
                  <a:pt x="16889" y="2239"/>
                </a:cubicBezTo>
                <a:cubicBezTo>
                  <a:pt x="16391" y="2268"/>
                  <a:pt x="15893" y="2493"/>
                  <a:pt x="15449" y="3168"/>
                </a:cubicBezTo>
                <a:cubicBezTo>
                  <a:pt x="15022" y="3816"/>
                  <a:pt x="14672" y="4773"/>
                  <a:pt x="14330" y="5721"/>
                </a:cubicBezTo>
                <a:cubicBezTo>
                  <a:pt x="13954" y="6753"/>
                  <a:pt x="13584" y="7804"/>
                  <a:pt x="13211" y="8855"/>
                </a:cubicBezTo>
                <a:cubicBezTo>
                  <a:pt x="12469" y="10947"/>
                  <a:pt x="11720" y="13030"/>
                  <a:pt x="10917" y="14935"/>
                </a:cubicBezTo>
                <a:cubicBezTo>
                  <a:pt x="10201" y="16633"/>
                  <a:pt x="9432" y="18247"/>
                  <a:pt x="8561" y="19270"/>
                </a:cubicBezTo>
                <a:cubicBezTo>
                  <a:pt x="7635" y="20349"/>
                  <a:pt x="6598" y="20565"/>
                  <a:pt x="5605" y="20386"/>
                </a:cubicBezTo>
                <a:cubicBezTo>
                  <a:pt x="4625" y="20208"/>
                  <a:pt x="3605" y="19617"/>
                  <a:pt x="2727" y="18379"/>
                </a:cubicBezTo>
                <a:cubicBezTo>
                  <a:pt x="1947" y="17271"/>
                  <a:pt x="1279" y="15667"/>
                  <a:pt x="720" y="13800"/>
                </a:cubicBezTo>
                <a:cubicBezTo>
                  <a:pt x="581" y="13330"/>
                  <a:pt x="449" y="12852"/>
                  <a:pt x="323" y="12355"/>
                </a:cubicBezTo>
                <a:cubicBezTo>
                  <a:pt x="198" y="11867"/>
                  <a:pt x="-97" y="12336"/>
                  <a:pt x="32" y="12824"/>
                </a:cubicBezTo>
                <a:cubicBezTo>
                  <a:pt x="550" y="14860"/>
                  <a:pt x="1167" y="16690"/>
                  <a:pt x="1910" y="18106"/>
                </a:cubicBezTo>
                <a:cubicBezTo>
                  <a:pt x="2710" y="19636"/>
                  <a:pt x="3639" y="20499"/>
                  <a:pt x="4588" y="20978"/>
                </a:cubicBezTo>
                <a:cubicBezTo>
                  <a:pt x="5618" y="21484"/>
                  <a:pt x="6706" y="21550"/>
                  <a:pt x="7737" y="20959"/>
                </a:cubicBezTo>
                <a:cubicBezTo>
                  <a:pt x="8683" y="20415"/>
                  <a:pt x="9544" y="19063"/>
                  <a:pt x="10313" y="17478"/>
                </a:cubicBezTo>
                <a:cubicBezTo>
                  <a:pt x="11144" y="15761"/>
                  <a:pt x="11903" y="13790"/>
                  <a:pt x="12639" y="11773"/>
                </a:cubicBezTo>
                <a:cubicBezTo>
                  <a:pt x="13388" y="9718"/>
                  <a:pt x="14103" y="7569"/>
                  <a:pt x="14872" y="5561"/>
                </a:cubicBezTo>
                <a:cubicBezTo>
                  <a:pt x="15225" y="4642"/>
                  <a:pt x="15611" y="3816"/>
                  <a:pt x="16089" y="3459"/>
                </a:cubicBezTo>
                <a:cubicBezTo>
                  <a:pt x="16574" y="3093"/>
                  <a:pt x="17086" y="3150"/>
                  <a:pt x="17584" y="3215"/>
                </a:cubicBezTo>
                <a:cubicBezTo>
                  <a:pt x="17872" y="3253"/>
                  <a:pt x="18161" y="3225"/>
                  <a:pt x="18445" y="3225"/>
                </a:cubicBezTo>
                <a:cubicBezTo>
                  <a:pt x="19266" y="3225"/>
                  <a:pt x="20086" y="3225"/>
                  <a:pt x="20906" y="3225"/>
                </a:cubicBezTo>
                <a:cubicBezTo>
                  <a:pt x="20764" y="3619"/>
                  <a:pt x="20618" y="4022"/>
                  <a:pt x="20476" y="4416"/>
                </a:cubicBezTo>
                <a:cubicBezTo>
                  <a:pt x="20442" y="4510"/>
                  <a:pt x="20408" y="4604"/>
                  <a:pt x="20371" y="4707"/>
                </a:cubicBezTo>
                <a:cubicBezTo>
                  <a:pt x="20306" y="4886"/>
                  <a:pt x="20303" y="5195"/>
                  <a:pt x="20371" y="5373"/>
                </a:cubicBezTo>
                <a:cubicBezTo>
                  <a:pt x="20439" y="5542"/>
                  <a:pt x="20544" y="5561"/>
                  <a:pt x="20611" y="5373"/>
                </a:cubicBezTo>
                <a:cubicBezTo>
                  <a:pt x="20852" y="4707"/>
                  <a:pt x="21093" y="4041"/>
                  <a:pt x="21334" y="3375"/>
                </a:cubicBezTo>
                <a:cubicBezTo>
                  <a:pt x="21364" y="3290"/>
                  <a:pt x="21398" y="3197"/>
                  <a:pt x="21428" y="3112"/>
                </a:cubicBezTo>
                <a:cubicBezTo>
                  <a:pt x="21428" y="3112"/>
                  <a:pt x="21432" y="3103"/>
                  <a:pt x="21432" y="3103"/>
                </a:cubicBezTo>
                <a:cubicBezTo>
                  <a:pt x="21435" y="3103"/>
                  <a:pt x="21439" y="3093"/>
                  <a:pt x="21442" y="3084"/>
                </a:cubicBezTo>
                <a:cubicBezTo>
                  <a:pt x="21442" y="3093"/>
                  <a:pt x="21442" y="3084"/>
                  <a:pt x="21442" y="3084"/>
                </a:cubicBezTo>
                <a:close/>
              </a:path>
            </a:pathLst>
          </a:custGeom>
          <a:solidFill>
            <a:srgbClr val="F7F09B"/>
          </a:solidFill>
          <a:ln w="12700">
            <a:miter lim="400000"/>
          </a:ln>
        </p:spPr>
        <p:txBody>
          <a:bodyPr lIns="38100" tIns="38100" rIns="38100" bIns="38100" anchor="ctr"/>
          <a:lstStyle/>
          <a:p>
            <a:pPr>
              <a:defRPr sz="3000">
                <a:solidFill>
                  <a:srgbClr val="FFFFFF"/>
                </a:solidFill>
              </a:defRPr>
            </a:pPr>
            <a:endParaRPr/>
          </a:p>
        </p:txBody>
      </p:sp>
    </p:spTree>
    <p:extLst>
      <p:ext uri="{BB962C8B-B14F-4D97-AF65-F5344CB8AC3E}">
        <p14:creationId xmlns:p14="http://schemas.microsoft.com/office/powerpoint/2010/main" val="3069461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8CACA4-044D-406B-8893-441082118289}"/>
              </a:ext>
            </a:extLst>
          </p:cNvPr>
          <p:cNvSpPr>
            <a:spLocks noGrp="1"/>
          </p:cNvSpPr>
          <p:nvPr>
            <p:ph type="title"/>
          </p:nvPr>
        </p:nvSpPr>
        <p:spPr/>
        <p:txBody>
          <a:bodyPr/>
          <a:lstStyle/>
          <a:p>
            <a:r>
              <a:rPr lang="en-GB"/>
              <a:t>The essential dilemma </a:t>
            </a:r>
          </a:p>
        </p:txBody>
      </p:sp>
      <p:sp>
        <p:nvSpPr>
          <p:cNvPr id="6" name="Content Placeholder 5">
            <a:extLst>
              <a:ext uri="{FF2B5EF4-FFF2-40B4-BE49-F238E27FC236}">
                <a16:creationId xmlns:a16="http://schemas.microsoft.com/office/drawing/2014/main" id="{8969ADF6-EF10-40BA-BE1F-3F2748D30C4C}"/>
              </a:ext>
            </a:extLst>
          </p:cNvPr>
          <p:cNvSpPr>
            <a:spLocks noGrp="1"/>
          </p:cNvSpPr>
          <p:nvPr>
            <p:ph idx="1"/>
          </p:nvPr>
        </p:nvSpPr>
        <p:spPr>
          <a:xfrm>
            <a:off x="838200" y="1825625"/>
            <a:ext cx="10515600" cy="3517556"/>
          </a:xfrm>
        </p:spPr>
        <p:txBody>
          <a:bodyPr vert="horz" lIns="91440" tIns="45720" rIns="91440" bIns="45720" rtlCol="0" anchor="t">
            <a:normAutofit/>
          </a:bodyPr>
          <a:lstStyle/>
          <a:p>
            <a:r>
              <a:rPr lang="en-GB">
                <a:cs typeface="Calibri"/>
              </a:rPr>
              <a:t>How to fund our aspirations?</a:t>
            </a:r>
          </a:p>
          <a:p>
            <a:r>
              <a:rPr lang="en-GB">
                <a:cs typeface="Calibri"/>
              </a:rPr>
              <a:t>We need to address the deficit but equally do not want to act precipitately as there are currently many unknowns</a:t>
            </a:r>
          </a:p>
          <a:p>
            <a:r>
              <a:rPr lang="en-GB">
                <a:cs typeface="Calibri"/>
              </a:rPr>
              <a:t>Loss of clergy posts may be one of the levers to achieving financial stability but there is also a risk of this diminishing our ability to raise income and to achieve out ministry aspirations</a:t>
            </a:r>
          </a:p>
          <a:p>
            <a:r>
              <a:rPr lang="en-GB">
                <a:cs typeface="Calibri"/>
              </a:rPr>
              <a:t>Decreasing membership puts more onus on fewer people</a:t>
            </a:r>
          </a:p>
          <a:p>
            <a:endParaRPr lang="en-GB">
              <a:cs typeface="Calibri"/>
            </a:endParaRPr>
          </a:p>
        </p:txBody>
      </p:sp>
      <p:sp>
        <p:nvSpPr>
          <p:cNvPr id="4" name="Slide Number Placeholder 3">
            <a:extLst>
              <a:ext uri="{FF2B5EF4-FFF2-40B4-BE49-F238E27FC236}">
                <a16:creationId xmlns:a16="http://schemas.microsoft.com/office/drawing/2014/main" id="{9DB71E5C-8002-42E5-B877-11A4853E3B0D}"/>
              </a:ext>
            </a:extLst>
          </p:cNvPr>
          <p:cNvSpPr>
            <a:spLocks noGrp="1"/>
          </p:cNvSpPr>
          <p:nvPr>
            <p:ph type="sldNum" sz="quarter" idx="11"/>
          </p:nvPr>
        </p:nvSpPr>
        <p:spPr/>
        <p:txBody>
          <a:bodyPr/>
          <a:lstStyle/>
          <a:p>
            <a:fld id="{66CA7FEF-9A17-054B-BA9C-D7256601F69D}" type="slidenum">
              <a:rPr lang="en-US" smtClean="0"/>
              <a:t>7</a:t>
            </a:fld>
            <a:endParaRPr lang="en-US"/>
          </a:p>
        </p:txBody>
      </p:sp>
    </p:spTree>
    <p:extLst>
      <p:ext uri="{BB962C8B-B14F-4D97-AF65-F5344CB8AC3E}">
        <p14:creationId xmlns:p14="http://schemas.microsoft.com/office/powerpoint/2010/main" val="1067178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B953B-46E2-429A-9CC7-F35295FEFD61}"/>
              </a:ext>
            </a:extLst>
          </p:cNvPr>
          <p:cNvSpPr>
            <a:spLocks noGrp="1"/>
          </p:cNvSpPr>
          <p:nvPr>
            <p:ph type="title"/>
          </p:nvPr>
        </p:nvSpPr>
        <p:spPr>
          <a:xfrm>
            <a:off x="838200" y="142704"/>
            <a:ext cx="8331200" cy="1167342"/>
          </a:xfrm>
        </p:spPr>
        <p:txBody>
          <a:bodyPr>
            <a:normAutofit fontScale="90000"/>
          </a:bodyPr>
          <a:lstStyle/>
          <a:p>
            <a:r>
              <a:rPr lang="en-GB"/>
              <a:t>The Diocese of Salisbury in context</a:t>
            </a:r>
            <a:br>
              <a:rPr lang="en-GB"/>
            </a:br>
            <a:r>
              <a:rPr lang="en-GB" sz="2600"/>
              <a:t>National Church Report 25.06.2020 – ranking out of 41 dioceses</a:t>
            </a:r>
            <a:endParaRPr lang="en-GB"/>
          </a:p>
        </p:txBody>
      </p:sp>
      <p:sp>
        <p:nvSpPr>
          <p:cNvPr id="38" name="Flowchart: Connector 37">
            <a:extLst>
              <a:ext uri="{FF2B5EF4-FFF2-40B4-BE49-F238E27FC236}">
                <a16:creationId xmlns:a16="http://schemas.microsoft.com/office/drawing/2014/main" id="{F4A5058C-1B44-4DC2-8625-5086D20FB575}"/>
              </a:ext>
            </a:extLst>
          </p:cNvPr>
          <p:cNvSpPr/>
          <p:nvPr/>
        </p:nvSpPr>
        <p:spPr>
          <a:xfrm>
            <a:off x="4296000" y="2055381"/>
            <a:ext cx="3600000" cy="3600000"/>
          </a:xfrm>
          <a:prstGeom prst="flowChartConnector">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a:solidFill>
                  <a:srgbClr val="8377B6"/>
                </a:solidFill>
              </a:rPr>
              <a:t>Population </a:t>
            </a:r>
            <a:r>
              <a:rPr lang="en-GB" sz="3000" b="1">
                <a:solidFill>
                  <a:srgbClr val="8377B6"/>
                </a:solidFill>
              </a:rPr>
              <a:t>958,000</a:t>
            </a:r>
          </a:p>
          <a:p>
            <a:endParaRPr lang="en-GB" sz="1000">
              <a:solidFill>
                <a:srgbClr val="8377B6"/>
              </a:solidFill>
            </a:endParaRPr>
          </a:p>
          <a:p>
            <a:r>
              <a:rPr lang="en-GB" sz="2800">
                <a:solidFill>
                  <a:srgbClr val="8377B6"/>
                </a:solidFill>
              </a:rPr>
              <a:t>28</a:t>
            </a:r>
            <a:r>
              <a:rPr lang="en-GB" sz="2800" baseline="30000">
                <a:solidFill>
                  <a:srgbClr val="8377B6"/>
                </a:solidFill>
              </a:rPr>
              <a:t>th</a:t>
            </a:r>
            <a:endParaRPr lang="en-GB" sz="2800">
              <a:solidFill>
                <a:srgbClr val="8377B6"/>
              </a:solidFill>
            </a:endParaRPr>
          </a:p>
        </p:txBody>
      </p:sp>
      <p:sp>
        <p:nvSpPr>
          <p:cNvPr id="3" name="Flowchart: Connector 2">
            <a:extLst>
              <a:ext uri="{FF2B5EF4-FFF2-40B4-BE49-F238E27FC236}">
                <a16:creationId xmlns:a16="http://schemas.microsoft.com/office/drawing/2014/main" id="{6FC5388C-1147-46B8-8C18-8E95402406ED}"/>
              </a:ext>
            </a:extLst>
          </p:cNvPr>
          <p:cNvSpPr/>
          <p:nvPr/>
        </p:nvSpPr>
        <p:spPr>
          <a:xfrm>
            <a:off x="3576000" y="1335381"/>
            <a:ext cx="5040000" cy="5040000"/>
          </a:xfrm>
          <a:prstGeom prst="flowChartConnector">
            <a:avLst/>
          </a:prstGeom>
          <a:noFill/>
          <a:ln w="28575">
            <a:solidFill>
              <a:srgbClr val="8377B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Connector 7">
            <a:extLst>
              <a:ext uri="{FF2B5EF4-FFF2-40B4-BE49-F238E27FC236}">
                <a16:creationId xmlns:a16="http://schemas.microsoft.com/office/drawing/2014/main" id="{0E258D5A-2C2B-4E31-B7E1-D8F3BE6AE8C3}"/>
              </a:ext>
            </a:extLst>
          </p:cNvPr>
          <p:cNvSpPr/>
          <p:nvPr/>
        </p:nvSpPr>
        <p:spPr>
          <a:xfrm>
            <a:off x="2316000" y="4215381"/>
            <a:ext cx="2160000" cy="2160000"/>
          </a:xfrm>
          <a:prstGeom prst="flowChartConnector">
            <a:avLst/>
          </a:prstGeom>
          <a:solidFill>
            <a:srgbClr val="00BBC0"/>
          </a:solidFill>
          <a:ln>
            <a:solidFill>
              <a:srgbClr val="00BB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200">
                <a:solidFill>
                  <a:schemeClr val="bg1"/>
                </a:solidFill>
              </a:rPr>
              <a:t>Clergy per </a:t>
            </a:r>
          </a:p>
          <a:p>
            <a:pPr algn="ctr"/>
            <a:r>
              <a:rPr lang="en-GB" sz="2200">
                <a:solidFill>
                  <a:schemeClr val="bg1"/>
                </a:solidFill>
              </a:rPr>
              <a:t>10,000 people</a:t>
            </a:r>
          </a:p>
          <a:p>
            <a:pPr algn="ctr"/>
            <a:r>
              <a:rPr lang="en-GB" sz="2800" b="1">
                <a:solidFill>
                  <a:schemeClr val="bg1"/>
                </a:solidFill>
              </a:rPr>
              <a:t>2</a:t>
            </a:r>
          </a:p>
          <a:p>
            <a:pPr algn="ctr"/>
            <a:endParaRPr lang="en-GB" sz="1000">
              <a:solidFill>
                <a:schemeClr val="bg1"/>
              </a:solidFill>
            </a:endParaRPr>
          </a:p>
          <a:p>
            <a:pPr algn="ctr"/>
            <a:r>
              <a:rPr lang="en-GB" sz="2200">
                <a:solidFill>
                  <a:schemeClr val="bg1"/>
                </a:solidFill>
              </a:rPr>
              <a:t>2</a:t>
            </a:r>
            <a:r>
              <a:rPr lang="en-GB" sz="2200" baseline="30000">
                <a:solidFill>
                  <a:schemeClr val="bg1"/>
                </a:solidFill>
              </a:rPr>
              <a:t>nd</a:t>
            </a:r>
            <a:r>
              <a:rPr lang="en-GB" sz="2200">
                <a:solidFill>
                  <a:schemeClr val="bg1"/>
                </a:solidFill>
              </a:rPr>
              <a:t> </a:t>
            </a:r>
            <a:r>
              <a:rPr lang="en-GB" sz="2100">
                <a:solidFill>
                  <a:schemeClr val="bg1"/>
                </a:solidFill>
              </a:rPr>
              <a:t>highest</a:t>
            </a:r>
          </a:p>
        </p:txBody>
      </p:sp>
      <p:pic>
        <p:nvPicPr>
          <p:cNvPr id="9" name="Picture 8">
            <a:extLst>
              <a:ext uri="{FF2B5EF4-FFF2-40B4-BE49-F238E27FC236}">
                <a16:creationId xmlns:a16="http://schemas.microsoft.com/office/drawing/2014/main" id="{65181B56-8016-4785-825B-0DC039F48D5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530" b="90244" l="8000" r="90000">
                        <a14:foregroundMark x1="62000" y1="6620" x2="62000" y2="6620"/>
                        <a14:foregroundMark x1="71000" y1="5575" x2="71000" y2="5575"/>
                        <a14:foregroundMark x1="62333" y1="4878" x2="62333" y2="4878"/>
                        <a14:foregroundMark x1="8333" y1="68641" x2="8333" y2="68641"/>
                        <a14:foregroundMark x1="34333" y1="90244" x2="34333" y2="90244"/>
                        <a14:foregroundMark x1="78667" y1="56098" x2="78667" y2="56098"/>
                        <a14:foregroundMark x1="40333" y1="48084" x2="40333" y2="48084"/>
                        <a14:foregroundMark x1="29333" y1="51916" x2="29333" y2="51916"/>
                      </a14:backgroundRemoval>
                    </a14:imgEffect>
                  </a14:imgLayer>
                </a14:imgProps>
              </a:ext>
            </a:extLst>
          </a:blip>
          <a:stretch>
            <a:fillRect/>
          </a:stretch>
        </p:blipFill>
        <p:spPr>
          <a:xfrm>
            <a:off x="5387419" y="2804844"/>
            <a:ext cx="2812802" cy="2906672"/>
          </a:xfrm>
          <a:prstGeom prst="rect">
            <a:avLst/>
          </a:prstGeom>
          <a:effectLst/>
        </p:spPr>
      </p:pic>
      <p:sp>
        <p:nvSpPr>
          <p:cNvPr id="6" name="Flowchart: Connector 5">
            <a:extLst>
              <a:ext uri="{FF2B5EF4-FFF2-40B4-BE49-F238E27FC236}">
                <a16:creationId xmlns:a16="http://schemas.microsoft.com/office/drawing/2014/main" id="{A38D93E0-C24D-4F3D-8308-FA85509EB89D}"/>
              </a:ext>
            </a:extLst>
          </p:cNvPr>
          <p:cNvSpPr/>
          <p:nvPr/>
        </p:nvSpPr>
        <p:spPr>
          <a:xfrm>
            <a:off x="7716002" y="1335381"/>
            <a:ext cx="2160000" cy="2160000"/>
          </a:xfrm>
          <a:prstGeom prst="flowChartConnector">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000">
                <a:solidFill>
                  <a:schemeClr val="bg1"/>
                </a:solidFill>
              </a:rPr>
              <a:t>Avg. planned</a:t>
            </a:r>
          </a:p>
          <a:p>
            <a:pPr algn="ctr"/>
            <a:r>
              <a:rPr lang="en-GB" sz="2000">
                <a:solidFill>
                  <a:schemeClr val="bg1"/>
                </a:solidFill>
              </a:rPr>
              <a:t>giving per person</a:t>
            </a:r>
          </a:p>
          <a:p>
            <a:pPr algn="ctr"/>
            <a:r>
              <a:rPr lang="en-GB" sz="2000">
                <a:solidFill>
                  <a:schemeClr val="bg1"/>
                </a:solidFill>
              </a:rPr>
              <a:t>per week</a:t>
            </a:r>
          </a:p>
          <a:p>
            <a:pPr algn="ctr"/>
            <a:r>
              <a:rPr lang="en-GB" sz="2800" b="1">
                <a:solidFill>
                  <a:schemeClr val="bg1"/>
                </a:solidFill>
              </a:rPr>
              <a:t>£10</a:t>
            </a:r>
            <a:endParaRPr lang="en-GB" sz="2800">
              <a:solidFill>
                <a:schemeClr val="bg1"/>
              </a:solidFill>
            </a:endParaRPr>
          </a:p>
          <a:p>
            <a:pPr algn="ctr"/>
            <a:endParaRPr lang="en-GB" sz="1000">
              <a:solidFill>
                <a:schemeClr val="bg1"/>
              </a:solidFill>
            </a:endParaRPr>
          </a:p>
          <a:p>
            <a:pPr algn="ctr"/>
            <a:r>
              <a:rPr lang="en-GB" sz="2200">
                <a:solidFill>
                  <a:schemeClr val="bg1"/>
                </a:solidFill>
              </a:rPr>
              <a:t>27</a:t>
            </a:r>
            <a:r>
              <a:rPr lang="en-GB" sz="2200" baseline="30000">
                <a:solidFill>
                  <a:schemeClr val="bg1"/>
                </a:solidFill>
              </a:rPr>
              <a:t>th</a:t>
            </a:r>
            <a:r>
              <a:rPr lang="en-GB" sz="2200">
                <a:solidFill>
                  <a:schemeClr val="bg1"/>
                </a:solidFill>
              </a:rPr>
              <a:t> </a:t>
            </a:r>
            <a:r>
              <a:rPr lang="en-GB" sz="2100">
                <a:solidFill>
                  <a:schemeClr val="bg1"/>
                </a:solidFill>
              </a:rPr>
              <a:t>highest</a:t>
            </a:r>
          </a:p>
        </p:txBody>
      </p:sp>
      <p:sp>
        <p:nvSpPr>
          <p:cNvPr id="7" name="Flowchart: Connector 6">
            <a:extLst>
              <a:ext uri="{FF2B5EF4-FFF2-40B4-BE49-F238E27FC236}">
                <a16:creationId xmlns:a16="http://schemas.microsoft.com/office/drawing/2014/main" id="{89F60153-3E63-46B6-B88A-A8F4672DE6B6}"/>
              </a:ext>
            </a:extLst>
          </p:cNvPr>
          <p:cNvSpPr/>
          <p:nvPr/>
        </p:nvSpPr>
        <p:spPr>
          <a:xfrm>
            <a:off x="7716000" y="4215381"/>
            <a:ext cx="2160000" cy="2160000"/>
          </a:xfrm>
          <a:prstGeom prst="flowChartConnector">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200">
                <a:solidFill>
                  <a:schemeClr val="bg1"/>
                </a:solidFill>
              </a:rPr>
              <a:t>Giving as % </a:t>
            </a:r>
          </a:p>
          <a:p>
            <a:pPr algn="ctr"/>
            <a:r>
              <a:rPr lang="en-GB" sz="2200">
                <a:solidFill>
                  <a:schemeClr val="bg1"/>
                </a:solidFill>
              </a:rPr>
              <a:t>of income</a:t>
            </a:r>
          </a:p>
          <a:p>
            <a:pPr algn="ctr"/>
            <a:r>
              <a:rPr lang="en-GB" sz="2800" b="1">
                <a:solidFill>
                  <a:schemeClr val="bg1"/>
                </a:solidFill>
              </a:rPr>
              <a:t>2.9%</a:t>
            </a:r>
          </a:p>
          <a:p>
            <a:pPr algn="ctr"/>
            <a:endParaRPr lang="en-GB" sz="1000">
              <a:solidFill>
                <a:schemeClr val="bg1"/>
              </a:solidFill>
            </a:endParaRPr>
          </a:p>
          <a:p>
            <a:pPr algn="ctr"/>
            <a:r>
              <a:rPr lang="en-GB" sz="2200">
                <a:solidFill>
                  <a:schemeClr val="bg1"/>
                </a:solidFill>
              </a:rPr>
              <a:t>36</a:t>
            </a:r>
            <a:r>
              <a:rPr lang="en-GB" sz="2200" baseline="30000">
                <a:solidFill>
                  <a:schemeClr val="bg1"/>
                </a:solidFill>
              </a:rPr>
              <a:t>th</a:t>
            </a:r>
            <a:r>
              <a:rPr lang="en-GB" sz="2200">
                <a:solidFill>
                  <a:schemeClr val="bg1"/>
                </a:solidFill>
              </a:rPr>
              <a:t> </a:t>
            </a:r>
            <a:r>
              <a:rPr lang="en-GB" sz="2100">
                <a:solidFill>
                  <a:schemeClr val="bg1"/>
                </a:solidFill>
              </a:rPr>
              <a:t>highest</a:t>
            </a:r>
          </a:p>
        </p:txBody>
      </p:sp>
      <p:sp>
        <p:nvSpPr>
          <p:cNvPr id="4" name="Flowchart: Connector 3">
            <a:extLst>
              <a:ext uri="{FF2B5EF4-FFF2-40B4-BE49-F238E27FC236}">
                <a16:creationId xmlns:a16="http://schemas.microsoft.com/office/drawing/2014/main" id="{26F9117F-4AE0-4809-8918-7505ABED8F98}"/>
              </a:ext>
            </a:extLst>
          </p:cNvPr>
          <p:cNvSpPr/>
          <p:nvPr/>
        </p:nvSpPr>
        <p:spPr>
          <a:xfrm>
            <a:off x="2316000" y="1335381"/>
            <a:ext cx="2160000" cy="2160000"/>
          </a:xfrm>
          <a:prstGeom prst="flowChartConnector">
            <a:avLst/>
          </a:prstGeom>
          <a:solidFill>
            <a:srgbClr val="009699"/>
          </a:solidFill>
          <a:ln>
            <a:solidFill>
              <a:srgbClr val="009699"/>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200">
                <a:solidFill>
                  <a:schemeClr val="bg1"/>
                </a:solidFill>
              </a:rPr>
              <a:t>Attendance </a:t>
            </a:r>
          </a:p>
          <a:p>
            <a:pPr algn="ctr"/>
            <a:r>
              <a:rPr lang="en-GB" sz="2200">
                <a:solidFill>
                  <a:schemeClr val="bg1"/>
                </a:solidFill>
              </a:rPr>
              <a:t>per capita</a:t>
            </a:r>
          </a:p>
          <a:p>
            <a:pPr algn="ctr"/>
            <a:r>
              <a:rPr lang="en-GB" sz="2800" b="1">
                <a:solidFill>
                  <a:schemeClr val="bg1"/>
                </a:solidFill>
              </a:rPr>
              <a:t>2.3%</a:t>
            </a:r>
          </a:p>
          <a:p>
            <a:pPr algn="ctr"/>
            <a:endParaRPr lang="en-GB" sz="1000">
              <a:solidFill>
                <a:schemeClr val="bg1"/>
              </a:solidFill>
            </a:endParaRPr>
          </a:p>
          <a:p>
            <a:pPr algn="ctr"/>
            <a:r>
              <a:rPr lang="en-GB" sz="2200">
                <a:solidFill>
                  <a:schemeClr val="bg1"/>
                </a:solidFill>
              </a:rPr>
              <a:t>4</a:t>
            </a:r>
            <a:r>
              <a:rPr lang="en-GB" sz="2200" baseline="30000">
                <a:solidFill>
                  <a:schemeClr val="bg1"/>
                </a:solidFill>
              </a:rPr>
              <a:t>th</a:t>
            </a:r>
            <a:r>
              <a:rPr lang="en-GB" sz="2200">
                <a:solidFill>
                  <a:schemeClr val="bg1"/>
                </a:solidFill>
              </a:rPr>
              <a:t> </a:t>
            </a:r>
            <a:r>
              <a:rPr lang="en-GB" sz="2100">
                <a:solidFill>
                  <a:schemeClr val="bg1"/>
                </a:solidFill>
              </a:rPr>
              <a:t>highest</a:t>
            </a:r>
          </a:p>
        </p:txBody>
      </p:sp>
    </p:spTree>
    <p:extLst>
      <p:ext uri="{BB962C8B-B14F-4D97-AF65-F5344CB8AC3E}">
        <p14:creationId xmlns:p14="http://schemas.microsoft.com/office/powerpoint/2010/main" val="3291288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06DA83-2D3E-4567-B24C-783216B3A420}"/>
              </a:ext>
            </a:extLst>
          </p:cNvPr>
          <p:cNvSpPr>
            <a:spLocks noGrp="1"/>
          </p:cNvSpPr>
          <p:nvPr>
            <p:ph type="title"/>
          </p:nvPr>
        </p:nvSpPr>
        <p:spPr>
          <a:xfrm>
            <a:off x="839788" y="153427"/>
            <a:ext cx="8550792" cy="965654"/>
          </a:xfrm>
        </p:spPr>
        <p:txBody>
          <a:bodyPr anchor="ctr">
            <a:normAutofit/>
          </a:bodyPr>
          <a:lstStyle/>
          <a:p>
            <a:r>
              <a:rPr lang="en-GB" sz="3600">
                <a:cs typeface="Calibri"/>
              </a:rPr>
              <a:t>Difficult years 2020 and 2021</a:t>
            </a:r>
          </a:p>
        </p:txBody>
      </p:sp>
      <p:sp>
        <p:nvSpPr>
          <p:cNvPr id="7" name="Text Placeholder 6">
            <a:extLst>
              <a:ext uri="{FF2B5EF4-FFF2-40B4-BE49-F238E27FC236}">
                <a16:creationId xmlns:a16="http://schemas.microsoft.com/office/drawing/2014/main" id="{0E9B19E8-9BE8-47B5-825F-F1F037D65F22}"/>
              </a:ext>
            </a:extLst>
          </p:cNvPr>
          <p:cNvSpPr>
            <a:spLocks noGrp="1"/>
          </p:cNvSpPr>
          <p:nvPr>
            <p:ph type="body" sz="half" idx="2"/>
          </p:nvPr>
        </p:nvSpPr>
        <p:spPr>
          <a:xfrm>
            <a:off x="839787" y="1212353"/>
            <a:ext cx="5980561" cy="4989887"/>
          </a:xfrm>
        </p:spPr>
        <p:txBody>
          <a:bodyPr vert="horz" lIns="91440" tIns="45720" rIns="91440" bIns="45720" rtlCol="0" anchor="t">
            <a:noAutofit/>
          </a:bodyPr>
          <a:lstStyle/>
          <a:p>
            <a:pPr marL="342900" indent="-342900">
              <a:buFont typeface="Arial" panose="020B0604020202020204" pitchFamily="34" charset="0"/>
              <a:buChar char="•"/>
            </a:pPr>
            <a:endParaRPr lang="en-GB" sz="2800"/>
          </a:p>
          <a:p>
            <a:pPr marL="342900" indent="-342900">
              <a:buFont typeface="Arial" panose="020B0604020202020204" pitchFamily="34" charset="0"/>
              <a:buChar char="•"/>
            </a:pPr>
            <a:endParaRPr lang="en-GB" sz="2800"/>
          </a:p>
          <a:p>
            <a:pPr marL="342900" indent="-342900">
              <a:buFont typeface="Arial" panose="020B0604020202020204" pitchFamily="34" charset="0"/>
              <a:buChar char="•"/>
            </a:pPr>
            <a:r>
              <a:rPr lang="en-GB" sz="2800"/>
              <a:t>Actual of £1.5m for 2020</a:t>
            </a:r>
            <a:endParaRPr lang="en-GB"/>
          </a:p>
          <a:p>
            <a:pPr marL="800100" lvl="1" indent="-342900">
              <a:buFont typeface="Arial" panose="020B0604020202020204" pitchFamily="34" charset="0"/>
              <a:buChar char="•"/>
            </a:pPr>
            <a:endParaRPr lang="en-GB" sz="2600">
              <a:cs typeface="Calibri"/>
            </a:endParaRPr>
          </a:p>
          <a:p>
            <a:pPr marL="342900" indent="-342900">
              <a:buFont typeface="Arial" panose="020B0604020202020204" pitchFamily="34" charset="0"/>
              <a:buChar char="•"/>
            </a:pPr>
            <a:endParaRPr lang="en-GB" sz="2800">
              <a:cs typeface="Calibri"/>
            </a:endParaRPr>
          </a:p>
          <a:p>
            <a:pPr marL="342900" indent="-342900">
              <a:buFont typeface="Arial" panose="020B0604020202020204" pitchFamily="34" charset="0"/>
              <a:buChar char="•"/>
            </a:pPr>
            <a:r>
              <a:rPr lang="en-GB" sz="2800"/>
              <a:t>Forecast of £1.9m for 2021</a:t>
            </a:r>
            <a:endParaRPr lang="en-GB" sz="2800">
              <a:cs typeface="Calibri"/>
            </a:endParaRPr>
          </a:p>
          <a:p>
            <a:endParaRPr lang="en-GB" sz="2800"/>
          </a:p>
        </p:txBody>
      </p:sp>
      <p:sp>
        <p:nvSpPr>
          <p:cNvPr id="4" name="Slide Number Placeholder 3">
            <a:extLst>
              <a:ext uri="{FF2B5EF4-FFF2-40B4-BE49-F238E27FC236}">
                <a16:creationId xmlns:a16="http://schemas.microsoft.com/office/drawing/2014/main" id="{3C206C8C-E331-4758-9FB8-164F95FE6FFE}"/>
              </a:ext>
            </a:extLst>
          </p:cNvPr>
          <p:cNvSpPr>
            <a:spLocks noGrp="1"/>
          </p:cNvSpPr>
          <p:nvPr>
            <p:ph type="sldNum" sz="quarter" idx="12"/>
          </p:nvPr>
        </p:nvSpPr>
        <p:spPr/>
        <p:txBody>
          <a:bodyPr/>
          <a:lstStyle/>
          <a:p>
            <a:fld id="{66CA7FEF-9A17-054B-BA9C-D7256601F69D}" type="slidenum">
              <a:rPr lang="en-US" smtClean="0"/>
              <a:t>9</a:t>
            </a:fld>
            <a:endParaRPr lang="en-US"/>
          </a:p>
        </p:txBody>
      </p:sp>
      <p:pic>
        <p:nvPicPr>
          <p:cNvPr id="19" name="Picture 18">
            <a:extLst>
              <a:ext uri="{FF2B5EF4-FFF2-40B4-BE49-F238E27FC236}">
                <a16:creationId xmlns:a16="http://schemas.microsoft.com/office/drawing/2014/main" id="{4DBBC8B8-E383-42DB-ABB4-FC7623ADA802}"/>
              </a:ext>
            </a:extLst>
          </p:cNvPr>
          <p:cNvPicPr>
            <a:picLocks noChangeAspect="1"/>
          </p:cNvPicPr>
          <p:nvPr/>
        </p:nvPicPr>
        <p:blipFill>
          <a:blip r:embed="rId3"/>
          <a:stretch>
            <a:fillRect/>
          </a:stretch>
        </p:blipFill>
        <p:spPr>
          <a:xfrm>
            <a:off x="6672233" y="1541124"/>
            <a:ext cx="5394068" cy="3907727"/>
          </a:xfrm>
          <a:prstGeom prst="rect">
            <a:avLst/>
          </a:prstGeom>
        </p:spPr>
      </p:pic>
      <p:sp>
        <p:nvSpPr>
          <p:cNvPr id="2" name="TextBox 1">
            <a:extLst>
              <a:ext uri="{FF2B5EF4-FFF2-40B4-BE49-F238E27FC236}">
                <a16:creationId xmlns:a16="http://schemas.microsoft.com/office/drawing/2014/main" id="{1DE2923F-7FED-48CE-BD26-037F65647D67}"/>
              </a:ext>
            </a:extLst>
          </p:cNvPr>
          <p:cNvSpPr txBox="1"/>
          <p:nvPr/>
        </p:nvSpPr>
        <p:spPr>
          <a:xfrm rot="284314">
            <a:off x="8864300" y="3302598"/>
            <a:ext cx="1054250" cy="523220"/>
          </a:xfrm>
          <a:prstGeom prst="rect">
            <a:avLst/>
          </a:prstGeom>
          <a:noFill/>
        </p:spPr>
        <p:txBody>
          <a:bodyPr wrap="square" rtlCol="0">
            <a:spAutoFit/>
          </a:bodyPr>
          <a:lstStyle/>
          <a:p>
            <a:pPr algn="ctr"/>
            <a:r>
              <a:rPr lang="en-GB" sz="2800">
                <a:solidFill>
                  <a:srgbClr val="666666"/>
                </a:solidFill>
              </a:rPr>
              <a:t>2020</a:t>
            </a:r>
          </a:p>
        </p:txBody>
      </p:sp>
      <p:sp>
        <p:nvSpPr>
          <p:cNvPr id="3" name="TextBox 2">
            <a:extLst>
              <a:ext uri="{FF2B5EF4-FFF2-40B4-BE49-F238E27FC236}">
                <a16:creationId xmlns:a16="http://schemas.microsoft.com/office/drawing/2014/main" id="{95CCD2CA-C0F2-4303-9115-1EFE24840D8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FFFFFF"/>
                </a:solidFill>
              </a:rPr>
              <a:t>020: </a:t>
            </a:r>
            <a:endParaRPr lang="en-GB"/>
          </a:p>
        </p:txBody>
      </p:sp>
      <p:sp>
        <p:nvSpPr>
          <p:cNvPr id="6" name="TextBox 5">
            <a:extLst>
              <a:ext uri="{FF2B5EF4-FFF2-40B4-BE49-F238E27FC236}">
                <a16:creationId xmlns:a16="http://schemas.microsoft.com/office/drawing/2014/main" id="{8DB60EB4-7468-4E02-83E6-518E6CB2C011}"/>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FFFFFF"/>
                </a:solidFill>
              </a:rPr>
              <a:t>020: </a:t>
            </a:r>
            <a:endParaRPr lang="en-GB"/>
          </a:p>
        </p:txBody>
      </p:sp>
    </p:spTree>
    <p:extLst>
      <p:ext uri="{BB962C8B-B14F-4D97-AF65-F5344CB8AC3E}">
        <p14:creationId xmlns:p14="http://schemas.microsoft.com/office/powerpoint/2010/main" val="2273933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BF PPT Presentation RH logo" id="{AB2C16EA-7E30-9B41-92AE-53CD3CE928E7}" vid="{26DE84BF-A4FB-BA45-9977-3EEBCCF826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40680A5CF2A3F4D9D6C9AC179B82535" ma:contentTypeVersion="5" ma:contentTypeDescription="Create a new document." ma:contentTypeScope="" ma:versionID="124ad99081d723a37fd55f0f403169ef">
  <xsd:schema xmlns:xsd="http://www.w3.org/2001/XMLSchema" xmlns:xs="http://www.w3.org/2001/XMLSchema" xmlns:p="http://schemas.microsoft.com/office/2006/metadata/properties" xmlns:ns2="1764ddf2-34ff-4aaa-bb6f-c8f7156cba29" targetNamespace="http://schemas.microsoft.com/office/2006/metadata/properties" ma:root="true" ma:fieldsID="c75bdbe3966766e66d06d7199cd7c67c" ns2:_="">
    <xsd:import namespace="1764ddf2-34ff-4aaa-bb6f-c8f7156cba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64ddf2-34ff-4aaa-bb6f-c8f7156cba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D617D4-3D99-4DC6-856E-B285B8140C2A}">
  <ds:schemaRefs>
    <ds:schemaRef ds:uri="http://schemas.openxmlformats.org/package/2006/metadata/core-properties"/>
    <ds:schemaRef ds:uri="1764ddf2-34ff-4aaa-bb6f-c8f7156cba29"/>
    <ds:schemaRef ds:uri="http://purl.org/dc/dcmitype/"/>
    <ds:schemaRef ds:uri="http://www.w3.org/XML/1998/namespace"/>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C406758C-68C8-4B80-89ED-D6532265DD28}">
  <ds:schemaRefs>
    <ds:schemaRef ds:uri="http://schemas.microsoft.com/sharepoint/v3/contenttype/forms"/>
  </ds:schemaRefs>
</ds:datastoreItem>
</file>

<file path=customXml/itemProps3.xml><?xml version="1.0" encoding="utf-8"?>
<ds:datastoreItem xmlns:ds="http://schemas.openxmlformats.org/officeDocument/2006/customXml" ds:itemID="{15891E4F-F08D-4CA0-8F11-FD007163ED4B}">
  <ds:schemaRefs>
    <ds:schemaRef ds:uri="1764ddf2-34ff-4aaa-bb6f-c8f7156cba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DBF PPT Presentation RH logo</Template>
  <TotalTime>0</TotalTime>
  <Words>1591</Words>
  <Application>Microsoft Office PowerPoint</Application>
  <PresentationFormat>Widescreen</PresentationFormat>
  <Paragraphs>281</Paragraphs>
  <Slides>32</Slides>
  <Notes>27</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Courier New</vt:lpstr>
      <vt:lpstr>Office Theme</vt:lpstr>
      <vt:lpstr>Mission and  Pastoral Plan</vt:lpstr>
      <vt:lpstr>A brighter future...</vt:lpstr>
      <vt:lpstr>Priority one:  Clearer paths to Mission &amp; Ministry</vt:lpstr>
      <vt:lpstr>Priority two:  Better care for those who serve</vt:lpstr>
      <vt:lpstr>Priority three:  Stronger roots for the local church</vt:lpstr>
      <vt:lpstr>The essential dilemma</vt:lpstr>
      <vt:lpstr>The essential dilemma </vt:lpstr>
      <vt:lpstr>The Diocese of Salisbury in context National Church Report 25.06.2020 – ranking out of 41 dioceses</vt:lpstr>
      <vt:lpstr>Difficult years 2020 and 2021</vt:lpstr>
      <vt:lpstr>How do we finance our aspirations without continuing to sell assets? Not a new problem</vt:lpstr>
      <vt:lpstr>Diocesan Balance Sheet: Can we turn our assets into cash?</vt:lpstr>
      <vt:lpstr>Planning for the future- working together</vt:lpstr>
      <vt:lpstr>Questions for clarification</vt:lpstr>
      <vt:lpstr>BREAK</vt:lpstr>
      <vt:lpstr>GENEROUS GIVING</vt:lpstr>
      <vt:lpstr>Funding the future: Generous Giving Campaign</vt:lpstr>
      <vt:lpstr>Generous Giving Campaign: The details</vt:lpstr>
      <vt:lpstr>PowerPoint Presentation</vt:lpstr>
      <vt:lpstr>PowerPoint Presentation</vt:lpstr>
      <vt:lpstr>PowerPoint Presentation</vt:lpstr>
      <vt:lpstr>What to expect in the preparation phase</vt:lpstr>
      <vt:lpstr>PowerPoint Presentation</vt:lpstr>
      <vt:lpstr>PowerPoint Presentation</vt:lpstr>
      <vt:lpstr>PowerPoint Presentation</vt:lpstr>
      <vt:lpstr>PowerPoint Presentation</vt:lpstr>
      <vt:lpstr>Questions for discussion</vt:lpstr>
      <vt:lpstr>Appendix</vt:lpstr>
      <vt:lpstr>PowerPoint Presentation</vt:lpstr>
      <vt:lpstr>Appendix 1 : Split of income </vt:lpstr>
      <vt:lpstr>Appendix 1 : Split of Expenditure 1  </vt:lpstr>
      <vt:lpstr>Appendix 1 : Split of Expenditure 2  </vt:lpstr>
      <vt:lpstr>Core principles that are shaping the 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Trainer</dc:creator>
  <cp:lastModifiedBy>Jonathan Triffitt</cp:lastModifiedBy>
  <cp:revision>2</cp:revision>
  <cp:lastPrinted>2021-04-22T05:58:04Z</cp:lastPrinted>
  <dcterms:created xsi:type="dcterms:W3CDTF">2021-03-18T16:29:15Z</dcterms:created>
  <dcterms:modified xsi:type="dcterms:W3CDTF">2021-04-22T10:45:19Z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0x010100D40680A5CF2A3F4D9D6C9AC179B82535</vt:lpwstr>
  </property>
  <property fmtid="{D5CDD505-2E9C-101B-9397-08002B2CF9AE}" pid="3" name="Order">
    <vt:r8>87800</vt:r8>
  </property>
  <property fmtid="{D5CDD505-2E9C-101B-9397-08002B2CF9AE}" pid="4" name="xd_Signature">
    <vt:bool>false</vt:bool>
  </property>
  <property fmtid="{D5CDD505-2E9C-101B-9397-08002B2CF9AE}" pid="5" name="xd_ProgID">
    <vt:lpwstr/>
  </property>
  <property fmtid="{D5CDD505-2E9C-101B-9397-08002B2CF9AE}" pid="6" name="Employee Hub area">
    <vt:lpwstr>Staff Handbook</vt:lpwstr>
  </property>
  <property fmtid="{D5CDD505-2E9C-101B-9397-08002B2CF9AE}" pid="7" name="Team">
    <vt:lpwstr>DBF</vt:lpwstr>
  </property>
  <property fmtid="{D5CDD505-2E9C-101B-9397-08002B2CF9AE}" pid="8" name="TemplateUrl">
    <vt:lpwstr/>
  </property>
  <property fmtid="{D5CDD505-2E9C-101B-9397-08002B2CF9AE}" pid="9" name="ComplianceAssetId">
    <vt:lpwstr/>
  </property>
  <property fmtid="{D5CDD505-2E9C-101B-9397-08002B2CF9AE}" pid="10" name="Topic">
    <vt:lpwstr/>
  </property>
  <property fmtid="{D5CDD505-2E9C-101B-9397-08002B2CF9AE}" pid="11" name="Audience">
    <vt:lpwstr/>
  </property>
</Properties>
</file>