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5"/>
  </p:notesMasterIdLst>
  <p:sldIdLst>
    <p:sldId id="257" r:id="rId6"/>
    <p:sldId id="278" r:id="rId7"/>
    <p:sldId id="287" r:id="rId8"/>
    <p:sldId id="273" r:id="rId9"/>
    <p:sldId id="263" r:id="rId10"/>
    <p:sldId id="280" r:id="rId11"/>
    <p:sldId id="281" r:id="rId12"/>
    <p:sldId id="272" r:id="rId13"/>
    <p:sldId id="270" r:id="rId14"/>
    <p:sldId id="267" r:id="rId15"/>
    <p:sldId id="268" r:id="rId16"/>
    <p:sldId id="284" r:id="rId17"/>
    <p:sldId id="285" r:id="rId18"/>
    <p:sldId id="274" r:id="rId19"/>
    <p:sldId id="288" r:id="rId20"/>
    <p:sldId id="282" r:id="rId21"/>
    <p:sldId id="277" r:id="rId22"/>
    <p:sldId id="283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gel Salisbury" initials="NS" lastIdx="4" clrIdx="0">
    <p:extLst>
      <p:ext uri="{19B8F6BF-5375-455C-9EA6-DF929625EA0E}">
        <p15:presenceInfo xmlns:p15="http://schemas.microsoft.com/office/powerpoint/2012/main" userId="S::nigel.salisbury@pib-insurance.com::ea6b4189-606c-4764-a156-3c9f052319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77B6"/>
    <a:srgbClr val="66666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2DB3B-D5AB-4EBF-A90E-1C36F0AC4266}" v="19" dt="2021-11-05T10:21:20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2" autoAdjust="0"/>
    <p:restoredTop sz="96357" autoAdjust="0"/>
  </p:normalViewPr>
  <p:slideViewPr>
    <p:cSldViewPr snapToGrid="0" snapToObjects="1">
      <p:cViewPr varScale="1">
        <p:scale>
          <a:sx n="82" d="100"/>
          <a:sy n="82" d="100"/>
        </p:scale>
        <p:origin x="643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4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-fs\data\finance\accounts\Liz\Budget%202022%20and%205%20year%20plan\Budget%20workings%20November%20Synod%206.11.2021%20F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Expenditure £14.835m</a:t>
            </a:r>
          </a:p>
        </c:rich>
      </c:tx>
      <c:layout>
        <c:manualLayout>
          <c:xMode val="edge"/>
          <c:yMode val="edge"/>
          <c:x val="7.2358116807451481E-2"/>
          <c:y val="4.29184549356223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8898578742296"/>
          <c:y val="3.4625184047116064E-2"/>
          <c:w val="0.44181175071747208"/>
          <c:h val="0.94468691413573302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8377B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CF2-4DEB-8DCA-71B68D225124}"/>
              </c:ext>
            </c:extLst>
          </c:dPt>
          <c:dPt>
            <c:idx val="1"/>
            <c:bubble3D val="0"/>
            <c:spPr>
              <a:solidFill>
                <a:srgbClr val="7595B9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CF2-4DEB-8DCA-71B68D225124}"/>
              </c:ext>
            </c:extLst>
          </c:dPt>
          <c:dPt>
            <c:idx val="2"/>
            <c:bubble3D val="0"/>
            <c:spPr>
              <a:solidFill>
                <a:srgbClr val="69B8C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CF2-4DEB-8DCA-71B68D225124}"/>
              </c:ext>
            </c:extLst>
          </c:dPt>
          <c:dPt>
            <c:idx val="3"/>
            <c:bubble3D val="0"/>
            <c:spPr>
              <a:solidFill>
                <a:srgbClr val="4FDFAC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5CF2-4DEB-8DCA-71B68D225124}"/>
              </c:ext>
            </c:extLst>
          </c:dPt>
          <c:dPt>
            <c:idx val="4"/>
            <c:bubble3D val="0"/>
            <c:spPr>
              <a:solidFill>
                <a:srgbClr val="008B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5CF2-4DEB-8DCA-71B68D225124}"/>
              </c:ext>
            </c:extLst>
          </c:dPt>
          <c:dPt>
            <c:idx val="5"/>
            <c:bubble3D val="0"/>
            <c:spPr>
              <a:solidFill>
                <a:srgbClr val="50457F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5CF2-4DEB-8DCA-71B68D22512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5CF2-4DEB-8DCA-71B68D225124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5CF2-4DEB-8DCA-71B68D225124}"/>
              </c:ext>
            </c:extLst>
          </c:dPt>
          <c:dLbls>
            <c:dLbl>
              <c:idx val="0"/>
              <c:layout>
                <c:manualLayout>
                  <c:x val="-0.20615105878755446"/>
                  <c:y val="4.934383202099737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2AE84D-2165-4D29-BFE8-941484E0153F}" type="CELLRANGE">
                      <a:rPr lang="en-US" b="1" baseline="0"/>
                      <a:pPr algn="r">
                        <a:defRPr sz="1200"/>
                      </a:pPr>
                      <a:t>[CELLRANGE]</a:t>
                    </a:fld>
                    <a:r>
                      <a:rPr lang="en-US" b="1" baseline="0"/>
                      <a:t>, </a:t>
                    </a:r>
                    <a:fld id="{09C9D32E-081F-4B27-A45A-9ECF5E99B8B4}" type="CATEGORYNAME">
                      <a:rPr lang="en-US" b="1" baseline="0"/>
                      <a:pPr algn="r">
                        <a:defRPr sz="1200"/>
                      </a:pPr>
                      <a:t>[CATEGORY NAME]</a:t>
                    </a:fld>
                    <a:endParaRPr lang="en-US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96751012919503"/>
                      <c:h val="0.3233448269946648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CF2-4DEB-8DCA-71B68D225124}"/>
                </c:ext>
              </c:extLst>
            </c:dLbl>
            <c:dLbl>
              <c:idx val="1"/>
              <c:layout>
                <c:manualLayout>
                  <c:x val="0.28819239219825832"/>
                  <c:y val="-6.88710466450616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DBF2B6-842C-4865-9B47-E40F7B35410E}" type="CELLRANGE">
                      <a:rPr lang="en-US" b="1" baseline="0"/>
                      <a:pPr algn="l">
                        <a:defRPr sz="1200"/>
                      </a:pPr>
                      <a:t>[CELLRANGE]</a:t>
                    </a:fld>
                    <a:r>
                      <a:rPr lang="en-US" b="1" baseline="0"/>
                      <a:t>, </a:t>
                    </a:r>
                    <a:fld id="{EB28E2B0-6369-4B38-9DB4-B822EE995906}" type="CATEGORYNAME">
                      <a:rPr lang="en-US" b="1" baseline="0"/>
                      <a:pPr algn="l">
                        <a:defRPr sz="1200"/>
                      </a:pPr>
                      <a:t>[CATEGORY NAME]</a:t>
                    </a:fld>
                    <a:endParaRPr lang="en-US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08278666588341"/>
                      <c:h val="0.1957836785151676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CF2-4DEB-8DCA-71B68D225124}"/>
                </c:ext>
              </c:extLst>
            </c:dLbl>
            <c:dLbl>
              <c:idx val="2"/>
              <c:layout>
                <c:manualLayout>
                  <c:x val="0.22303318719581497"/>
                  <c:y val="-9.25728330211121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3344434-109A-4F44-BC48-F082CB894E0F}" type="CELLRANGE">
                      <a:rPr lang="en-US" b="1" baseline="0"/>
                      <a:pPr algn="l">
                        <a:defRPr sz="1200"/>
                      </a:pPr>
                      <a:t>[CELLRANGE]</a:t>
                    </a:fld>
                    <a:r>
                      <a:rPr lang="en-US" b="1" baseline="0"/>
                      <a:t>, </a:t>
                    </a:r>
                    <a:fld id="{F5C70358-7A70-4E3F-B58F-104EEC24229B}" type="CATEGORYNAME">
                      <a:rPr lang="en-US" b="1" baseline="0"/>
                      <a:pPr algn="l">
                        <a:defRPr sz="1200"/>
                      </a:pPr>
                      <a:t>[CATEGORY NAME]</a:t>
                    </a:fld>
                    <a:endParaRPr lang="en-US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84929882031726"/>
                      <c:h val="0.2507877580700460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5CF2-4DEB-8DCA-71B68D225124}"/>
                </c:ext>
              </c:extLst>
            </c:dLbl>
            <c:dLbl>
              <c:idx val="3"/>
              <c:layout>
                <c:manualLayout>
                  <c:x val="0.21787306889669095"/>
                  <c:y val="-4.22199825021872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56C36F-D6ED-4111-8390-FD34AE35EBA9}" type="CELLRANGE">
                      <a:rPr lang="en-US" b="1" baseline="0"/>
                      <a:pPr algn="l">
                        <a:defRPr sz="1200"/>
                      </a:pPr>
                      <a:t>[CELLRANGE]</a:t>
                    </a:fld>
                    <a:r>
                      <a:rPr lang="en-US" b="1" baseline="0"/>
                      <a:t>, </a:t>
                    </a:r>
                    <a:fld id="{20E5FCFF-E42E-48AD-96CE-31BA78EF2A09}" type="CATEGORYNAME">
                      <a:rPr lang="en-US" b="1" baseline="0"/>
                      <a:pPr algn="l">
                        <a:defRPr sz="1200"/>
                      </a:pPr>
                      <a:t>[CATEGORY NAME]</a:t>
                    </a:fld>
                    <a:endParaRPr lang="en-US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01833482935844"/>
                      <c:h val="0.1438157830271215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CF2-4DEB-8DCA-71B68D225124}"/>
                </c:ext>
              </c:extLst>
            </c:dLbl>
            <c:dLbl>
              <c:idx val="4"/>
              <c:layout>
                <c:manualLayout>
                  <c:x val="0.25286919984669998"/>
                  <c:y val="3.44596798062242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AEE1DF-0AD7-4CC3-811E-4A9863910F9A}" type="CELLRANGE">
                      <a:rPr lang="en-US" sz="1200" b="1" baseline="0"/>
                      <a:pPr algn="l">
                        <a:defRPr sz="1200"/>
                      </a:pPr>
                      <a:t>[CELLRANGE]</a:t>
                    </a:fld>
                    <a:r>
                      <a:rPr lang="en-US" sz="1200" b="1" baseline="0"/>
                      <a:t>, </a:t>
                    </a:r>
                    <a:fld id="{8F375D52-AD08-412B-97A9-7A8451FE5785}" type="CATEGORYNAME">
                      <a:rPr lang="en-US" sz="1200" b="1" baseline="0"/>
                      <a:pPr algn="l">
                        <a:defRPr sz="1200"/>
                      </a:pPr>
                      <a:t>[CATEGORY NAME]</a:t>
                    </a:fld>
                    <a:endParaRPr lang="en-US" sz="12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6574420915829"/>
                      <c:h val="0.1725263753795481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CF2-4DEB-8DCA-71B68D225124}"/>
                </c:ext>
              </c:extLst>
            </c:dLbl>
            <c:dLbl>
              <c:idx val="5"/>
              <c:layout>
                <c:manualLayout>
                  <c:x val="0.20556286524790462"/>
                  <c:y val="0.149384426946631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D0CD0D-6E1B-4198-A450-0056980636DC}" type="CELLRANGE">
                      <a:rPr lang="en-US" b="1" baseline="0"/>
                      <a:pPr algn="l">
                        <a:defRPr sz="1200"/>
                      </a:pPr>
                      <a:t>[CELLRANGE]</a:t>
                    </a:fld>
                    <a:r>
                      <a:rPr lang="en-US" b="1" baseline="0"/>
                      <a:t>, </a:t>
                    </a:r>
                    <a:fld id="{0C5A6C24-7F9C-43D0-9624-F37F5F8DC379}" type="CATEGORYNAME">
                      <a:rPr lang="en-US" b="1" baseline="0"/>
                      <a:pPr algn="l">
                        <a:defRPr sz="1200"/>
                      </a:pPr>
                      <a:t>[CATEGORY NAME]</a:t>
                    </a:fld>
                    <a:endParaRPr lang="en-US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88097240272151"/>
                      <c:h val="0.1905950971814797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5CF2-4DEB-8DCA-71B68D225124}"/>
                </c:ext>
              </c:extLst>
            </c:dLbl>
            <c:dLbl>
              <c:idx val="6"/>
              <c:layout>
                <c:manualLayout>
                  <c:x val="0.17279620350486485"/>
                  <c:y val="0.233893263342082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EEB2BC-4A60-4B0F-95DB-D24758928223}" type="CELLRANGE">
                      <a:rPr lang="en-US" b="1" baseline="0"/>
                      <a:pPr algn="l">
                        <a:defRPr sz="1200"/>
                      </a:pPr>
                      <a:t>[CELLRANGE]</a:t>
                    </a:fld>
                    <a:r>
                      <a:rPr lang="en-US" b="1" baseline="0"/>
                      <a:t>, </a:t>
                    </a:r>
                    <a:fld id="{E887724D-CA31-454D-B2F8-534C13D56496}" type="CATEGORYNAME">
                      <a:rPr lang="en-US" b="1" baseline="0"/>
                      <a:pPr algn="l">
                        <a:defRPr sz="1200"/>
                      </a:pPr>
                      <a:t>[CATEGORY NAME]</a:t>
                    </a:fld>
                    <a:endParaRPr lang="en-US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08460054311858"/>
                      <c:h val="0.1592062017392893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5CF2-4DEB-8DCA-71B68D225124}"/>
                </c:ext>
              </c:extLst>
            </c:dLbl>
            <c:dLbl>
              <c:idx val="7"/>
              <c:layout>
                <c:manualLayout>
                  <c:x val="-8.797653958944282E-2"/>
                  <c:y val="0.25622041378474003"/>
                </c:manualLayout>
              </c:layout>
              <c:tx>
                <c:rich>
                  <a:bodyPr/>
                  <a:lstStyle/>
                  <a:p>
                    <a:fld id="{D435037E-3890-4413-97E7-ADAF2FA20CE2}" type="CELLRANGE">
                      <a:rPr lang="en-US" b="1" baseline="0"/>
                      <a:pPr/>
                      <a:t>[CELLRANGE]</a:t>
                    </a:fld>
                    <a:r>
                      <a:rPr lang="en-US" b="1" baseline="0"/>
                      <a:t>, </a:t>
                    </a:r>
                    <a:fld id="{BFC1CD28-3594-4244-B3B1-F01C8619A046}" type="CATEGORYNAME">
                      <a:rPr lang="en-US" b="1" baseline="0"/>
                      <a:pPr/>
                      <a:t>[CATEGORY NAME]</a:t>
                    </a:fld>
                    <a:endParaRPr lang="en-US" b="1" baseline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5CF2-4DEB-8DCA-71B68D225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'Graphics - Fairer Share'!$V$23:$V$30</c:f>
              <c:strCache>
                <c:ptCount val="8"/>
                <c:pt idx="0">
                  <c:v>Direct Ministry (stipend, pension, housing)</c:v>
                </c:pt>
                <c:pt idx="1">
                  <c:v>Ministerial support and support for parishes</c:v>
                </c:pt>
                <c:pt idx="2">
                  <c:v>Diocesan Administration &amp;  IT</c:v>
                </c:pt>
                <c:pt idx="3">
                  <c:v>National Church central costs</c:v>
                </c:pt>
                <c:pt idx="4">
                  <c:v>Work with children and young people</c:v>
                </c:pt>
                <c:pt idx="5">
                  <c:v>SDBF BC Ltd expenses</c:v>
                </c:pt>
                <c:pt idx="6">
                  <c:v>Overseas mission (Sudans)</c:v>
                </c:pt>
                <c:pt idx="7">
                  <c:v>Share discount, provision &amp; loan interest payable </c:v>
                </c:pt>
              </c:strCache>
            </c:strRef>
          </c:cat>
          <c:val>
            <c:numRef>
              <c:f>'Graphics - Fairer Share'!$W$23:$W$30</c:f>
              <c:numCache>
                <c:formatCode>#,##0,;[Red]\(#,##0\)\,</c:formatCode>
                <c:ptCount val="8"/>
                <c:pt idx="0">
                  <c:v>9632844.9554764014</c:v>
                </c:pt>
                <c:pt idx="1">
                  <c:v>2989783.0497050402</c:v>
                </c:pt>
                <c:pt idx="2">
                  <c:v>794959.72598635999</c:v>
                </c:pt>
                <c:pt idx="3">
                  <c:v>542374</c:v>
                </c:pt>
                <c:pt idx="4">
                  <c:v>308747.85551999998</c:v>
                </c:pt>
                <c:pt idx="5">
                  <c:v>210000</c:v>
                </c:pt>
                <c:pt idx="6">
                  <c:v>200000</c:v>
                </c:pt>
                <c:pt idx="7">
                  <c:v>155979.39069999999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'Graphics - Fairer Share'!$Z$23:$Z$30</c15:f>
                <c15:dlblRangeCache>
                  <c:ptCount val="8"/>
                  <c:pt idx="0">
                    <c:v>£9.633m</c:v>
                  </c:pt>
                  <c:pt idx="1">
                    <c:v>£2.990m</c:v>
                  </c:pt>
                  <c:pt idx="2">
                    <c:v>£795k</c:v>
                  </c:pt>
                  <c:pt idx="3">
                    <c:v>£542k</c:v>
                  </c:pt>
                  <c:pt idx="4">
                    <c:v>£309k</c:v>
                  </c:pt>
                  <c:pt idx="5">
                    <c:v>£210k</c:v>
                  </c:pt>
                  <c:pt idx="6">
                    <c:v>£200k</c:v>
                  </c:pt>
                  <c:pt idx="7">
                    <c:v>£156k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5CF2-4DEB-8DCA-71B68D225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6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  <a:scene3d>
      <a:camera prst="orthographicFront"/>
      <a:lightRig rig="threePt" dir="t"/>
    </a:scene3d>
    <a:sp3d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dirty="0"/>
              <a:t>Total Income + Deficit £14.835m</a:t>
            </a:r>
          </a:p>
        </c:rich>
      </c:tx>
      <c:layout>
        <c:manualLayout>
          <c:xMode val="edge"/>
          <c:yMode val="edge"/>
          <c:x val="7.2358116807451481E-2"/>
          <c:y val="4.29184549356223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8898578742296"/>
          <c:y val="3.4625184047116064E-2"/>
          <c:w val="0.44181175071747208"/>
          <c:h val="0.94468691413573302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8377B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8A8-4B3C-B62A-5D0B321D33EC}"/>
              </c:ext>
            </c:extLst>
          </c:dPt>
          <c:dPt>
            <c:idx val="1"/>
            <c:bubble3D val="0"/>
            <c:spPr>
              <a:solidFill>
                <a:srgbClr val="7595B9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8A8-4B3C-B62A-5D0B321D33EC}"/>
              </c:ext>
            </c:extLst>
          </c:dPt>
          <c:dPt>
            <c:idx val="2"/>
            <c:bubble3D val="0"/>
            <c:spPr>
              <a:solidFill>
                <a:srgbClr val="69B8C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78A8-4B3C-B62A-5D0B321D33EC}"/>
              </c:ext>
            </c:extLst>
          </c:dPt>
          <c:dPt>
            <c:idx val="3"/>
            <c:bubble3D val="0"/>
            <c:spPr>
              <a:solidFill>
                <a:srgbClr val="4FDFAC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78A8-4B3C-B62A-5D0B321D33EC}"/>
              </c:ext>
            </c:extLst>
          </c:dPt>
          <c:dPt>
            <c:idx val="4"/>
            <c:bubble3D val="0"/>
            <c:spPr>
              <a:solidFill>
                <a:srgbClr val="008B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78A8-4B3C-B62A-5D0B321D33EC}"/>
              </c:ext>
            </c:extLst>
          </c:dPt>
          <c:dPt>
            <c:idx val="5"/>
            <c:bubble3D val="0"/>
            <c:spPr>
              <a:solidFill>
                <a:srgbClr val="50457F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78A8-4B3C-B62A-5D0B321D33E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78A8-4B3C-B62A-5D0B321D33EC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78A8-4B3C-B62A-5D0B321D33EC}"/>
              </c:ext>
            </c:extLst>
          </c:dPt>
          <c:dLbls>
            <c:dLbl>
              <c:idx val="0"/>
              <c:layout>
                <c:manualLayout>
                  <c:x val="-0.20615105878755446"/>
                  <c:y val="4.934383202099737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B0EF7B-C5C0-4BB8-86C0-5AC0186B035A}" type="CELLRANGE">
                      <a:rPr lang="en-US" sz="1600" b="1" baseline="0"/>
                      <a:pPr algn="r">
                        <a:defRPr sz="1200"/>
                      </a:pPr>
                      <a:t>[CELLRANGE]</a:t>
                    </a:fld>
                    <a:r>
                      <a:rPr lang="en-US" sz="1600" b="1" baseline="0"/>
                      <a:t>
</a:t>
                    </a:r>
                    <a:fld id="{E017957A-7A25-4C6C-9439-37A8F256AB03}" type="CATEGORYNAME">
                      <a:rPr lang="en-US" sz="1600" b="1" baseline="0"/>
                      <a:pPr algn="r">
                        <a:defRPr sz="1200"/>
                      </a:pPr>
                      <a:t>[CATEGORY NAME]</a:t>
                    </a:fld>
                    <a:r>
                      <a:rPr lang="en-US" sz="1600" b="1" baseline="0"/>
                      <a:t>
</a:t>
                    </a:r>
                    <a:fld id="{B1A920C5-A0EB-447D-90B5-FF83B8AC90C4}" type="PERCENTAGE">
                      <a:rPr lang="en-US" sz="1600" b="1" baseline="0"/>
                      <a:pPr algn="r">
                        <a:defRPr sz="1200"/>
                      </a:pPr>
                      <a:t>[PERCENTAGE]</a:t>
                    </a:fld>
                    <a:endParaRPr lang="en-US" sz="16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96751012919503"/>
                      <c:h val="0.3233448269946648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8A8-4B3C-B62A-5D0B321D33EC}"/>
                </c:ext>
              </c:extLst>
            </c:dLbl>
            <c:dLbl>
              <c:idx val="1"/>
              <c:layout>
                <c:manualLayout>
                  <c:x val="0.2881924148127773"/>
                  <c:y val="-2.50090205533729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57F28C2-C62E-4F13-B9D6-6D58CB653193}" type="CELLRANGE">
                      <a:rPr lang="en-US" sz="1600" b="1" baseline="0"/>
                      <a:pPr algn="l">
                        <a:defRPr sz="1200"/>
                      </a:pPr>
                      <a:t>[CELLRANGE]</a:t>
                    </a:fld>
                    <a:r>
                      <a:rPr lang="en-US" sz="1600" b="1" baseline="0"/>
                      <a:t>
</a:t>
                    </a:r>
                    <a:fld id="{26FF0E70-9268-4D46-A7CB-4236FCCBC110}" type="CATEGORYNAME">
                      <a:rPr lang="en-US" sz="1600" b="1" baseline="0"/>
                      <a:pPr algn="l">
                        <a:defRPr sz="1200"/>
                      </a:pPr>
                      <a:t>[CATEGORY NAME]</a:t>
                    </a:fld>
                    <a:r>
                      <a:rPr lang="en-US" sz="1600" b="1" baseline="0"/>
                      <a:t>
</a:t>
                    </a:r>
                    <a:fld id="{36ECB3B8-481D-44F0-845C-F5A643CE017F}" type="PERCENTAGE">
                      <a:rPr lang="en-US" sz="1600" b="1" baseline="0"/>
                      <a:pPr algn="l">
                        <a:defRPr sz="1200"/>
                      </a:pPr>
                      <a:t>[PERCENTAGE]</a:t>
                    </a:fld>
                    <a:endParaRPr lang="en-US" sz="16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08283189492142"/>
                      <c:h val="0.283507730698544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8A8-4B3C-B62A-5D0B321D33EC}"/>
                </c:ext>
              </c:extLst>
            </c:dLbl>
            <c:dLbl>
              <c:idx val="2"/>
              <c:layout>
                <c:manualLayout>
                  <c:x val="0.23674275597992336"/>
                  <c:y val="8.51912928621111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817A9F1-FDF4-4FF7-BF9F-BD0732603017}" type="CELLRANGE">
                      <a:rPr lang="en-US" sz="1600" b="1" baseline="0"/>
                      <a:pPr algn="l">
                        <a:defRPr sz="1200"/>
                      </a:pPr>
                      <a:t>[CELLRANGE]</a:t>
                    </a:fld>
                    <a:r>
                      <a:rPr lang="en-US" sz="1600" b="1" baseline="0"/>
                      <a:t>
</a:t>
                    </a:r>
                    <a:fld id="{2E32ED7E-3F79-41A0-B79D-49A13176F0B0}" type="CATEGORYNAME">
                      <a:rPr lang="en-US" sz="1600" b="1" baseline="0"/>
                      <a:pPr algn="l">
                        <a:defRPr sz="1200"/>
                      </a:pPr>
                      <a:t>[CATEGORY NAME]</a:t>
                    </a:fld>
                    <a:r>
                      <a:rPr lang="en-US" sz="1600" b="1" baseline="0"/>
                      <a:t>
</a:t>
                    </a:r>
                    <a:fld id="{CB15CF47-717A-4438-B940-4B49F8506792}" type="PERCENTAGE">
                      <a:rPr lang="en-US" sz="1600" b="1" baseline="0"/>
                      <a:pPr algn="l">
                        <a:defRPr sz="1200"/>
                      </a:pPr>
                      <a:t>[PERCENTAGE]</a:t>
                    </a:fld>
                    <a:endParaRPr lang="en-US" sz="16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21789361482656"/>
                      <c:h val="0.2268630393363570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8A8-4B3C-B62A-5D0B321D33EC}"/>
                </c:ext>
              </c:extLst>
            </c:dLbl>
            <c:dLbl>
              <c:idx val="3"/>
              <c:layout>
                <c:manualLayout>
                  <c:x val="0.21787306889669095"/>
                  <c:y val="-4.22199825021872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01833482935844"/>
                      <c:h val="0.14381578302712159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7-78A8-4B3C-B62A-5D0B321D33EC}"/>
                </c:ext>
              </c:extLst>
            </c:dLbl>
            <c:dLbl>
              <c:idx val="4"/>
              <c:layout>
                <c:manualLayout>
                  <c:x val="0.20313066927240156"/>
                  <c:y val="3.44596325459316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6574420915829"/>
                      <c:h val="0.1725263753795481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9-78A8-4B3C-B62A-5D0B321D33EC}"/>
                </c:ext>
              </c:extLst>
            </c:dLbl>
            <c:dLbl>
              <c:idx val="5"/>
              <c:layout>
                <c:manualLayout>
                  <c:x val="0.20556286524790462"/>
                  <c:y val="0.149384426946631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88097240272151"/>
                      <c:h val="0.19059509718147977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B-78A8-4B3C-B62A-5D0B321D33EC}"/>
                </c:ext>
              </c:extLst>
            </c:dLbl>
            <c:dLbl>
              <c:idx val="6"/>
              <c:layout>
                <c:manualLayout>
                  <c:x val="0.17279620350486485"/>
                  <c:y val="0.233893263342082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08460054311858"/>
                      <c:h val="0.15920620173928937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D-78A8-4B3C-B62A-5D0B321D33EC}"/>
                </c:ext>
              </c:extLst>
            </c:dLbl>
            <c:dLbl>
              <c:idx val="7"/>
              <c:layout>
                <c:manualLayout>
                  <c:x val="-8.797653958944282E-2"/>
                  <c:y val="0.256220413784740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F-78A8-4B3C-B62A-5D0B321D33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'Graphics - Fairer Share'!$V$49:$V$51</c:f>
              <c:strCache>
                <c:ptCount val="3"/>
                <c:pt idx="0">
                  <c:v>Fairer Share from parishes</c:v>
                </c:pt>
                <c:pt idx="1">
                  <c:v>Other Income</c:v>
                </c:pt>
                <c:pt idx="2">
                  <c:v>Deficit from Reserves</c:v>
                </c:pt>
              </c:strCache>
            </c:strRef>
          </c:cat>
          <c:val>
            <c:numRef>
              <c:f>'Graphics - Fairer Share'!$W$49:$W$51</c:f>
              <c:numCache>
                <c:formatCode>General</c:formatCode>
                <c:ptCount val="3"/>
                <c:pt idx="0">
                  <c:v>10115</c:v>
                </c:pt>
                <c:pt idx="1">
                  <c:v>3565</c:v>
                </c:pt>
                <c:pt idx="2">
                  <c:v>1155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'Graphics - Fairer Share'!$X$49:$X$51</c15:f>
                <c15:dlblRangeCache>
                  <c:ptCount val="3"/>
                  <c:pt idx="0">
                    <c:v>£10.115m</c:v>
                  </c:pt>
                  <c:pt idx="1">
                    <c:v>£3.565m</c:v>
                  </c:pt>
                  <c:pt idx="2">
                    <c:v>£1.155m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78A8-4B3C-B62A-5D0B321D3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6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  <a:scene3d>
      <a:camera prst="orthographicFront"/>
      <a:lightRig rig="threePt" dir="t"/>
    </a:scene3d>
    <a:sp3d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wallpaperflare.com/search?wallpaper=evaluate" TargetMode="External"/><Relationship Id="rId7" Type="http://schemas.openxmlformats.org/officeDocument/2006/relationships/hyperlink" Target="https://pxhere.com/en/photo/1428401" TargetMode="External"/><Relationship Id="rId2" Type="http://schemas.openxmlformats.org/officeDocument/2006/relationships/image" Target="../media/image15.jpg"/><Relationship Id="rId1" Type="http://schemas.openxmlformats.org/officeDocument/2006/relationships/image" Target="../media/image14.png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hyperlink" Target="https://en.wikipedia.org/wiki/File:Mitre.svg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oer-imrj.com/editorial-board/guidelines-for-editor-and-reviewer/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hyperlink" Target="https://pixabay.com/en/help-hand-isolated-charity-sticker-2655258/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://brewminate.com/how-to-help-kids-learn-to-love-giving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wallpaperflare.com/search?wallpaper=evaluate" TargetMode="External"/><Relationship Id="rId7" Type="http://schemas.openxmlformats.org/officeDocument/2006/relationships/hyperlink" Target="https://pxhere.com/en/photo/1428401" TargetMode="External"/><Relationship Id="rId2" Type="http://schemas.openxmlformats.org/officeDocument/2006/relationships/image" Target="../media/image15.jpg"/><Relationship Id="rId1" Type="http://schemas.openxmlformats.org/officeDocument/2006/relationships/image" Target="../media/image14.png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hyperlink" Target="https://en.wikipedia.org/wiki/File:Mitre.svg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oer-imrj.com/editorial-board/guidelines-for-editor-and-reviewer/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hyperlink" Target="https://pixabay.com/en/help-hand-isolated-charity-sticker-2655258/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://brewminate.com/how-to-help-kids-learn-to-love-givin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A7CA18-422C-4DD9-9E26-30F491C854CC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A4F3A67-402E-4752-AEAA-3FCC30A8BD66}">
      <dgm:prSet/>
      <dgm:spPr/>
      <dgm:t>
        <a:bodyPr/>
        <a:lstStyle/>
        <a:p>
          <a:r>
            <a:rPr lang="en-GB" dirty="0"/>
            <a:t>Give parishes more time to recover &amp; time for the Fairer Share Review</a:t>
          </a:r>
        </a:p>
      </dgm:t>
    </dgm:pt>
    <dgm:pt modelId="{D9F16D87-918B-4D22-BD64-AA60A5563422}" type="parTrans" cxnId="{09B52EDA-40D7-4796-B401-1A8B52E5D6CE}">
      <dgm:prSet/>
      <dgm:spPr/>
      <dgm:t>
        <a:bodyPr/>
        <a:lstStyle/>
        <a:p>
          <a:endParaRPr lang="en-GB"/>
        </a:p>
      </dgm:t>
    </dgm:pt>
    <dgm:pt modelId="{F2EBD4E8-204D-430F-A7E7-12BB202B502E}" type="sibTrans" cxnId="{09B52EDA-40D7-4796-B401-1A8B52E5D6CE}">
      <dgm:prSet/>
      <dgm:spPr/>
      <dgm:t>
        <a:bodyPr/>
        <a:lstStyle/>
        <a:p>
          <a:endParaRPr lang="en-GB"/>
        </a:p>
      </dgm:t>
    </dgm:pt>
    <dgm:pt modelId="{4ED4F01C-4522-4EDE-AE50-D34DDC5484CF}">
      <dgm:prSet/>
      <dgm:spPr/>
      <dgm:t>
        <a:bodyPr/>
        <a:lstStyle/>
        <a:p>
          <a:r>
            <a:rPr lang="en-GB" dirty="0"/>
            <a:t>Allow for the Generous Giving campaign to be evaluated</a:t>
          </a:r>
        </a:p>
      </dgm:t>
    </dgm:pt>
    <dgm:pt modelId="{F7C25725-C114-4207-AE03-020AC7F872DF}" type="parTrans" cxnId="{59772324-3955-4F5F-9A72-DB1676E54DBE}">
      <dgm:prSet/>
      <dgm:spPr/>
      <dgm:t>
        <a:bodyPr/>
        <a:lstStyle/>
        <a:p>
          <a:endParaRPr lang="en-GB"/>
        </a:p>
      </dgm:t>
    </dgm:pt>
    <dgm:pt modelId="{7B5ED089-D302-4411-A9C4-7ED3ACEB28A8}" type="sibTrans" cxnId="{59772324-3955-4F5F-9A72-DB1676E54DBE}">
      <dgm:prSet/>
      <dgm:spPr/>
      <dgm:t>
        <a:bodyPr/>
        <a:lstStyle/>
        <a:p>
          <a:endParaRPr lang="en-GB"/>
        </a:p>
      </dgm:t>
    </dgm:pt>
    <dgm:pt modelId="{2AEA07D3-7B10-4874-A643-B698E643472C}">
      <dgm:prSet/>
      <dgm:spPr/>
      <dgm:t>
        <a:bodyPr/>
        <a:lstStyle/>
        <a:p>
          <a:r>
            <a:rPr lang="en-GB" dirty="0"/>
            <a:t>Assist parishes with financial difficulties</a:t>
          </a:r>
        </a:p>
      </dgm:t>
    </dgm:pt>
    <dgm:pt modelId="{0E076467-7285-4220-8695-BE41B51582B9}" type="parTrans" cxnId="{A464F2B6-7712-4141-86CE-FF20D40A37BA}">
      <dgm:prSet/>
      <dgm:spPr/>
      <dgm:t>
        <a:bodyPr/>
        <a:lstStyle/>
        <a:p>
          <a:endParaRPr lang="en-GB"/>
        </a:p>
      </dgm:t>
    </dgm:pt>
    <dgm:pt modelId="{7D6E2206-FD0D-4D20-BD02-3D21832E3A1F}" type="sibTrans" cxnId="{A464F2B6-7712-4141-86CE-FF20D40A37BA}">
      <dgm:prSet/>
      <dgm:spPr/>
      <dgm:t>
        <a:bodyPr/>
        <a:lstStyle/>
        <a:p>
          <a:endParaRPr lang="en-GB"/>
        </a:p>
      </dgm:t>
    </dgm:pt>
    <dgm:pt modelId="{DEA6B336-F744-472B-BE45-EAABB4B7DBBC}">
      <dgm:prSet/>
      <dgm:spPr/>
      <dgm:t>
        <a:bodyPr/>
        <a:lstStyle/>
        <a:p>
          <a:r>
            <a:rPr lang="en-GB" dirty="0"/>
            <a:t>Allow the Giving Adviser to get themselves established</a:t>
          </a:r>
        </a:p>
      </dgm:t>
    </dgm:pt>
    <dgm:pt modelId="{637D0B6F-18A8-4E71-9BE9-9DA9F867335C}" type="parTrans" cxnId="{AD549157-842E-492E-94AD-53E6AC67C8A5}">
      <dgm:prSet/>
      <dgm:spPr/>
      <dgm:t>
        <a:bodyPr/>
        <a:lstStyle/>
        <a:p>
          <a:endParaRPr lang="en-GB"/>
        </a:p>
      </dgm:t>
    </dgm:pt>
    <dgm:pt modelId="{55F3F0F6-0BC4-42E3-9936-8AE7DE2C9532}" type="sibTrans" cxnId="{AD549157-842E-492E-94AD-53E6AC67C8A5}">
      <dgm:prSet/>
      <dgm:spPr/>
      <dgm:t>
        <a:bodyPr/>
        <a:lstStyle/>
        <a:p>
          <a:endParaRPr lang="en-GB"/>
        </a:p>
      </dgm:t>
    </dgm:pt>
    <dgm:pt modelId="{5006B8BF-05C9-46C8-AF9A-2FC4933B0695}">
      <dgm:prSet/>
      <dgm:spPr/>
      <dgm:t>
        <a:bodyPr/>
        <a:lstStyle/>
        <a:p>
          <a:r>
            <a:rPr lang="en-GB" dirty="0"/>
            <a:t>Show parishes that we have listened to feedback from the consultation</a:t>
          </a:r>
        </a:p>
      </dgm:t>
    </dgm:pt>
    <dgm:pt modelId="{3EF7819D-8A48-46A7-8E5C-E06E7750949B}" type="parTrans" cxnId="{7C93C9FB-FCEA-4A89-888A-585CEF9DD8B5}">
      <dgm:prSet/>
      <dgm:spPr/>
      <dgm:t>
        <a:bodyPr/>
        <a:lstStyle/>
        <a:p>
          <a:endParaRPr lang="en-GB"/>
        </a:p>
      </dgm:t>
    </dgm:pt>
    <dgm:pt modelId="{521F1B0A-2FFE-42CE-B64D-11D79168D726}" type="sibTrans" cxnId="{7C93C9FB-FCEA-4A89-888A-585CEF9DD8B5}">
      <dgm:prSet/>
      <dgm:spPr/>
      <dgm:t>
        <a:bodyPr/>
        <a:lstStyle/>
        <a:p>
          <a:endParaRPr lang="en-GB"/>
        </a:p>
      </dgm:t>
    </dgm:pt>
    <dgm:pt modelId="{DCD8AB3C-97F1-461C-B90C-2A2776D74904}">
      <dgm:prSet/>
      <dgm:spPr/>
      <dgm:t>
        <a:bodyPr/>
        <a:lstStyle/>
        <a:p>
          <a:r>
            <a:rPr lang="en-GB" dirty="0"/>
            <a:t>Allow input from the new Bishop to longer terms plan</a:t>
          </a:r>
        </a:p>
      </dgm:t>
    </dgm:pt>
    <dgm:pt modelId="{7CA2775D-5FD2-48A2-A60F-E58A3C902AF8}" type="parTrans" cxnId="{5FC7BEA1-EBD9-4327-ADEF-CFCE2F73865D}">
      <dgm:prSet/>
      <dgm:spPr/>
      <dgm:t>
        <a:bodyPr/>
        <a:lstStyle/>
        <a:p>
          <a:endParaRPr lang="en-GB"/>
        </a:p>
      </dgm:t>
    </dgm:pt>
    <dgm:pt modelId="{26C9D80E-1E8D-446B-BADC-9DEB839DD273}" type="sibTrans" cxnId="{5FC7BEA1-EBD9-4327-ADEF-CFCE2F73865D}">
      <dgm:prSet/>
      <dgm:spPr/>
      <dgm:t>
        <a:bodyPr/>
        <a:lstStyle/>
        <a:p>
          <a:endParaRPr lang="en-GB"/>
        </a:p>
      </dgm:t>
    </dgm:pt>
    <dgm:pt modelId="{F45EC21F-BFB1-404A-B54F-6109A298E8C7}" type="pres">
      <dgm:prSet presAssocID="{A0A7CA18-422C-4DD9-9E26-30F491C854CC}" presName="Name0" presStyleCnt="0">
        <dgm:presLayoutVars>
          <dgm:chMax val="7"/>
          <dgm:chPref val="7"/>
          <dgm:dir/>
        </dgm:presLayoutVars>
      </dgm:prSet>
      <dgm:spPr/>
    </dgm:pt>
    <dgm:pt modelId="{A84B9AA4-441B-4281-94DD-90201C5BBD5B}" type="pres">
      <dgm:prSet presAssocID="{A0A7CA18-422C-4DD9-9E26-30F491C854CC}" presName="Name1" presStyleCnt="0"/>
      <dgm:spPr/>
    </dgm:pt>
    <dgm:pt modelId="{CA5EE9A8-59F4-49F4-99F1-7EAD46C30010}" type="pres">
      <dgm:prSet presAssocID="{A0A7CA18-422C-4DD9-9E26-30F491C854CC}" presName="cycle" presStyleCnt="0"/>
      <dgm:spPr/>
    </dgm:pt>
    <dgm:pt modelId="{A2A687BD-7E84-4EF4-BD91-47EC5F981CC6}" type="pres">
      <dgm:prSet presAssocID="{A0A7CA18-422C-4DD9-9E26-30F491C854CC}" presName="srcNode" presStyleLbl="node1" presStyleIdx="0" presStyleCnt="6"/>
      <dgm:spPr/>
    </dgm:pt>
    <dgm:pt modelId="{ADD6F5E8-CC3C-4B3C-A58C-54E6C3DBCA07}" type="pres">
      <dgm:prSet presAssocID="{A0A7CA18-422C-4DD9-9E26-30F491C854CC}" presName="conn" presStyleLbl="parChTrans1D2" presStyleIdx="0" presStyleCnt="1"/>
      <dgm:spPr/>
    </dgm:pt>
    <dgm:pt modelId="{FE762E32-30EB-44FD-A75D-6BF08F85268B}" type="pres">
      <dgm:prSet presAssocID="{A0A7CA18-422C-4DD9-9E26-30F491C854CC}" presName="extraNode" presStyleLbl="node1" presStyleIdx="0" presStyleCnt="6"/>
      <dgm:spPr/>
    </dgm:pt>
    <dgm:pt modelId="{2FD830F0-21BD-41E0-A9B9-FABC6D421795}" type="pres">
      <dgm:prSet presAssocID="{A0A7CA18-422C-4DD9-9E26-30F491C854CC}" presName="dstNode" presStyleLbl="node1" presStyleIdx="0" presStyleCnt="6"/>
      <dgm:spPr/>
    </dgm:pt>
    <dgm:pt modelId="{696D7F24-E750-47CB-9C6E-E7E41001B822}" type="pres">
      <dgm:prSet presAssocID="{6A4F3A67-402E-4752-AEAA-3FCC30A8BD66}" presName="text_1" presStyleLbl="node1" presStyleIdx="0" presStyleCnt="6">
        <dgm:presLayoutVars>
          <dgm:bulletEnabled val="1"/>
        </dgm:presLayoutVars>
      </dgm:prSet>
      <dgm:spPr/>
    </dgm:pt>
    <dgm:pt modelId="{92003C19-652E-4F40-9D06-7645160E6710}" type="pres">
      <dgm:prSet presAssocID="{6A4F3A67-402E-4752-AEAA-3FCC30A8BD66}" presName="accent_1" presStyleCnt="0"/>
      <dgm:spPr/>
    </dgm:pt>
    <dgm:pt modelId="{F01C908D-7501-4960-8183-AC0FBCB3128E}" type="pres">
      <dgm:prSet presAssocID="{6A4F3A67-402E-4752-AEAA-3FCC30A8BD66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32F1BD-7360-4AD1-9242-7CAA9ADB6865}" type="pres">
      <dgm:prSet presAssocID="{4ED4F01C-4522-4EDE-AE50-D34DDC5484CF}" presName="text_2" presStyleLbl="node1" presStyleIdx="1" presStyleCnt="6">
        <dgm:presLayoutVars>
          <dgm:bulletEnabled val="1"/>
        </dgm:presLayoutVars>
      </dgm:prSet>
      <dgm:spPr/>
    </dgm:pt>
    <dgm:pt modelId="{992F6129-90B4-4C70-BDBC-0C9D35132B05}" type="pres">
      <dgm:prSet presAssocID="{4ED4F01C-4522-4EDE-AE50-D34DDC5484CF}" presName="accent_2" presStyleCnt="0"/>
      <dgm:spPr/>
    </dgm:pt>
    <dgm:pt modelId="{A845BD10-BABC-44A9-A797-E5838ACCBB7D}" type="pres">
      <dgm:prSet presAssocID="{4ED4F01C-4522-4EDE-AE50-D34DDC5484CF}" presName="accentRepeatNode" presStyleLbl="solidFgAcc1" presStyleIdx="1" presStyleCnt="6"/>
      <dgm:spPr>
        <a:blipFill rotWithShape="0">
          <a:blip xmlns:r="http://schemas.openxmlformats.org/officeDocument/2006/relationships"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</dgm:spPr>
    </dgm:pt>
    <dgm:pt modelId="{E1F53F9A-2ABD-4D66-A653-20BB4BE0DEA9}" type="pres">
      <dgm:prSet presAssocID="{2AEA07D3-7B10-4874-A643-B698E643472C}" presName="text_3" presStyleLbl="node1" presStyleIdx="2" presStyleCnt="6">
        <dgm:presLayoutVars>
          <dgm:bulletEnabled val="1"/>
        </dgm:presLayoutVars>
      </dgm:prSet>
      <dgm:spPr/>
    </dgm:pt>
    <dgm:pt modelId="{F901A287-0E97-404E-A7A3-8353A815386B}" type="pres">
      <dgm:prSet presAssocID="{2AEA07D3-7B10-4874-A643-B698E643472C}" presName="accent_3" presStyleCnt="0"/>
      <dgm:spPr/>
    </dgm:pt>
    <dgm:pt modelId="{5F992AB1-8AD4-4B1C-BDC7-21401A382B18}" type="pres">
      <dgm:prSet presAssocID="{2AEA07D3-7B10-4874-A643-B698E643472C}" presName="accentRepeatNode" presStyleLbl="solidFgAcc1" presStyleIdx="2" presStyleCnt="6"/>
      <dgm:spPr>
        <a:blipFill rotWithShape="0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C32F76FC-6864-4C64-AACB-AEFCEB289B46}" type="pres">
      <dgm:prSet presAssocID="{DEA6B336-F744-472B-BE45-EAABB4B7DBBC}" presName="text_4" presStyleLbl="node1" presStyleIdx="3" presStyleCnt="6">
        <dgm:presLayoutVars>
          <dgm:bulletEnabled val="1"/>
        </dgm:presLayoutVars>
      </dgm:prSet>
      <dgm:spPr/>
    </dgm:pt>
    <dgm:pt modelId="{2D4E68EE-EACD-4946-A87D-AF38B7649F93}" type="pres">
      <dgm:prSet presAssocID="{DEA6B336-F744-472B-BE45-EAABB4B7DBBC}" presName="accent_4" presStyleCnt="0"/>
      <dgm:spPr/>
    </dgm:pt>
    <dgm:pt modelId="{F71DC1C9-1ABB-4CD4-BB8A-35B277137701}" type="pres">
      <dgm:prSet presAssocID="{DEA6B336-F744-472B-BE45-EAABB4B7DBBC}" presName="accentRepeatNode" presStyleLbl="solidFgAcc1" presStyleIdx="3" presStyleCnt="6" custLinFactNeighborX="-5333" custLinFactNeighborY="-8888"/>
      <dgm:spPr>
        <a:blipFill rotWithShape="0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6B98910A-0CFC-44D5-B4A3-0D6AA6440C9E}" type="pres">
      <dgm:prSet presAssocID="{5006B8BF-05C9-46C8-AF9A-2FC4933B0695}" presName="text_5" presStyleLbl="node1" presStyleIdx="4" presStyleCnt="6">
        <dgm:presLayoutVars>
          <dgm:bulletEnabled val="1"/>
        </dgm:presLayoutVars>
      </dgm:prSet>
      <dgm:spPr/>
    </dgm:pt>
    <dgm:pt modelId="{12846CDD-D94A-4EA1-BE12-7AE5855F5F3C}" type="pres">
      <dgm:prSet presAssocID="{5006B8BF-05C9-46C8-AF9A-2FC4933B0695}" presName="accent_5" presStyleCnt="0"/>
      <dgm:spPr/>
    </dgm:pt>
    <dgm:pt modelId="{73D37E00-937F-4723-8D47-7DBC19E0448B}" type="pres">
      <dgm:prSet presAssocID="{5006B8BF-05C9-46C8-AF9A-2FC4933B0695}" presName="accentRepeatNode" presStyleLbl="solidFgAcc1" presStyleIdx="4" presStyleCnt="6"/>
      <dgm:spPr>
        <a:blipFill dpi="0" rotWithShape="0"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693" t="693" r="693" b="693"/>
          </a:stretch>
        </a:blipFill>
      </dgm:spPr>
    </dgm:pt>
    <dgm:pt modelId="{DF20F27E-B5EA-4EA7-B538-C3F0CD4C2E7B}" type="pres">
      <dgm:prSet presAssocID="{DCD8AB3C-97F1-461C-B90C-2A2776D74904}" presName="text_6" presStyleLbl="node1" presStyleIdx="5" presStyleCnt="6">
        <dgm:presLayoutVars>
          <dgm:bulletEnabled val="1"/>
        </dgm:presLayoutVars>
      </dgm:prSet>
      <dgm:spPr/>
    </dgm:pt>
    <dgm:pt modelId="{BE21AF53-3CE7-48B5-A5F8-C605A5D7B413}" type="pres">
      <dgm:prSet presAssocID="{DCD8AB3C-97F1-461C-B90C-2A2776D74904}" presName="accent_6" presStyleCnt="0"/>
      <dgm:spPr/>
    </dgm:pt>
    <dgm:pt modelId="{C854BFB8-E4A0-4EBA-870E-439614B57657}" type="pres">
      <dgm:prSet presAssocID="{DCD8AB3C-97F1-461C-B90C-2A2776D74904}" presName="accentRepeatNode" presStyleLbl="solidFgAcc1" presStyleIdx="5" presStyleCnt="6"/>
      <dgm:spPr>
        <a:blipFill dpi="0" rotWithShape="0">
          <a:blip xmlns:r="http://schemas.openxmlformats.org/officeDocument/2006/relationships"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l="1218" t="1218" r="1218" b="1218"/>
          </a:stretch>
        </a:blipFill>
      </dgm:spPr>
    </dgm:pt>
  </dgm:ptLst>
  <dgm:cxnLst>
    <dgm:cxn modelId="{CBABCD03-0F3E-4729-8C3A-66847B8CE608}" type="presOf" srcId="{DCD8AB3C-97F1-461C-B90C-2A2776D74904}" destId="{DF20F27E-B5EA-4EA7-B538-C3F0CD4C2E7B}" srcOrd="0" destOrd="0" presId="urn:microsoft.com/office/officeart/2008/layout/VerticalCurvedList"/>
    <dgm:cxn modelId="{3EE4BF15-2908-4024-AA3D-EBCEE1FA50C9}" type="presOf" srcId="{2AEA07D3-7B10-4874-A643-B698E643472C}" destId="{E1F53F9A-2ABD-4D66-A653-20BB4BE0DEA9}" srcOrd="0" destOrd="0" presId="urn:microsoft.com/office/officeart/2008/layout/VerticalCurvedList"/>
    <dgm:cxn modelId="{88489722-974C-423F-8833-0E7552DC6DE5}" type="presOf" srcId="{DEA6B336-F744-472B-BE45-EAABB4B7DBBC}" destId="{C32F76FC-6864-4C64-AACB-AEFCEB289B46}" srcOrd="0" destOrd="0" presId="urn:microsoft.com/office/officeart/2008/layout/VerticalCurvedList"/>
    <dgm:cxn modelId="{59772324-3955-4F5F-9A72-DB1676E54DBE}" srcId="{A0A7CA18-422C-4DD9-9E26-30F491C854CC}" destId="{4ED4F01C-4522-4EDE-AE50-D34DDC5484CF}" srcOrd="1" destOrd="0" parTransId="{F7C25725-C114-4207-AE03-020AC7F872DF}" sibTransId="{7B5ED089-D302-4411-A9C4-7ED3ACEB28A8}"/>
    <dgm:cxn modelId="{F3AAED42-755F-47C8-B5D1-0F355DB2FFE3}" type="presOf" srcId="{4ED4F01C-4522-4EDE-AE50-D34DDC5484CF}" destId="{3732F1BD-7360-4AD1-9242-7CAA9ADB6865}" srcOrd="0" destOrd="0" presId="urn:microsoft.com/office/officeart/2008/layout/VerticalCurvedList"/>
    <dgm:cxn modelId="{0D93604B-B42B-4C30-B8C3-AAB2180CE7DD}" type="presOf" srcId="{A0A7CA18-422C-4DD9-9E26-30F491C854CC}" destId="{F45EC21F-BFB1-404A-B54F-6109A298E8C7}" srcOrd="0" destOrd="0" presId="urn:microsoft.com/office/officeart/2008/layout/VerticalCurvedList"/>
    <dgm:cxn modelId="{AD549157-842E-492E-94AD-53E6AC67C8A5}" srcId="{A0A7CA18-422C-4DD9-9E26-30F491C854CC}" destId="{DEA6B336-F744-472B-BE45-EAABB4B7DBBC}" srcOrd="3" destOrd="0" parTransId="{637D0B6F-18A8-4E71-9BE9-9DA9F867335C}" sibTransId="{55F3F0F6-0BC4-42E3-9936-8AE7DE2C9532}"/>
    <dgm:cxn modelId="{AFDF6C87-D4F3-4D48-A732-4D6FA859A0AE}" type="presOf" srcId="{F2EBD4E8-204D-430F-A7E7-12BB202B502E}" destId="{ADD6F5E8-CC3C-4B3C-A58C-54E6C3DBCA07}" srcOrd="0" destOrd="0" presId="urn:microsoft.com/office/officeart/2008/layout/VerticalCurvedList"/>
    <dgm:cxn modelId="{D2C1EA8D-5AE3-4A36-B0E7-DA395F8C2A26}" type="presOf" srcId="{6A4F3A67-402E-4752-AEAA-3FCC30A8BD66}" destId="{696D7F24-E750-47CB-9C6E-E7E41001B822}" srcOrd="0" destOrd="0" presId="urn:microsoft.com/office/officeart/2008/layout/VerticalCurvedList"/>
    <dgm:cxn modelId="{5FC7BEA1-EBD9-4327-ADEF-CFCE2F73865D}" srcId="{A0A7CA18-422C-4DD9-9E26-30F491C854CC}" destId="{DCD8AB3C-97F1-461C-B90C-2A2776D74904}" srcOrd="5" destOrd="0" parTransId="{7CA2775D-5FD2-48A2-A60F-E58A3C902AF8}" sibTransId="{26C9D80E-1E8D-446B-BADC-9DEB839DD273}"/>
    <dgm:cxn modelId="{A464F2B6-7712-4141-86CE-FF20D40A37BA}" srcId="{A0A7CA18-422C-4DD9-9E26-30F491C854CC}" destId="{2AEA07D3-7B10-4874-A643-B698E643472C}" srcOrd="2" destOrd="0" parTransId="{0E076467-7285-4220-8695-BE41B51582B9}" sibTransId="{7D6E2206-FD0D-4D20-BD02-3D21832E3A1F}"/>
    <dgm:cxn modelId="{1E0F99BE-A829-4785-A6DA-7734926731F0}" type="presOf" srcId="{5006B8BF-05C9-46C8-AF9A-2FC4933B0695}" destId="{6B98910A-0CFC-44D5-B4A3-0D6AA6440C9E}" srcOrd="0" destOrd="0" presId="urn:microsoft.com/office/officeart/2008/layout/VerticalCurvedList"/>
    <dgm:cxn modelId="{09B52EDA-40D7-4796-B401-1A8B52E5D6CE}" srcId="{A0A7CA18-422C-4DD9-9E26-30F491C854CC}" destId="{6A4F3A67-402E-4752-AEAA-3FCC30A8BD66}" srcOrd="0" destOrd="0" parTransId="{D9F16D87-918B-4D22-BD64-AA60A5563422}" sibTransId="{F2EBD4E8-204D-430F-A7E7-12BB202B502E}"/>
    <dgm:cxn modelId="{7C93C9FB-FCEA-4A89-888A-585CEF9DD8B5}" srcId="{A0A7CA18-422C-4DD9-9E26-30F491C854CC}" destId="{5006B8BF-05C9-46C8-AF9A-2FC4933B0695}" srcOrd="4" destOrd="0" parTransId="{3EF7819D-8A48-46A7-8E5C-E06E7750949B}" sibTransId="{521F1B0A-2FFE-42CE-B64D-11D79168D726}"/>
    <dgm:cxn modelId="{DCAB1AFB-913D-47F6-8B90-A3DB4E8ED51A}" type="presParOf" srcId="{F45EC21F-BFB1-404A-B54F-6109A298E8C7}" destId="{A84B9AA4-441B-4281-94DD-90201C5BBD5B}" srcOrd="0" destOrd="0" presId="urn:microsoft.com/office/officeart/2008/layout/VerticalCurvedList"/>
    <dgm:cxn modelId="{B261C845-F83C-461A-B5DD-D2B60A11F796}" type="presParOf" srcId="{A84B9AA4-441B-4281-94DD-90201C5BBD5B}" destId="{CA5EE9A8-59F4-49F4-99F1-7EAD46C30010}" srcOrd="0" destOrd="0" presId="urn:microsoft.com/office/officeart/2008/layout/VerticalCurvedList"/>
    <dgm:cxn modelId="{332DC975-82FF-4F27-804F-888F62B49FF2}" type="presParOf" srcId="{CA5EE9A8-59F4-49F4-99F1-7EAD46C30010}" destId="{A2A687BD-7E84-4EF4-BD91-47EC5F981CC6}" srcOrd="0" destOrd="0" presId="urn:microsoft.com/office/officeart/2008/layout/VerticalCurvedList"/>
    <dgm:cxn modelId="{624A60C1-2DA8-499A-9E75-233AFB61CCC5}" type="presParOf" srcId="{CA5EE9A8-59F4-49F4-99F1-7EAD46C30010}" destId="{ADD6F5E8-CC3C-4B3C-A58C-54E6C3DBCA07}" srcOrd="1" destOrd="0" presId="urn:microsoft.com/office/officeart/2008/layout/VerticalCurvedList"/>
    <dgm:cxn modelId="{F4E4FC9E-51C6-4949-93BF-7E2776F1370A}" type="presParOf" srcId="{CA5EE9A8-59F4-49F4-99F1-7EAD46C30010}" destId="{FE762E32-30EB-44FD-A75D-6BF08F85268B}" srcOrd="2" destOrd="0" presId="urn:microsoft.com/office/officeart/2008/layout/VerticalCurvedList"/>
    <dgm:cxn modelId="{24B26EDD-4CC6-4B0C-AEA9-8A99F6024468}" type="presParOf" srcId="{CA5EE9A8-59F4-49F4-99F1-7EAD46C30010}" destId="{2FD830F0-21BD-41E0-A9B9-FABC6D421795}" srcOrd="3" destOrd="0" presId="urn:microsoft.com/office/officeart/2008/layout/VerticalCurvedList"/>
    <dgm:cxn modelId="{57F62F8D-FDE1-41E1-BD1B-86AB44122A96}" type="presParOf" srcId="{A84B9AA4-441B-4281-94DD-90201C5BBD5B}" destId="{696D7F24-E750-47CB-9C6E-E7E41001B822}" srcOrd="1" destOrd="0" presId="urn:microsoft.com/office/officeart/2008/layout/VerticalCurvedList"/>
    <dgm:cxn modelId="{1CBED900-2F3F-4FCD-A355-7A05BE896A75}" type="presParOf" srcId="{A84B9AA4-441B-4281-94DD-90201C5BBD5B}" destId="{92003C19-652E-4F40-9D06-7645160E6710}" srcOrd="2" destOrd="0" presId="urn:microsoft.com/office/officeart/2008/layout/VerticalCurvedList"/>
    <dgm:cxn modelId="{18CAD8F8-BEA7-42BC-8898-E2E5DE236C93}" type="presParOf" srcId="{92003C19-652E-4F40-9D06-7645160E6710}" destId="{F01C908D-7501-4960-8183-AC0FBCB3128E}" srcOrd="0" destOrd="0" presId="urn:microsoft.com/office/officeart/2008/layout/VerticalCurvedList"/>
    <dgm:cxn modelId="{6373FFD2-48A3-41BB-A325-D8E12A75BE82}" type="presParOf" srcId="{A84B9AA4-441B-4281-94DD-90201C5BBD5B}" destId="{3732F1BD-7360-4AD1-9242-7CAA9ADB6865}" srcOrd="3" destOrd="0" presId="urn:microsoft.com/office/officeart/2008/layout/VerticalCurvedList"/>
    <dgm:cxn modelId="{B0A7CF1C-1210-4129-84F4-8B644E89B7CF}" type="presParOf" srcId="{A84B9AA4-441B-4281-94DD-90201C5BBD5B}" destId="{992F6129-90B4-4C70-BDBC-0C9D35132B05}" srcOrd="4" destOrd="0" presId="urn:microsoft.com/office/officeart/2008/layout/VerticalCurvedList"/>
    <dgm:cxn modelId="{03171EB8-6D20-499C-9912-8336F6100378}" type="presParOf" srcId="{992F6129-90B4-4C70-BDBC-0C9D35132B05}" destId="{A845BD10-BABC-44A9-A797-E5838ACCBB7D}" srcOrd="0" destOrd="0" presId="urn:microsoft.com/office/officeart/2008/layout/VerticalCurvedList"/>
    <dgm:cxn modelId="{2F68DDA6-EE50-465C-BA12-80985B05B8A4}" type="presParOf" srcId="{A84B9AA4-441B-4281-94DD-90201C5BBD5B}" destId="{E1F53F9A-2ABD-4D66-A653-20BB4BE0DEA9}" srcOrd="5" destOrd="0" presId="urn:microsoft.com/office/officeart/2008/layout/VerticalCurvedList"/>
    <dgm:cxn modelId="{54C58027-BDD1-4AC4-89DB-2C1B6AFBB23F}" type="presParOf" srcId="{A84B9AA4-441B-4281-94DD-90201C5BBD5B}" destId="{F901A287-0E97-404E-A7A3-8353A815386B}" srcOrd="6" destOrd="0" presId="urn:microsoft.com/office/officeart/2008/layout/VerticalCurvedList"/>
    <dgm:cxn modelId="{45445678-0D6E-4B96-8EE7-C3F4AF211A7C}" type="presParOf" srcId="{F901A287-0E97-404E-A7A3-8353A815386B}" destId="{5F992AB1-8AD4-4B1C-BDC7-21401A382B18}" srcOrd="0" destOrd="0" presId="urn:microsoft.com/office/officeart/2008/layout/VerticalCurvedList"/>
    <dgm:cxn modelId="{5498B605-6731-4AE9-A8BD-835698CBB7EB}" type="presParOf" srcId="{A84B9AA4-441B-4281-94DD-90201C5BBD5B}" destId="{C32F76FC-6864-4C64-AACB-AEFCEB289B46}" srcOrd="7" destOrd="0" presId="urn:microsoft.com/office/officeart/2008/layout/VerticalCurvedList"/>
    <dgm:cxn modelId="{0898201D-641D-44FA-ABBF-69D412AD4A7B}" type="presParOf" srcId="{A84B9AA4-441B-4281-94DD-90201C5BBD5B}" destId="{2D4E68EE-EACD-4946-A87D-AF38B7649F93}" srcOrd="8" destOrd="0" presId="urn:microsoft.com/office/officeart/2008/layout/VerticalCurvedList"/>
    <dgm:cxn modelId="{E2405E49-E0C2-4E83-AFEF-073E25741A32}" type="presParOf" srcId="{2D4E68EE-EACD-4946-A87D-AF38B7649F93}" destId="{F71DC1C9-1ABB-4CD4-BB8A-35B277137701}" srcOrd="0" destOrd="0" presId="urn:microsoft.com/office/officeart/2008/layout/VerticalCurvedList"/>
    <dgm:cxn modelId="{A1EC9261-E48A-4147-BC4D-C73889A440F2}" type="presParOf" srcId="{A84B9AA4-441B-4281-94DD-90201C5BBD5B}" destId="{6B98910A-0CFC-44D5-B4A3-0D6AA6440C9E}" srcOrd="9" destOrd="0" presId="urn:microsoft.com/office/officeart/2008/layout/VerticalCurvedList"/>
    <dgm:cxn modelId="{AF624308-3056-4D85-B7A2-496E00AE1F90}" type="presParOf" srcId="{A84B9AA4-441B-4281-94DD-90201C5BBD5B}" destId="{12846CDD-D94A-4EA1-BE12-7AE5855F5F3C}" srcOrd="10" destOrd="0" presId="urn:microsoft.com/office/officeart/2008/layout/VerticalCurvedList"/>
    <dgm:cxn modelId="{5779C47D-37E1-4CA1-BDA6-67EC05A46F07}" type="presParOf" srcId="{12846CDD-D94A-4EA1-BE12-7AE5855F5F3C}" destId="{73D37E00-937F-4723-8D47-7DBC19E0448B}" srcOrd="0" destOrd="0" presId="urn:microsoft.com/office/officeart/2008/layout/VerticalCurvedList"/>
    <dgm:cxn modelId="{6FB2EB4C-B7C6-456D-8BD2-459EC2C8C754}" type="presParOf" srcId="{A84B9AA4-441B-4281-94DD-90201C5BBD5B}" destId="{DF20F27E-B5EA-4EA7-B538-C3F0CD4C2E7B}" srcOrd="11" destOrd="0" presId="urn:microsoft.com/office/officeart/2008/layout/VerticalCurvedList"/>
    <dgm:cxn modelId="{CCE4ECCC-C169-45E5-B4E3-84F35AA9C0AD}" type="presParOf" srcId="{A84B9AA4-441B-4281-94DD-90201C5BBD5B}" destId="{BE21AF53-3CE7-48B5-A5F8-C605A5D7B413}" srcOrd="12" destOrd="0" presId="urn:microsoft.com/office/officeart/2008/layout/VerticalCurvedList"/>
    <dgm:cxn modelId="{EB0F6E1F-4FB4-4E8A-A77D-AC2D74D0BE6B}" type="presParOf" srcId="{BE21AF53-3CE7-48B5-A5F8-C605A5D7B413}" destId="{C854BFB8-E4A0-4EBA-870E-439614B576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6551C0-DEB0-4FB0-958B-26923B375692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5BD4D7-0BA2-4C4E-8506-5D23E9E68D70}">
      <dgm:prSet phldrT="[Text]"/>
      <dgm:spPr/>
      <dgm:t>
        <a:bodyPr/>
        <a:lstStyle/>
        <a:p>
          <a:r>
            <a:rPr lang="en-GB" dirty="0"/>
            <a:t>Original Deficit September Synod </a:t>
          </a:r>
          <a:r>
            <a:rPr lang="en-GB" dirty="0">
              <a:solidFill>
                <a:srgbClr val="FF0000"/>
              </a:solidFill>
            </a:rPr>
            <a:t>(£1.232m)</a:t>
          </a:r>
        </a:p>
      </dgm:t>
    </dgm:pt>
    <dgm:pt modelId="{E96761B3-0231-4E0B-B7B3-033FD2A4B5AB}" type="parTrans" cxnId="{C58B6B0C-26D5-4E5D-B72A-DCE4BB95CFEF}">
      <dgm:prSet/>
      <dgm:spPr/>
      <dgm:t>
        <a:bodyPr/>
        <a:lstStyle/>
        <a:p>
          <a:endParaRPr lang="en-GB"/>
        </a:p>
      </dgm:t>
    </dgm:pt>
    <dgm:pt modelId="{E5728114-9CBD-40A9-8F4B-7791F2A8266F}" type="sibTrans" cxnId="{C58B6B0C-26D5-4E5D-B72A-DCE4BB95CFEF}">
      <dgm:prSet/>
      <dgm:spPr/>
      <dgm:t>
        <a:bodyPr/>
        <a:lstStyle/>
        <a:p>
          <a:endParaRPr lang="en-GB"/>
        </a:p>
      </dgm:t>
    </dgm:pt>
    <dgm:pt modelId="{D5197E9B-19F1-45F3-81CD-BAD78C836390}">
      <dgm:prSet phldrT="[Text]"/>
      <dgm:spPr/>
      <dgm:t>
        <a:bodyPr/>
        <a:lstStyle/>
        <a:p>
          <a:r>
            <a:rPr lang="en-GB" dirty="0"/>
            <a:t>After Changes/Challenges </a:t>
          </a:r>
          <a:r>
            <a:rPr lang="en-GB" dirty="0">
              <a:solidFill>
                <a:srgbClr val="FF0000"/>
              </a:solidFill>
            </a:rPr>
            <a:t>(£1.155m)</a:t>
          </a:r>
        </a:p>
      </dgm:t>
    </dgm:pt>
    <dgm:pt modelId="{BA644885-093B-4CA9-9D46-A1BBBD0AA709}" type="parTrans" cxnId="{C35ADFEB-1338-4918-81D9-8BAB8CA820AD}">
      <dgm:prSet/>
      <dgm:spPr/>
      <dgm:t>
        <a:bodyPr/>
        <a:lstStyle/>
        <a:p>
          <a:endParaRPr lang="en-GB"/>
        </a:p>
      </dgm:t>
    </dgm:pt>
    <dgm:pt modelId="{34272A63-D9DA-477C-B3B3-42D920B375CB}" type="sibTrans" cxnId="{C35ADFEB-1338-4918-81D9-8BAB8CA820AD}">
      <dgm:prSet/>
      <dgm:spPr/>
      <dgm:t>
        <a:bodyPr/>
        <a:lstStyle/>
        <a:p>
          <a:endParaRPr lang="en-GB"/>
        </a:p>
      </dgm:t>
    </dgm:pt>
    <dgm:pt modelId="{ECF3980E-38C6-43CC-B9D9-71314F7DC4D4}">
      <dgm:prSet phldrT="[Text]"/>
      <dgm:spPr/>
      <dgm:t>
        <a:bodyPr/>
        <a:lstStyle/>
        <a:p>
          <a:r>
            <a:rPr lang="en-GB" dirty="0"/>
            <a:t>Additional Challenge </a:t>
          </a:r>
          <a:r>
            <a:rPr lang="en-GB" dirty="0">
              <a:solidFill>
                <a:srgbClr val="FF0000"/>
              </a:solidFill>
            </a:rPr>
            <a:t>(£156k)</a:t>
          </a:r>
        </a:p>
      </dgm:t>
    </dgm:pt>
    <dgm:pt modelId="{E3429CA5-3373-42F0-9A0F-8B40DEC142EB}" type="parTrans" cxnId="{50A87B2B-8F47-4F1D-970E-21E78EB40683}">
      <dgm:prSet/>
      <dgm:spPr/>
      <dgm:t>
        <a:bodyPr/>
        <a:lstStyle/>
        <a:p>
          <a:endParaRPr lang="en-GB"/>
        </a:p>
      </dgm:t>
    </dgm:pt>
    <dgm:pt modelId="{7097C713-EFCA-41F2-B2E9-1C98DDB9E27F}" type="sibTrans" cxnId="{50A87B2B-8F47-4F1D-970E-21E78EB40683}">
      <dgm:prSet/>
      <dgm:spPr/>
      <dgm:t>
        <a:bodyPr/>
        <a:lstStyle/>
        <a:p>
          <a:endParaRPr lang="en-GB"/>
        </a:p>
      </dgm:t>
    </dgm:pt>
    <dgm:pt modelId="{76AC1B0B-0AD0-43B9-80C1-60DFF00FD06B}">
      <dgm:prSet phldrT="[Text]"/>
      <dgm:spPr/>
      <dgm:t>
        <a:bodyPr/>
        <a:lstStyle/>
        <a:p>
          <a:r>
            <a:rPr lang="en-GB" dirty="0"/>
            <a:t>Deficit &lt;</a:t>
          </a:r>
          <a:r>
            <a:rPr lang="en-GB" dirty="0">
              <a:solidFill>
                <a:srgbClr val="FF0000"/>
              </a:solidFill>
            </a:rPr>
            <a:t>(£1m) </a:t>
          </a:r>
          <a:r>
            <a:rPr lang="en-GB" dirty="0"/>
            <a:t>for 2022</a:t>
          </a:r>
        </a:p>
      </dgm:t>
    </dgm:pt>
    <dgm:pt modelId="{B1FA56A9-7212-4035-8E73-6425340F899F}" type="parTrans" cxnId="{7E38CDC2-517A-435A-8E39-7AF9DAA16D23}">
      <dgm:prSet/>
      <dgm:spPr/>
      <dgm:t>
        <a:bodyPr/>
        <a:lstStyle/>
        <a:p>
          <a:endParaRPr lang="en-GB"/>
        </a:p>
      </dgm:t>
    </dgm:pt>
    <dgm:pt modelId="{C5E63309-B3FA-46E5-BC37-0FFAE417AA4B}" type="sibTrans" cxnId="{7E38CDC2-517A-435A-8E39-7AF9DAA16D23}">
      <dgm:prSet/>
      <dgm:spPr/>
      <dgm:t>
        <a:bodyPr/>
        <a:lstStyle/>
        <a:p>
          <a:endParaRPr lang="en-GB"/>
        </a:p>
      </dgm:t>
    </dgm:pt>
    <dgm:pt modelId="{F7DA4FEC-8E78-4AE2-99D5-4430597D64D2}" type="pres">
      <dgm:prSet presAssocID="{016551C0-DEB0-4FB0-958B-26923B375692}" presName="Name0" presStyleCnt="0">
        <dgm:presLayoutVars>
          <dgm:chMax val="7"/>
          <dgm:chPref val="5"/>
        </dgm:presLayoutVars>
      </dgm:prSet>
      <dgm:spPr/>
    </dgm:pt>
    <dgm:pt modelId="{990A621A-8C0F-4EEA-89E8-92A25DB7CB8F}" type="pres">
      <dgm:prSet presAssocID="{016551C0-DEB0-4FB0-958B-26923B375692}" presName="arrowNode" presStyleLbl="node1" presStyleIdx="0" presStyleCnt="1"/>
      <dgm:spPr>
        <a:gradFill rotWithShape="0">
          <a:gsLst>
            <a:gs pos="0">
              <a:srgbClr val="FF0000"/>
            </a:gs>
            <a:gs pos="74000">
              <a:srgbClr val="FF0000">
                <a:alpha val="32000"/>
              </a:srgbClr>
            </a:gs>
            <a:gs pos="83000">
              <a:srgbClr val="FF0000">
                <a:alpha val="38000"/>
              </a:srgbClr>
            </a:gs>
            <a:gs pos="100000">
              <a:srgbClr val="FF0000">
                <a:alpha val="7000"/>
              </a:srgbClr>
            </a:gs>
          </a:gsLst>
          <a:lin ang="5400000" scaled="1"/>
        </a:gradFill>
        <a:ln>
          <a:noFill/>
        </a:ln>
      </dgm:spPr>
    </dgm:pt>
    <dgm:pt modelId="{A5146003-3DE2-4F02-9769-3876A18F55D9}" type="pres">
      <dgm:prSet presAssocID="{DD5BD4D7-0BA2-4C4E-8506-5D23E9E68D70}" presName="txNode1" presStyleLbl="revTx" presStyleIdx="0" presStyleCnt="4" custScaleX="378354" custLinFactNeighborX="-9214">
        <dgm:presLayoutVars>
          <dgm:bulletEnabled val="1"/>
        </dgm:presLayoutVars>
      </dgm:prSet>
      <dgm:spPr/>
    </dgm:pt>
    <dgm:pt modelId="{4CE0680B-911B-4EB4-B9A9-697FFA05EB0D}" type="pres">
      <dgm:prSet presAssocID="{D5197E9B-19F1-45F3-81CD-BAD78C836390}" presName="txNode2" presStyleLbl="revTx" presStyleIdx="1" presStyleCnt="4" custScaleX="112322" custLinFactNeighborX="16978" custLinFactNeighborY="-5327">
        <dgm:presLayoutVars>
          <dgm:bulletEnabled val="1"/>
        </dgm:presLayoutVars>
      </dgm:prSet>
      <dgm:spPr/>
    </dgm:pt>
    <dgm:pt modelId="{ED66EBDB-8EA1-47DA-81B9-788BC5C9A2A0}" type="pres">
      <dgm:prSet presAssocID="{34272A63-D9DA-477C-B3B3-42D920B375CB}" presName="dotNode2" presStyleCnt="0"/>
      <dgm:spPr/>
    </dgm:pt>
    <dgm:pt modelId="{C844054C-3D37-4E6C-91A0-C8749F306EF9}" type="pres">
      <dgm:prSet presAssocID="{34272A63-D9DA-477C-B3B3-42D920B375CB}" presName="dotRepeatNode" presStyleLbl="fgShp" presStyleIdx="0" presStyleCnt="2"/>
      <dgm:spPr/>
    </dgm:pt>
    <dgm:pt modelId="{B3185397-96F8-4EB7-9D9B-4F5ADF540D28}" type="pres">
      <dgm:prSet presAssocID="{ECF3980E-38C6-43CC-B9D9-71314F7DC4D4}" presName="txNode3" presStyleLbl="revTx" presStyleIdx="2" presStyleCnt="4" custScaleX="145581" custLinFactNeighborX="-33161" custLinFactNeighborY="-250">
        <dgm:presLayoutVars>
          <dgm:bulletEnabled val="1"/>
        </dgm:presLayoutVars>
      </dgm:prSet>
      <dgm:spPr/>
    </dgm:pt>
    <dgm:pt modelId="{8CFB0A9A-BEC3-4406-B3D1-CD7AD00D5056}" type="pres">
      <dgm:prSet presAssocID="{7097C713-EFCA-41F2-B2E9-1C98DDB9E27F}" presName="dotNode3" presStyleCnt="0"/>
      <dgm:spPr/>
    </dgm:pt>
    <dgm:pt modelId="{BD639A98-197D-4DDA-9253-1A79490E3F89}" type="pres">
      <dgm:prSet presAssocID="{7097C713-EFCA-41F2-B2E9-1C98DDB9E27F}" presName="dotRepeatNode" presStyleLbl="fgShp" presStyleIdx="1" presStyleCnt="2"/>
      <dgm:spPr/>
    </dgm:pt>
    <dgm:pt modelId="{33AEAE90-A423-4AC7-B6F4-88BFDCBE2047}" type="pres">
      <dgm:prSet presAssocID="{76AC1B0B-0AD0-43B9-80C1-60DFF00FD06B}" presName="txNode4" presStyleLbl="revTx" presStyleIdx="3" presStyleCnt="4" custScaleX="179053" custLinFactNeighborX="310" custLinFactNeighborY="25147">
        <dgm:presLayoutVars>
          <dgm:bulletEnabled val="1"/>
        </dgm:presLayoutVars>
      </dgm:prSet>
      <dgm:spPr/>
    </dgm:pt>
  </dgm:ptLst>
  <dgm:cxnLst>
    <dgm:cxn modelId="{C58B6B0C-26D5-4E5D-B72A-DCE4BB95CFEF}" srcId="{016551C0-DEB0-4FB0-958B-26923B375692}" destId="{DD5BD4D7-0BA2-4C4E-8506-5D23E9E68D70}" srcOrd="0" destOrd="0" parTransId="{E96761B3-0231-4E0B-B7B3-033FD2A4B5AB}" sibTransId="{E5728114-9CBD-40A9-8F4B-7791F2A8266F}"/>
    <dgm:cxn modelId="{2CD43317-930E-4726-B0D2-7D9CA24A2B88}" type="presOf" srcId="{7097C713-EFCA-41F2-B2E9-1C98DDB9E27F}" destId="{BD639A98-197D-4DDA-9253-1A79490E3F89}" srcOrd="0" destOrd="0" presId="urn:microsoft.com/office/officeart/2009/3/layout/DescendingProcess"/>
    <dgm:cxn modelId="{50A87B2B-8F47-4F1D-970E-21E78EB40683}" srcId="{016551C0-DEB0-4FB0-958B-26923B375692}" destId="{ECF3980E-38C6-43CC-B9D9-71314F7DC4D4}" srcOrd="2" destOrd="0" parTransId="{E3429CA5-3373-42F0-9A0F-8B40DEC142EB}" sibTransId="{7097C713-EFCA-41F2-B2E9-1C98DDB9E27F}"/>
    <dgm:cxn modelId="{D7042751-BC6A-49AF-9D75-68297BCB0997}" type="presOf" srcId="{D5197E9B-19F1-45F3-81CD-BAD78C836390}" destId="{4CE0680B-911B-4EB4-B9A9-697FFA05EB0D}" srcOrd="0" destOrd="0" presId="urn:microsoft.com/office/officeart/2009/3/layout/DescendingProcess"/>
    <dgm:cxn modelId="{7F5A3F82-429D-4305-88F5-23AC77325155}" type="presOf" srcId="{34272A63-D9DA-477C-B3B3-42D920B375CB}" destId="{C844054C-3D37-4E6C-91A0-C8749F306EF9}" srcOrd="0" destOrd="0" presId="urn:microsoft.com/office/officeart/2009/3/layout/DescendingProcess"/>
    <dgm:cxn modelId="{5B44A784-A957-49FC-B561-B2CFBC110A2E}" type="presOf" srcId="{016551C0-DEB0-4FB0-958B-26923B375692}" destId="{F7DA4FEC-8E78-4AE2-99D5-4430597D64D2}" srcOrd="0" destOrd="0" presId="urn:microsoft.com/office/officeart/2009/3/layout/DescendingProcess"/>
    <dgm:cxn modelId="{D67F75AB-EF1A-4428-A490-24544F1D0331}" type="presOf" srcId="{ECF3980E-38C6-43CC-B9D9-71314F7DC4D4}" destId="{B3185397-96F8-4EB7-9D9B-4F5ADF540D28}" srcOrd="0" destOrd="0" presId="urn:microsoft.com/office/officeart/2009/3/layout/DescendingProcess"/>
    <dgm:cxn modelId="{7E38CDC2-517A-435A-8E39-7AF9DAA16D23}" srcId="{016551C0-DEB0-4FB0-958B-26923B375692}" destId="{76AC1B0B-0AD0-43B9-80C1-60DFF00FD06B}" srcOrd="3" destOrd="0" parTransId="{B1FA56A9-7212-4035-8E73-6425340F899F}" sibTransId="{C5E63309-B3FA-46E5-BC37-0FFAE417AA4B}"/>
    <dgm:cxn modelId="{C35ADFEB-1338-4918-81D9-8BAB8CA820AD}" srcId="{016551C0-DEB0-4FB0-958B-26923B375692}" destId="{D5197E9B-19F1-45F3-81CD-BAD78C836390}" srcOrd="1" destOrd="0" parTransId="{BA644885-093B-4CA9-9D46-A1BBBD0AA709}" sibTransId="{34272A63-D9DA-477C-B3B3-42D920B375CB}"/>
    <dgm:cxn modelId="{3640DCFB-A969-4A62-B968-BE84F8ADEC10}" type="presOf" srcId="{76AC1B0B-0AD0-43B9-80C1-60DFF00FD06B}" destId="{33AEAE90-A423-4AC7-B6F4-88BFDCBE2047}" srcOrd="0" destOrd="0" presId="urn:microsoft.com/office/officeart/2009/3/layout/DescendingProcess"/>
    <dgm:cxn modelId="{150C85FC-5D5D-40D5-9DFA-24025201D94D}" type="presOf" srcId="{DD5BD4D7-0BA2-4C4E-8506-5D23E9E68D70}" destId="{A5146003-3DE2-4F02-9769-3876A18F55D9}" srcOrd="0" destOrd="0" presId="urn:microsoft.com/office/officeart/2009/3/layout/DescendingProcess"/>
    <dgm:cxn modelId="{9671E25A-CA11-4A18-A67D-AD7CEA000616}" type="presParOf" srcId="{F7DA4FEC-8E78-4AE2-99D5-4430597D64D2}" destId="{990A621A-8C0F-4EEA-89E8-92A25DB7CB8F}" srcOrd="0" destOrd="0" presId="urn:microsoft.com/office/officeart/2009/3/layout/DescendingProcess"/>
    <dgm:cxn modelId="{B06DEE51-2427-4E47-B81D-2B1963A95DAB}" type="presParOf" srcId="{F7DA4FEC-8E78-4AE2-99D5-4430597D64D2}" destId="{A5146003-3DE2-4F02-9769-3876A18F55D9}" srcOrd="1" destOrd="0" presId="urn:microsoft.com/office/officeart/2009/3/layout/DescendingProcess"/>
    <dgm:cxn modelId="{BE79B2C2-81E9-47AC-B99A-AB5243D19E65}" type="presParOf" srcId="{F7DA4FEC-8E78-4AE2-99D5-4430597D64D2}" destId="{4CE0680B-911B-4EB4-B9A9-697FFA05EB0D}" srcOrd="2" destOrd="0" presId="urn:microsoft.com/office/officeart/2009/3/layout/DescendingProcess"/>
    <dgm:cxn modelId="{EF41905A-F2BA-48B0-ACD0-ECEC4484305E}" type="presParOf" srcId="{F7DA4FEC-8E78-4AE2-99D5-4430597D64D2}" destId="{ED66EBDB-8EA1-47DA-81B9-788BC5C9A2A0}" srcOrd="3" destOrd="0" presId="urn:microsoft.com/office/officeart/2009/3/layout/DescendingProcess"/>
    <dgm:cxn modelId="{9B15221B-D49C-498D-AE92-799580B4F73A}" type="presParOf" srcId="{ED66EBDB-8EA1-47DA-81B9-788BC5C9A2A0}" destId="{C844054C-3D37-4E6C-91A0-C8749F306EF9}" srcOrd="0" destOrd="0" presId="urn:microsoft.com/office/officeart/2009/3/layout/DescendingProcess"/>
    <dgm:cxn modelId="{938F7A45-4C4E-4CBB-B6B0-6913EF22826F}" type="presParOf" srcId="{F7DA4FEC-8E78-4AE2-99D5-4430597D64D2}" destId="{B3185397-96F8-4EB7-9D9B-4F5ADF540D28}" srcOrd="4" destOrd="0" presId="urn:microsoft.com/office/officeart/2009/3/layout/DescendingProcess"/>
    <dgm:cxn modelId="{BFF96421-2DC2-48BD-AFA2-CF6DAFB38317}" type="presParOf" srcId="{F7DA4FEC-8E78-4AE2-99D5-4430597D64D2}" destId="{8CFB0A9A-BEC3-4406-B3D1-CD7AD00D5056}" srcOrd="5" destOrd="0" presId="urn:microsoft.com/office/officeart/2009/3/layout/DescendingProcess"/>
    <dgm:cxn modelId="{0764FC04-78E7-48E1-B3D3-81EF00BC2621}" type="presParOf" srcId="{8CFB0A9A-BEC3-4406-B3D1-CD7AD00D5056}" destId="{BD639A98-197D-4DDA-9253-1A79490E3F89}" srcOrd="0" destOrd="0" presId="urn:microsoft.com/office/officeart/2009/3/layout/DescendingProcess"/>
    <dgm:cxn modelId="{6E93C9BA-5971-482B-80DE-1444C9D091C7}" type="presParOf" srcId="{F7DA4FEC-8E78-4AE2-99D5-4430597D64D2}" destId="{33AEAE90-A423-4AC7-B6F4-88BFDCBE2047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73513-E42F-4D46-8CD1-8C9DA80529B4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3D8897D-36E6-4ED8-A79C-8D89576714DF}">
      <dgm:prSet phldrT="[Text]"/>
      <dgm:spPr/>
      <dgm:t>
        <a:bodyPr/>
        <a:lstStyle/>
        <a:p>
          <a:r>
            <a:rPr lang="en-GB" dirty="0"/>
            <a:t>Total Return</a:t>
          </a:r>
        </a:p>
      </dgm:t>
    </dgm:pt>
    <dgm:pt modelId="{F9D22015-4DE0-4843-A5D4-C5DD32500415}" type="parTrans" cxnId="{0B3BE799-5AD2-491C-BDFF-F22BED84AD2D}">
      <dgm:prSet/>
      <dgm:spPr/>
      <dgm:t>
        <a:bodyPr/>
        <a:lstStyle/>
        <a:p>
          <a:endParaRPr lang="en-GB"/>
        </a:p>
      </dgm:t>
    </dgm:pt>
    <dgm:pt modelId="{01946DBE-91BD-4AA5-B497-8CF4389978F4}" type="sibTrans" cxnId="{0B3BE799-5AD2-491C-BDFF-F22BED84AD2D}">
      <dgm:prSet/>
      <dgm:spPr/>
      <dgm:t>
        <a:bodyPr/>
        <a:lstStyle/>
        <a:p>
          <a:endParaRPr lang="en-GB"/>
        </a:p>
      </dgm:t>
    </dgm:pt>
    <dgm:pt modelId="{70E2FE9A-8235-4103-AD67-E586CC4030FD}">
      <dgm:prSet phldrT="[Text]"/>
      <dgm:spPr/>
      <dgm:t>
        <a:bodyPr/>
        <a:lstStyle/>
        <a:p>
          <a:r>
            <a:rPr lang="en-GB" dirty="0"/>
            <a:t>Church House </a:t>
          </a:r>
        </a:p>
      </dgm:t>
    </dgm:pt>
    <dgm:pt modelId="{C91A033A-52AE-40C9-89A9-AF51C4F9CBC9}" type="parTrans" cxnId="{619B0EC3-56AF-4CD8-909B-2FC6392FC8C3}">
      <dgm:prSet/>
      <dgm:spPr/>
      <dgm:t>
        <a:bodyPr/>
        <a:lstStyle/>
        <a:p>
          <a:endParaRPr lang="en-GB"/>
        </a:p>
      </dgm:t>
    </dgm:pt>
    <dgm:pt modelId="{BEBE3EFA-4F8A-47F1-BBEE-F4DAD568D731}" type="sibTrans" cxnId="{619B0EC3-56AF-4CD8-909B-2FC6392FC8C3}">
      <dgm:prSet/>
      <dgm:spPr/>
      <dgm:t>
        <a:bodyPr/>
        <a:lstStyle/>
        <a:p>
          <a:endParaRPr lang="en-GB"/>
        </a:p>
      </dgm:t>
    </dgm:pt>
    <dgm:pt modelId="{D109774D-2B59-454A-9AAF-F3A88BAB0AE1}">
      <dgm:prSet phldrT="[Text]"/>
      <dgm:spPr/>
      <dgm:t>
        <a:bodyPr/>
        <a:lstStyle/>
        <a:p>
          <a:r>
            <a:rPr lang="en-GB" dirty="0"/>
            <a:t> Giving Adviser</a:t>
          </a:r>
        </a:p>
      </dgm:t>
    </dgm:pt>
    <dgm:pt modelId="{D78B3348-BEDB-4364-B03D-606944B0DDA5}" type="parTrans" cxnId="{15F6F6D3-E23A-4FDD-B1A7-C5D7DE369974}">
      <dgm:prSet/>
      <dgm:spPr/>
      <dgm:t>
        <a:bodyPr/>
        <a:lstStyle/>
        <a:p>
          <a:endParaRPr lang="en-GB"/>
        </a:p>
      </dgm:t>
    </dgm:pt>
    <dgm:pt modelId="{047C5EF9-03BF-47B9-9842-5622F8E48DF4}" type="sibTrans" cxnId="{15F6F6D3-E23A-4FDD-B1A7-C5D7DE369974}">
      <dgm:prSet/>
      <dgm:spPr/>
      <dgm:t>
        <a:bodyPr/>
        <a:lstStyle/>
        <a:p>
          <a:endParaRPr lang="en-GB"/>
        </a:p>
      </dgm:t>
    </dgm:pt>
    <dgm:pt modelId="{67C0EDA8-93A1-4C16-B74B-F2D612981AD6}">
      <dgm:prSet/>
      <dgm:spPr/>
      <dgm:t>
        <a:bodyPr/>
        <a:lstStyle/>
        <a:p>
          <a:r>
            <a:rPr lang="en-GB" dirty="0"/>
            <a:t>Parish Support </a:t>
          </a:r>
        </a:p>
      </dgm:t>
    </dgm:pt>
    <dgm:pt modelId="{DEBBB1EC-FCD5-4DE0-B9F9-27BCA7FE78E9}" type="parTrans" cxnId="{AE35BECE-354A-4216-87B3-50C83AB8FEA4}">
      <dgm:prSet/>
      <dgm:spPr/>
      <dgm:t>
        <a:bodyPr/>
        <a:lstStyle/>
        <a:p>
          <a:endParaRPr lang="en-GB"/>
        </a:p>
      </dgm:t>
    </dgm:pt>
    <dgm:pt modelId="{02890117-0503-4D13-B675-AECC99ACDE3E}" type="sibTrans" cxnId="{AE35BECE-354A-4216-87B3-50C83AB8FEA4}">
      <dgm:prSet/>
      <dgm:spPr/>
      <dgm:t>
        <a:bodyPr/>
        <a:lstStyle/>
        <a:p>
          <a:endParaRPr lang="en-GB"/>
        </a:p>
      </dgm:t>
    </dgm:pt>
    <dgm:pt modelId="{46716E30-D9D7-48F9-8521-899C4B5429E5}">
      <dgm:prSet/>
      <dgm:spPr/>
      <dgm:t>
        <a:bodyPr/>
        <a:lstStyle/>
        <a:p>
          <a:r>
            <a:rPr lang="en-GB" dirty="0"/>
            <a:t>Fairer Share Review</a:t>
          </a:r>
        </a:p>
      </dgm:t>
    </dgm:pt>
    <dgm:pt modelId="{6D647741-C3F7-4ECC-B913-708F27FEBC19}" type="parTrans" cxnId="{D2F33116-BA8A-478F-B0B6-6A9EF6FEB4CD}">
      <dgm:prSet/>
      <dgm:spPr/>
      <dgm:t>
        <a:bodyPr/>
        <a:lstStyle/>
        <a:p>
          <a:endParaRPr lang="en-GB"/>
        </a:p>
      </dgm:t>
    </dgm:pt>
    <dgm:pt modelId="{50B82703-AB6D-4AA0-B721-D20A413E0BBF}" type="sibTrans" cxnId="{D2F33116-BA8A-478F-B0B6-6A9EF6FEB4CD}">
      <dgm:prSet/>
      <dgm:spPr/>
      <dgm:t>
        <a:bodyPr/>
        <a:lstStyle/>
        <a:p>
          <a:endParaRPr lang="en-GB"/>
        </a:p>
      </dgm:t>
    </dgm:pt>
    <dgm:pt modelId="{8C5AAF23-1AFE-49B2-9EB0-F3F244CAAC1B}" type="pres">
      <dgm:prSet presAssocID="{31373513-E42F-4D46-8CD1-8C9DA80529B4}" presName="Name0" presStyleCnt="0">
        <dgm:presLayoutVars>
          <dgm:chMax val="7"/>
          <dgm:chPref val="7"/>
          <dgm:dir/>
        </dgm:presLayoutVars>
      </dgm:prSet>
      <dgm:spPr/>
    </dgm:pt>
    <dgm:pt modelId="{8B82F865-10E1-4970-92A6-5B151EB945AA}" type="pres">
      <dgm:prSet presAssocID="{31373513-E42F-4D46-8CD1-8C9DA80529B4}" presName="Name1" presStyleCnt="0"/>
      <dgm:spPr/>
    </dgm:pt>
    <dgm:pt modelId="{26642B0C-7388-480A-8980-12E7BD9867B0}" type="pres">
      <dgm:prSet presAssocID="{31373513-E42F-4D46-8CD1-8C9DA80529B4}" presName="cycle" presStyleCnt="0"/>
      <dgm:spPr/>
    </dgm:pt>
    <dgm:pt modelId="{6861097E-57F1-4B5E-B5BE-67106211AC64}" type="pres">
      <dgm:prSet presAssocID="{31373513-E42F-4D46-8CD1-8C9DA80529B4}" presName="srcNode" presStyleLbl="node1" presStyleIdx="0" presStyleCnt="5"/>
      <dgm:spPr/>
    </dgm:pt>
    <dgm:pt modelId="{169EB2FF-24D7-4F10-A10F-516647306F95}" type="pres">
      <dgm:prSet presAssocID="{31373513-E42F-4D46-8CD1-8C9DA80529B4}" presName="conn" presStyleLbl="parChTrans1D2" presStyleIdx="0" presStyleCnt="1"/>
      <dgm:spPr/>
    </dgm:pt>
    <dgm:pt modelId="{A0F0812A-E250-495E-B78A-0D7DBB2DDDE9}" type="pres">
      <dgm:prSet presAssocID="{31373513-E42F-4D46-8CD1-8C9DA80529B4}" presName="extraNode" presStyleLbl="node1" presStyleIdx="0" presStyleCnt="5"/>
      <dgm:spPr/>
    </dgm:pt>
    <dgm:pt modelId="{C7F492AC-A812-4E03-91B4-B6BA08F44DFE}" type="pres">
      <dgm:prSet presAssocID="{31373513-E42F-4D46-8CD1-8C9DA80529B4}" presName="dstNode" presStyleLbl="node1" presStyleIdx="0" presStyleCnt="5"/>
      <dgm:spPr/>
    </dgm:pt>
    <dgm:pt modelId="{9C31FDD3-6956-4DF9-B941-9BDE9C73369A}" type="pres">
      <dgm:prSet presAssocID="{33D8897D-36E6-4ED8-A79C-8D89576714DF}" presName="text_1" presStyleLbl="node1" presStyleIdx="0" presStyleCnt="5">
        <dgm:presLayoutVars>
          <dgm:bulletEnabled val="1"/>
        </dgm:presLayoutVars>
      </dgm:prSet>
      <dgm:spPr/>
    </dgm:pt>
    <dgm:pt modelId="{99CCE4B4-394E-4CD9-9696-CCA754F6FE93}" type="pres">
      <dgm:prSet presAssocID="{33D8897D-36E6-4ED8-A79C-8D89576714DF}" presName="accent_1" presStyleCnt="0"/>
      <dgm:spPr/>
    </dgm:pt>
    <dgm:pt modelId="{DC8A0F3B-BC68-4D18-9F9A-1AF0D842CD2F}" type="pres">
      <dgm:prSet presAssocID="{33D8897D-36E6-4ED8-A79C-8D89576714DF}" presName="accentRepeatNode" presStyleLbl="solidFgAcc1" presStyleIdx="0" presStyleCnt="5"/>
      <dgm:spPr>
        <a:blipFill rotWithShape="0">
          <a:blip xmlns:r="http://schemas.openxmlformats.org/officeDocument/2006/relationships" r:embed="rId1"/>
          <a:srcRect/>
          <a:stretch>
            <a:fillRect t="-19000" b="-19000"/>
          </a:stretch>
        </a:blipFill>
      </dgm:spPr>
    </dgm:pt>
    <dgm:pt modelId="{C6E7B972-41FB-4E5D-9454-471C63BE2ACE}" type="pres">
      <dgm:prSet presAssocID="{70E2FE9A-8235-4103-AD67-E586CC4030FD}" presName="text_2" presStyleLbl="node1" presStyleIdx="1" presStyleCnt="5">
        <dgm:presLayoutVars>
          <dgm:bulletEnabled val="1"/>
        </dgm:presLayoutVars>
      </dgm:prSet>
      <dgm:spPr/>
    </dgm:pt>
    <dgm:pt modelId="{95E6EEBB-A5E7-4AA7-8FBD-723E5A6E180C}" type="pres">
      <dgm:prSet presAssocID="{70E2FE9A-8235-4103-AD67-E586CC4030FD}" presName="accent_2" presStyleCnt="0"/>
      <dgm:spPr/>
    </dgm:pt>
    <dgm:pt modelId="{F0C1F9CA-0774-45C2-91A3-1A1A6363A6B7}" type="pres">
      <dgm:prSet presAssocID="{70E2FE9A-8235-4103-AD67-E586CC4030FD}" presName="accentRepeatNode" presStyleLbl="solidFgAcc1" presStyleIdx="1" presStyleCnt="5"/>
      <dgm:spPr>
        <a:blipFill rotWithShape="0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D37423ED-A7C9-4DC3-95FF-E96FD98ED65E}" type="pres">
      <dgm:prSet presAssocID="{D109774D-2B59-454A-9AAF-F3A88BAB0AE1}" presName="text_3" presStyleLbl="node1" presStyleIdx="2" presStyleCnt="5">
        <dgm:presLayoutVars>
          <dgm:bulletEnabled val="1"/>
        </dgm:presLayoutVars>
      </dgm:prSet>
      <dgm:spPr/>
    </dgm:pt>
    <dgm:pt modelId="{7E151B84-4D1A-4A3F-8145-2A67C666AB1C}" type="pres">
      <dgm:prSet presAssocID="{D109774D-2B59-454A-9AAF-F3A88BAB0AE1}" presName="accent_3" presStyleCnt="0"/>
      <dgm:spPr/>
    </dgm:pt>
    <dgm:pt modelId="{7A69A5DF-A184-470C-B001-A2DC3A3359AF}" type="pres">
      <dgm:prSet presAssocID="{D109774D-2B59-454A-9AAF-F3A88BAB0AE1}" presName="accentRepeatNode" presStyleLbl="solidFgAcc1" presStyleIdx="2" presStyleCnt="5"/>
      <dgm:spPr>
        <a:blipFill rotWithShape="0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a:blipFill>
      </dgm:spPr>
    </dgm:pt>
    <dgm:pt modelId="{3B1843A1-FCB6-4E1F-B74C-8769CB62E8D3}" type="pres">
      <dgm:prSet presAssocID="{67C0EDA8-93A1-4C16-B74B-F2D612981AD6}" presName="text_4" presStyleLbl="node1" presStyleIdx="3" presStyleCnt="5" custLinFactNeighborY="2044">
        <dgm:presLayoutVars>
          <dgm:bulletEnabled val="1"/>
        </dgm:presLayoutVars>
      </dgm:prSet>
      <dgm:spPr/>
    </dgm:pt>
    <dgm:pt modelId="{9FD36710-DF86-4704-AEAF-A3E8AA20EF86}" type="pres">
      <dgm:prSet presAssocID="{67C0EDA8-93A1-4C16-B74B-F2D612981AD6}" presName="accent_4" presStyleCnt="0"/>
      <dgm:spPr/>
    </dgm:pt>
    <dgm:pt modelId="{18F6EABD-86D0-4180-A34A-6C92B43D6960}" type="pres">
      <dgm:prSet presAssocID="{67C0EDA8-93A1-4C16-B74B-F2D612981AD6}" presName="accentRepeatNode" presStyleLbl="solidFgAcc1" presStyleIdx="3" presStyleCnt="5"/>
      <dgm:spPr>
        <a:blipFill rotWithShape="0"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  <dgm:pt modelId="{A14511F7-EB15-4B54-8A41-08AFC2E3A336}" type="pres">
      <dgm:prSet presAssocID="{46716E30-D9D7-48F9-8521-899C4B5429E5}" presName="text_5" presStyleLbl="node1" presStyleIdx="4" presStyleCnt="5">
        <dgm:presLayoutVars>
          <dgm:bulletEnabled val="1"/>
        </dgm:presLayoutVars>
      </dgm:prSet>
      <dgm:spPr/>
    </dgm:pt>
    <dgm:pt modelId="{C90CBC15-F19C-483C-B418-4E3A792EA659}" type="pres">
      <dgm:prSet presAssocID="{46716E30-D9D7-48F9-8521-899C4B5429E5}" presName="accent_5" presStyleCnt="0"/>
      <dgm:spPr/>
    </dgm:pt>
    <dgm:pt modelId="{02D5779E-EF74-4333-A653-AFCE36F901F1}" type="pres">
      <dgm:prSet presAssocID="{46716E30-D9D7-48F9-8521-899C4B5429E5}" presName="accentRepeatNode" presStyleLbl="solidFgAcc1" presStyleIdx="4" presStyleCnt="5"/>
      <dgm:spPr>
        <a:blipFill rotWithShape="0"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a:blipFill>
      </dgm:spPr>
    </dgm:pt>
  </dgm:ptLst>
  <dgm:cxnLst>
    <dgm:cxn modelId="{1F7D250C-D47B-44B1-A2EF-834A7CFB32C5}" type="presOf" srcId="{46716E30-D9D7-48F9-8521-899C4B5429E5}" destId="{A14511F7-EB15-4B54-8A41-08AFC2E3A336}" srcOrd="0" destOrd="0" presId="urn:microsoft.com/office/officeart/2008/layout/VerticalCurvedList"/>
    <dgm:cxn modelId="{B9690511-0329-499D-90CA-47A0EB213FBC}" type="presOf" srcId="{31373513-E42F-4D46-8CD1-8C9DA80529B4}" destId="{8C5AAF23-1AFE-49B2-9EB0-F3F244CAAC1B}" srcOrd="0" destOrd="0" presId="urn:microsoft.com/office/officeart/2008/layout/VerticalCurvedList"/>
    <dgm:cxn modelId="{D2F33116-BA8A-478F-B0B6-6A9EF6FEB4CD}" srcId="{31373513-E42F-4D46-8CD1-8C9DA80529B4}" destId="{46716E30-D9D7-48F9-8521-899C4B5429E5}" srcOrd="4" destOrd="0" parTransId="{6D647741-C3F7-4ECC-B913-708F27FEBC19}" sibTransId="{50B82703-AB6D-4AA0-B721-D20A413E0BBF}"/>
    <dgm:cxn modelId="{4830B816-0E73-49AD-9A06-1839C90B0156}" type="presOf" srcId="{70E2FE9A-8235-4103-AD67-E586CC4030FD}" destId="{C6E7B972-41FB-4E5D-9454-471C63BE2ACE}" srcOrd="0" destOrd="0" presId="urn:microsoft.com/office/officeart/2008/layout/VerticalCurvedList"/>
    <dgm:cxn modelId="{6947B61D-7C16-41A6-BFBF-9D6271F05220}" type="presOf" srcId="{D109774D-2B59-454A-9AAF-F3A88BAB0AE1}" destId="{D37423ED-A7C9-4DC3-95FF-E96FD98ED65E}" srcOrd="0" destOrd="0" presId="urn:microsoft.com/office/officeart/2008/layout/VerticalCurvedList"/>
    <dgm:cxn modelId="{57FB8680-0E82-4AFA-BC55-605540C15C6E}" type="presOf" srcId="{67C0EDA8-93A1-4C16-B74B-F2D612981AD6}" destId="{3B1843A1-FCB6-4E1F-B74C-8769CB62E8D3}" srcOrd="0" destOrd="0" presId="urn:microsoft.com/office/officeart/2008/layout/VerticalCurvedList"/>
    <dgm:cxn modelId="{0B3BE799-5AD2-491C-BDFF-F22BED84AD2D}" srcId="{31373513-E42F-4D46-8CD1-8C9DA80529B4}" destId="{33D8897D-36E6-4ED8-A79C-8D89576714DF}" srcOrd="0" destOrd="0" parTransId="{F9D22015-4DE0-4843-A5D4-C5DD32500415}" sibTransId="{01946DBE-91BD-4AA5-B497-8CF4389978F4}"/>
    <dgm:cxn modelId="{619B0EC3-56AF-4CD8-909B-2FC6392FC8C3}" srcId="{31373513-E42F-4D46-8CD1-8C9DA80529B4}" destId="{70E2FE9A-8235-4103-AD67-E586CC4030FD}" srcOrd="1" destOrd="0" parTransId="{C91A033A-52AE-40C9-89A9-AF51C4F9CBC9}" sibTransId="{BEBE3EFA-4F8A-47F1-BBEE-F4DAD568D731}"/>
    <dgm:cxn modelId="{9A8AADC5-3E9E-4D52-9597-8DBA2BE18A9B}" type="presOf" srcId="{01946DBE-91BD-4AA5-B497-8CF4389978F4}" destId="{169EB2FF-24D7-4F10-A10F-516647306F95}" srcOrd="0" destOrd="0" presId="urn:microsoft.com/office/officeart/2008/layout/VerticalCurvedList"/>
    <dgm:cxn modelId="{63D497C9-0225-4CB4-A0F5-FBB992C263B9}" type="presOf" srcId="{33D8897D-36E6-4ED8-A79C-8D89576714DF}" destId="{9C31FDD3-6956-4DF9-B941-9BDE9C73369A}" srcOrd="0" destOrd="0" presId="urn:microsoft.com/office/officeart/2008/layout/VerticalCurvedList"/>
    <dgm:cxn modelId="{AE35BECE-354A-4216-87B3-50C83AB8FEA4}" srcId="{31373513-E42F-4D46-8CD1-8C9DA80529B4}" destId="{67C0EDA8-93A1-4C16-B74B-F2D612981AD6}" srcOrd="3" destOrd="0" parTransId="{DEBBB1EC-FCD5-4DE0-B9F9-27BCA7FE78E9}" sibTransId="{02890117-0503-4D13-B675-AECC99ACDE3E}"/>
    <dgm:cxn modelId="{15F6F6D3-E23A-4FDD-B1A7-C5D7DE369974}" srcId="{31373513-E42F-4D46-8CD1-8C9DA80529B4}" destId="{D109774D-2B59-454A-9AAF-F3A88BAB0AE1}" srcOrd="2" destOrd="0" parTransId="{D78B3348-BEDB-4364-B03D-606944B0DDA5}" sibTransId="{047C5EF9-03BF-47B9-9842-5622F8E48DF4}"/>
    <dgm:cxn modelId="{AE598C60-62AE-4CDD-B261-D22CCC35B87B}" type="presParOf" srcId="{8C5AAF23-1AFE-49B2-9EB0-F3F244CAAC1B}" destId="{8B82F865-10E1-4970-92A6-5B151EB945AA}" srcOrd="0" destOrd="0" presId="urn:microsoft.com/office/officeart/2008/layout/VerticalCurvedList"/>
    <dgm:cxn modelId="{B03D6852-B22B-4042-960F-E68BCCE73AFF}" type="presParOf" srcId="{8B82F865-10E1-4970-92A6-5B151EB945AA}" destId="{26642B0C-7388-480A-8980-12E7BD9867B0}" srcOrd="0" destOrd="0" presId="urn:microsoft.com/office/officeart/2008/layout/VerticalCurvedList"/>
    <dgm:cxn modelId="{91BCEF45-F38F-4C27-A212-CF5D6A2EB8C1}" type="presParOf" srcId="{26642B0C-7388-480A-8980-12E7BD9867B0}" destId="{6861097E-57F1-4B5E-B5BE-67106211AC64}" srcOrd="0" destOrd="0" presId="urn:microsoft.com/office/officeart/2008/layout/VerticalCurvedList"/>
    <dgm:cxn modelId="{6B55470D-083F-44ED-892C-5D33EED96481}" type="presParOf" srcId="{26642B0C-7388-480A-8980-12E7BD9867B0}" destId="{169EB2FF-24D7-4F10-A10F-516647306F95}" srcOrd="1" destOrd="0" presId="urn:microsoft.com/office/officeart/2008/layout/VerticalCurvedList"/>
    <dgm:cxn modelId="{ABEEE698-7F9F-43D9-A1F8-7C8DD20E3222}" type="presParOf" srcId="{26642B0C-7388-480A-8980-12E7BD9867B0}" destId="{A0F0812A-E250-495E-B78A-0D7DBB2DDDE9}" srcOrd="2" destOrd="0" presId="urn:microsoft.com/office/officeart/2008/layout/VerticalCurvedList"/>
    <dgm:cxn modelId="{7A722AB3-7925-45E2-95E5-7A618E5E8947}" type="presParOf" srcId="{26642B0C-7388-480A-8980-12E7BD9867B0}" destId="{C7F492AC-A812-4E03-91B4-B6BA08F44DFE}" srcOrd="3" destOrd="0" presId="urn:microsoft.com/office/officeart/2008/layout/VerticalCurvedList"/>
    <dgm:cxn modelId="{E1C4664B-6286-4659-A8D7-3D6FB8AE9C2C}" type="presParOf" srcId="{8B82F865-10E1-4970-92A6-5B151EB945AA}" destId="{9C31FDD3-6956-4DF9-B941-9BDE9C73369A}" srcOrd="1" destOrd="0" presId="urn:microsoft.com/office/officeart/2008/layout/VerticalCurvedList"/>
    <dgm:cxn modelId="{C43DE2F6-34B3-423F-898F-492070142B3B}" type="presParOf" srcId="{8B82F865-10E1-4970-92A6-5B151EB945AA}" destId="{99CCE4B4-394E-4CD9-9696-CCA754F6FE93}" srcOrd="2" destOrd="0" presId="urn:microsoft.com/office/officeart/2008/layout/VerticalCurvedList"/>
    <dgm:cxn modelId="{AD1D7D89-4DCF-454F-B402-43DC4BE5B554}" type="presParOf" srcId="{99CCE4B4-394E-4CD9-9696-CCA754F6FE93}" destId="{DC8A0F3B-BC68-4D18-9F9A-1AF0D842CD2F}" srcOrd="0" destOrd="0" presId="urn:microsoft.com/office/officeart/2008/layout/VerticalCurvedList"/>
    <dgm:cxn modelId="{3376A7D1-7CAD-43CE-B084-F16E288156E4}" type="presParOf" srcId="{8B82F865-10E1-4970-92A6-5B151EB945AA}" destId="{C6E7B972-41FB-4E5D-9454-471C63BE2ACE}" srcOrd="3" destOrd="0" presId="urn:microsoft.com/office/officeart/2008/layout/VerticalCurvedList"/>
    <dgm:cxn modelId="{45577344-1953-43AC-8849-566117FC310C}" type="presParOf" srcId="{8B82F865-10E1-4970-92A6-5B151EB945AA}" destId="{95E6EEBB-A5E7-4AA7-8FBD-723E5A6E180C}" srcOrd="4" destOrd="0" presId="urn:microsoft.com/office/officeart/2008/layout/VerticalCurvedList"/>
    <dgm:cxn modelId="{BC26A3F4-D043-4163-BDA7-54BC85630400}" type="presParOf" srcId="{95E6EEBB-A5E7-4AA7-8FBD-723E5A6E180C}" destId="{F0C1F9CA-0774-45C2-91A3-1A1A6363A6B7}" srcOrd="0" destOrd="0" presId="urn:microsoft.com/office/officeart/2008/layout/VerticalCurvedList"/>
    <dgm:cxn modelId="{5C26DEE3-A57D-4A47-B44D-719EFE1A3C9C}" type="presParOf" srcId="{8B82F865-10E1-4970-92A6-5B151EB945AA}" destId="{D37423ED-A7C9-4DC3-95FF-E96FD98ED65E}" srcOrd="5" destOrd="0" presId="urn:microsoft.com/office/officeart/2008/layout/VerticalCurvedList"/>
    <dgm:cxn modelId="{D7ECF87B-8450-477A-A4BB-81F02C35E5CC}" type="presParOf" srcId="{8B82F865-10E1-4970-92A6-5B151EB945AA}" destId="{7E151B84-4D1A-4A3F-8145-2A67C666AB1C}" srcOrd="6" destOrd="0" presId="urn:microsoft.com/office/officeart/2008/layout/VerticalCurvedList"/>
    <dgm:cxn modelId="{3BC8EA49-0027-4B54-BE17-E6A0F0DD80C0}" type="presParOf" srcId="{7E151B84-4D1A-4A3F-8145-2A67C666AB1C}" destId="{7A69A5DF-A184-470C-B001-A2DC3A3359AF}" srcOrd="0" destOrd="0" presId="urn:microsoft.com/office/officeart/2008/layout/VerticalCurvedList"/>
    <dgm:cxn modelId="{5754AA80-4640-4489-8494-C2B469B3A26B}" type="presParOf" srcId="{8B82F865-10E1-4970-92A6-5B151EB945AA}" destId="{3B1843A1-FCB6-4E1F-B74C-8769CB62E8D3}" srcOrd="7" destOrd="0" presId="urn:microsoft.com/office/officeart/2008/layout/VerticalCurvedList"/>
    <dgm:cxn modelId="{E55DF71C-25CF-4E45-B71C-FA55D050DBD6}" type="presParOf" srcId="{8B82F865-10E1-4970-92A6-5B151EB945AA}" destId="{9FD36710-DF86-4704-AEAF-A3E8AA20EF86}" srcOrd="8" destOrd="0" presId="urn:microsoft.com/office/officeart/2008/layout/VerticalCurvedList"/>
    <dgm:cxn modelId="{B2450694-4597-458B-A869-11EB2B40F32D}" type="presParOf" srcId="{9FD36710-DF86-4704-AEAF-A3E8AA20EF86}" destId="{18F6EABD-86D0-4180-A34A-6C92B43D6960}" srcOrd="0" destOrd="0" presId="urn:microsoft.com/office/officeart/2008/layout/VerticalCurvedList"/>
    <dgm:cxn modelId="{89092BEF-ED5E-4C48-8092-D41830E58FF5}" type="presParOf" srcId="{8B82F865-10E1-4970-92A6-5B151EB945AA}" destId="{A14511F7-EB15-4B54-8A41-08AFC2E3A336}" srcOrd="9" destOrd="0" presId="urn:microsoft.com/office/officeart/2008/layout/VerticalCurvedList"/>
    <dgm:cxn modelId="{94F31A70-9CD7-43F4-8060-74A35C7CA433}" type="presParOf" srcId="{8B82F865-10E1-4970-92A6-5B151EB945AA}" destId="{C90CBC15-F19C-483C-B418-4E3A792EA659}" srcOrd="10" destOrd="0" presId="urn:microsoft.com/office/officeart/2008/layout/VerticalCurvedList"/>
    <dgm:cxn modelId="{E1CA7CF8-013C-4077-89A0-D7D5D6611EB0}" type="presParOf" srcId="{C90CBC15-F19C-483C-B418-4E3A792EA659}" destId="{02D5779E-EF74-4333-A653-AFCE36F901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6F5E8-CC3C-4B3C-A58C-54E6C3DBCA07}">
      <dsp:nvSpPr>
        <dsp:cNvPr id="0" name=""/>
        <dsp:cNvSpPr/>
      </dsp:nvSpPr>
      <dsp:spPr>
        <a:xfrm>
          <a:off x="-5645660" y="-864237"/>
          <a:ext cx="6721714" cy="6721714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D7F24-E750-47CB-9C6E-E7E41001B822}">
      <dsp:nvSpPr>
        <dsp:cNvPr id="0" name=""/>
        <dsp:cNvSpPr/>
      </dsp:nvSpPr>
      <dsp:spPr>
        <a:xfrm>
          <a:off x="400999" y="262944"/>
          <a:ext cx="10009133" cy="5256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726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Give parishes more time to recover &amp; time for the Fairer Share Review</a:t>
          </a:r>
        </a:p>
      </dsp:txBody>
      <dsp:txXfrm>
        <a:off x="400999" y="262944"/>
        <a:ext cx="10009133" cy="525688"/>
      </dsp:txXfrm>
    </dsp:sp>
    <dsp:sp modelId="{F01C908D-7501-4960-8183-AC0FBCB3128E}">
      <dsp:nvSpPr>
        <dsp:cNvPr id="0" name=""/>
        <dsp:cNvSpPr/>
      </dsp:nvSpPr>
      <dsp:spPr>
        <a:xfrm>
          <a:off x="72444" y="197232"/>
          <a:ext cx="657110" cy="6571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732F1BD-7360-4AD1-9242-7CAA9ADB6865}">
      <dsp:nvSpPr>
        <dsp:cNvPr id="0" name=""/>
        <dsp:cNvSpPr/>
      </dsp:nvSpPr>
      <dsp:spPr>
        <a:xfrm>
          <a:off x="833414" y="1051376"/>
          <a:ext cx="9576718" cy="525688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726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Allow for the Generous Giving campaign to be evaluated</a:t>
          </a:r>
        </a:p>
      </dsp:txBody>
      <dsp:txXfrm>
        <a:off x="833414" y="1051376"/>
        <a:ext cx="9576718" cy="525688"/>
      </dsp:txXfrm>
    </dsp:sp>
    <dsp:sp modelId="{A845BD10-BABC-44A9-A797-E5838ACCBB7D}">
      <dsp:nvSpPr>
        <dsp:cNvPr id="0" name=""/>
        <dsp:cNvSpPr/>
      </dsp:nvSpPr>
      <dsp:spPr>
        <a:xfrm>
          <a:off x="504858" y="985665"/>
          <a:ext cx="657110" cy="657110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1F53F9A-2ABD-4D66-A653-20BB4BE0DEA9}">
      <dsp:nvSpPr>
        <dsp:cNvPr id="0" name=""/>
        <dsp:cNvSpPr/>
      </dsp:nvSpPr>
      <dsp:spPr>
        <a:xfrm>
          <a:off x="1031146" y="1839809"/>
          <a:ext cx="9378986" cy="525688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726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Assist parishes with financial difficulties</a:t>
          </a:r>
        </a:p>
      </dsp:txBody>
      <dsp:txXfrm>
        <a:off x="1031146" y="1839809"/>
        <a:ext cx="9378986" cy="525688"/>
      </dsp:txXfrm>
    </dsp:sp>
    <dsp:sp modelId="{5F992AB1-8AD4-4B1C-BDC7-21401A382B18}">
      <dsp:nvSpPr>
        <dsp:cNvPr id="0" name=""/>
        <dsp:cNvSpPr/>
      </dsp:nvSpPr>
      <dsp:spPr>
        <a:xfrm>
          <a:off x="702591" y="1774098"/>
          <a:ext cx="657110" cy="657110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/>
          </a:stretch>
        </a:blip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32F76FC-6864-4C64-AACB-AEFCEB289B46}">
      <dsp:nvSpPr>
        <dsp:cNvPr id="0" name=""/>
        <dsp:cNvSpPr/>
      </dsp:nvSpPr>
      <dsp:spPr>
        <a:xfrm>
          <a:off x="1031146" y="2627742"/>
          <a:ext cx="9378986" cy="525688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726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Allow the Giving Adviser to get themselves established</a:t>
          </a:r>
        </a:p>
      </dsp:txBody>
      <dsp:txXfrm>
        <a:off x="1031146" y="2627742"/>
        <a:ext cx="9378986" cy="525688"/>
      </dsp:txXfrm>
    </dsp:sp>
    <dsp:sp modelId="{F71DC1C9-1ABB-4CD4-BB8A-35B277137701}">
      <dsp:nvSpPr>
        <dsp:cNvPr id="0" name=""/>
        <dsp:cNvSpPr/>
      </dsp:nvSpPr>
      <dsp:spPr>
        <a:xfrm>
          <a:off x="667547" y="2503627"/>
          <a:ext cx="657110" cy="657110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/>
          </a:stretch>
        </a:blip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B98910A-0CFC-44D5-B4A3-0D6AA6440C9E}">
      <dsp:nvSpPr>
        <dsp:cNvPr id="0" name=""/>
        <dsp:cNvSpPr/>
      </dsp:nvSpPr>
      <dsp:spPr>
        <a:xfrm>
          <a:off x="833414" y="3416175"/>
          <a:ext cx="9576718" cy="525688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726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Show parishes that we have listened to feedback from the consultation</a:t>
          </a:r>
        </a:p>
      </dsp:txBody>
      <dsp:txXfrm>
        <a:off x="833414" y="3416175"/>
        <a:ext cx="9576718" cy="525688"/>
      </dsp:txXfrm>
    </dsp:sp>
    <dsp:sp modelId="{73D37E00-937F-4723-8D47-7DBC19E0448B}">
      <dsp:nvSpPr>
        <dsp:cNvPr id="0" name=""/>
        <dsp:cNvSpPr/>
      </dsp:nvSpPr>
      <dsp:spPr>
        <a:xfrm>
          <a:off x="504858" y="3350464"/>
          <a:ext cx="657110" cy="657110"/>
        </a:xfrm>
        <a:prstGeom prst="ellipse">
          <a:avLst/>
        </a:prstGeom>
        <a:blipFill dpi="0" rotWithShape="0"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693" t="693" r="693" b="693"/>
          </a:stretch>
        </a:blip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20F27E-B5EA-4EA7-B538-C3F0CD4C2E7B}">
      <dsp:nvSpPr>
        <dsp:cNvPr id="0" name=""/>
        <dsp:cNvSpPr/>
      </dsp:nvSpPr>
      <dsp:spPr>
        <a:xfrm>
          <a:off x="400999" y="4204607"/>
          <a:ext cx="10009133" cy="525688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726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Allow input from the new Bishop to longer terms plan</a:t>
          </a:r>
        </a:p>
      </dsp:txBody>
      <dsp:txXfrm>
        <a:off x="400999" y="4204607"/>
        <a:ext cx="10009133" cy="525688"/>
      </dsp:txXfrm>
    </dsp:sp>
    <dsp:sp modelId="{C854BFB8-E4A0-4EBA-870E-439614B57657}">
      <dsp:nvSpPr>
        <dsp:cNvPr id="0" name=""/>
        <dsp:cNvSpPr/>
      </dsp:nvSpPr>
      <dsp:spPr>
        <a:xfrm>
          <a:off x="72444" y="4138896"/>
          <a:ext cx="657110" cy="657110"/>
        </a:xfrm>
        <a:prstGeom prst="ellipse">
          <a:avLst/>
        </a:prstGeom>
        <a:blipFill dpi="0" rotWithShape="0">
          <a:blip xmlns:r="http://schemas.openxmlformats.org/officeDocument/2006/relationships"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l="1218" t="1218" r="1218" b="1218"/>
          </a:stretch>
        </a:blip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A621A-8C0F-4EEA-89E8-92A25DB7CB8F}">
      <dsp:nvSpPr>
        <dsp:cNvPr id="0" name=""/>
        <dsp:cNvSpPr/>
      </dsp:nvSpPr>
      <dsp:spPr>
        <a:xfrm rot="4396374">
          <a:off x="3177007" y="1079463"/>
          <a:ext cx="4682884" cy="3265728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rgbClr val="FF0000"/>
            </a:gs>
            <a:gs pos="74000">
              <a:srgbClr val="FF0000">
                <a:alpha val="32000"/>
              </a:srgbClr>
            </a:gs>
            <a:gs pos="83000">
              <a:srgbClr val="FF0000">
                <a:alpha val="38000"/>
              </a:srgbClr>
            </a:gs>
            <a:gs pos="100000">
              <a:srgbClr val="FF0000">
                <a:alpha val="7000"/>
              </a:srgbClr>
            </a:gs>
          </a:gsLst>
          <a:lin ang="540000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4054C-3D37-4E6C-91A0-C8749F306EF9}">
      <dsp:nvSpPr>
        <dsp:cNvPr id="0" name=""/>
        <dsp:cNvSpPr/>
      </dsp:nvSpPr>
      <dsp:spPr>
        <a:xfrm>
          <a:off x="5131129" y="1651265"/>
          <a:ext cx="118257" cy="11825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39A98-197D-4DDA-9253-1A79490E3F89}">
      <dsp:nvSpPr>
        <dsp:cNvPr id="0" name=""/>
        <dsp:cNvSpPr/>
      </dsp:nvSpPr>
      <dsp:spPr>
        <a:xfrm>
          <a:off x="6161054" y="2655369"/>
          <a:ext cx="118257" cy="11825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46003-3DE2-4F02-9769-3876A18F55D9}">
      <dsp:nvSpPr>
        <dsp:cNvPr id="0" name=""/>
        <dsp:cNvSpPr/>
      </dsp:nvSpPr>
      <dsp:spPr>
        <a:xfrm>
          <a:off x="-209717" y="0"/>
          <a:ext cx="8353432" cy="867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Original Deficit September Synod </a:t>
          </a:r>
          <a:r>
            <a:rPr lang="en-GB" sz="2500" kern="1200" dirty="0">
              <a:solidFill>
                <a:srgbClr val="FF0000"/>
              </a:solidFill>
            </a:rPr>
            <a:t>(£1.232m)</a:t>
          </a:r>
        </a:p>
      </dsp:txBody>
      <dsp:txXfrm>
        <a:off x="-209717" y="0"/>
        <a:ext cx="8353432" cy="867944"/>
      </dsp:txXfrm>
    </dsp:sp>
    <dsp:sp modelId="{4CE0680B-911B-4EB4-B9A9-697FFA05EB0D}">
      <dsp:nvSpPr>
        <dsp:cNvPr id="0" name=""/>
        <dsp:cNvSpPr/>
      </dsp:nvSpPr>
      <dsp:spPr>
        <a:xfrm>
          <a:off x="6116156" y="1230186"/>
          <a:ext cx="3418219" cy="867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After Changes/Challenges </a:t>
          </a:r>
          <a:r>
            <a:rPr lang="en-GB" sz="2400" kern="1200" dirty="0">
              <a:solidFill>
                <a:srgbClr val="FF0000"/>
              </a:solidFill>
            </a:rPr>
            <a:t>(£1.155m)</a:t>
          </a:r>
        </a:p>
      </dsp:txBody>
      <dsp:txXfrm>
        <a:off x="6116156" y="1230186"/>
        <a:ext cx="3418219" cy="867944"/>
      </dsp:txXfrm>
    </dsp:sp>
    <dsp:sp modelId="{B3185397-96F8-4EB7-9D9B-4F5ADF540D28}">
      <dsp:nvSpPr>
        <dsp:cNvPr id="0" name=""/>
        <dsp:cNvSpPr/>
      </dsp:nvSpPr>
      <dsp:spPr>
        <a:xfrm>
          <a:off x="1193733" y="2278355"/>
          <a:ext cx="4343497" cy="867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Additional Challenge </a:t>
          </a:r>
          <a:r>
            <a:rPr lang="en-GB" sz="2400" kern="1200" dirty="0">
              <a:solidFill>
                <a:srgbClr val="FF0000"/>
              </a:solidFill>
            </a:rPr>
            <a:t>(£156k)</a:t>
          </a:r>
        </a:p>
      </dsp:txBody>
      <dsp:txXfrm>
        <a:off x="1193733" y="2278355"/>
        <a:ext cx="4343497" cy="867944"/>
      </dsp:txXfrm>
    </dsp:sp>
    <dsp:sp modelId="{33AEAE90-A423-4AC7-B6F4-88BFDCBE2047}">
      <dsp:nvSpPr>
        <dsp:cNvPr id="0" name=""/>
        <dsp:cNvSpPr/>
      </dsp:nvSpPr>
      <dsp:spPr>
        <a:xfrm>
          <a:off x="4667344" y="4556711"/>
          <a:ext cx="5342155" cy="867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Deficit &lt;</a:t>
          </a:r>
          <a:r>
            <a:rPr lang="en-GB" sz="2400" kern="1200" dirty="0">
              <a:solidFill>
                <a:srgbClr val="FF0000"/>
              </a:solidFill>
            </a:rPr>
            <a:t>(£1m) </a:t>
          </a:r>
          <a:r>
            <a:rPr lang="en-GB" sz="2400" kern="1200" dirty="0"/>
            <a:t>for 2022</a:t>
          </a:r>
        </a:p>
      </dsp:txBody>
      <dsp:txXfrm>
        <a:off x="4667344" y="4556711"/>
        <a:ext cx="5342155" cy="867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EB2FF-24D7-4F10-A10F-516647306F95}">
      <dsp:nvSpPr>
        <dsp:cNvPr id="0" name=""/>
        <dsp:cNvSpPr/>
      </dsp:nvSpPr>
      <dsp:spPr>
        <a:xfrm>
          <a:off x="-6021220" y="-921332"/>
          <a:ext cx="7167852" cy="7167852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1FDD3-6956-4DF9-B941-9BDE9C73369A}">
      <dsp:nvSpPr>
        <dsp:cNvPr id="0" name=""/>
        <dsp:cNvSpPr/>
      </dsp:nvSpPr>
      <dsp:spPr>
        <a:xfrm>
          <a:off x="501079" y="332717"/>
          <a:ext cx="9034539" cy="6658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8528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Total Return</a:t>
          </a:r>
        </a:p>
      </dsp:txBody>
      <dsp:txXfrm>
        <a:off x="501079" y="332717"/>
        <a:ext cx="9034539" cy="665861"/>
      </dsp:txXfrm>
    </dsp:sp>
    <dsp:sp modelId="{DC8A0F3B-BC68-4D18-9F9A-1AF0D842CD2F}">
      <dsp:nvSpPr>
        <dsp:cNvPr id="0" name=""/>
        <dsp:cNvSpPr/>
      </dsp:nvSpPr>
      <dsp:spPr>
        <a:xfrm>
          <a:off x="84916" y="249485"/>
          <a:ext cx="832326" cy="8323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19000" b="-19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E7B972-41FB-4E5D-9454-471C63BE2ACE}">
      <dsp:nvSpPr>
        <dsp:cNvPr id="0" name=""/>
        <dsp:cNvSpPr/>
      </dsp:nvSpPr>
      <dsp:spPr>
        <a:xfrm>
          <a:off x="978216" y="1331190"/>
          <a:ext cx="8557402" cy="665861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8528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Church House </a:t>
          </a:r>
        </a:p>
      </dsp:txBody>
      <dsp:txXfrm>
        <a:off x="978216" y="1331190"/>
        <a:ext cx="8557402" cy="665861"/>
      </dsp:txXfrm>
    </dsp:sp>
    <dsp:sp modelId="{F0C1F9CA-0774-45C2-91A3-1A1A6363A6B7}">
      <dsp:nvSpPr>
        <dsp:cNvPr id="0" name=""/>
        <dsp:cNvSpPr/>
      </dsp:nvSpPr>
      <dsp:spPr>
        <a:xfrm>
          <a:off x="562053" y="1247957"/>
          <a:ext cx="832326" cy="83232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5000" r="-25000"/>
          </a:stretch>
        </a:blip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7423ED-A7C9-4DC3-95FF-E96FD98ED65E}">
      <dsp:nvSpPr>
        <dsp:cNvPr id="0" name=""/>
        <dsp:cNvSpPr/>
      </dsp:nvSpPr>
      <dsp:spPr>
        <a:xfrm>
          <a:off x="1124659" y="2329663"/>
          <a:ext cx="8410960" cy="665861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8528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 Giving Adviser</a:t>
          </a:r>
        </a:p>
      </dsp:txBody>
      <dsp:txXfrm>
        <a:off x="1124659" y="2329663"/>
        <a:ext cx="8410960" cy="665861"/>
      </dsp:txXfrm>
    </dsp:sp>
    <dsp:sp modelId="{7A69A5DF-A184-470C-B001-A2DC3A3359AF}">
      <dsp:nvSpPr>
        <dsp:cNvPr id="0" name=""/>
        <dsp:cNvSpPr/>
      </dsp:nvSpPr>
      <dsp:spPr>
        <a:xfrm>
          <a:off x="708495" y="2246430"/>
          <a:ext cx="832326" cy="832326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1843A1-FCB6-4E1F-B74C-8769CB62E8D3}">
      <dsp:nvSpPr>
        <dsp:cNvPr id="0" name=""/>
        <dsp:cNvSpPr/>
      </dsp:nvSpPr>
      <dsp:spPr>
        <a:xfrm>
          <a:off x="978216" y="3341746"/>
          <a:ext cx="8557402" cy="665861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8528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Parish Support </a:t>
          </a:r>
        </a:p>
      </dsp:txBody>
      <dsp:txXfrm>
        <a:off x="978216" y="3341746"/>
        <a:ext cx="8557402" cy="665861"/>
      </dsp:txXfrm>
    </dsp:sp>
    <dsp:sp modelId="{18F6EABD-86D0-4180-A34A-6C92B43D6960}">
      <dsp:nvSpPr>
        <dsp:cNvPr id="0" name=""/>
        <dsp:cNvSpPr/>
      </dsp:nvSpPr>
      <dsp:spPr>
        <a:xfrm>
          <a:off x="562053" y="3244903"/>
          <a:ext cx="832326" cy="832326"/>
        </a:xfrm>
        <a:prstGeom prst="ellipse">
          <a:avLst/>
        </a:prstGeom>
        <a:blipFill rotWithShape="0"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4511F7-EB15-4B54-8A41-08AFC2E3A336}">
      <dsp:nvSpPr>
        <dsp:cNvPr id="0" name=""/>
        <dsp:cNvSpPr/>
      </dsp:nvSpPr>
      <dsp:spPr>
        <a:xfrm>
          <a:off x="501079" y="4326608"/>
          <a:ext cx="9034539" cy="665861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8528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Fairer Share Review</a:t>
          </a:r>
        </a:p>
      </dsp:txBody>
      <dsp:txXfrm>
        <a:off x="501079" y="4326608"/>
        <a:ext cx="9034539" cy="665861"/>
      </dsp:txXfrm>
    </dsp:sp>
    <dsp:sp modelId="{02D5779E-EF74-4333-A653-AFCE36F901F1}">
      <dsp:nvSpPr>
        <dsp:cNvPr id="0" name=""/>
        <dsp:cNvSpPr/>
      </dsp:nvSpPr>
      <dsp:spPr>
        <a:xfrm>
          <a:off x="84916" y="4243376"/>
          <a:ext cx="832326" cy="832326"/>
        </a:xfrm>
        <a:prstGeom prst="ellipse">
          <a:avLst/>
        </a:prstGeom>
        <a:blipFill rotWithShape="0"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F9504-8A41-4E4B-8FF8-C6285B05FC8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4D92B-63FC-A34A-90C0-1F3E4CD8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4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D92B-63FC-A34A-90C0-1F3E4CD815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4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D92B-63FC-A34A-90C0-1F3E4CD815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22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D92B-63FC-A34A-90C0-1F3E4CD815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0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D92B-63FC-A34A-90C0-1F3E4CD815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7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D92B-63FC-A34A-90C0-1F3E4CD815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2018 Presentation:</a:t>
            </a:r>
          </a:p>
          <a:p>
            <a:endParaRPr lang="en-GB" dirty="0"/>
          </a:p>
          <a:p>
            <a:r>
              <a:rPr lang="en-US" altLang="en-US" dirty="0">
                <a:latin typeface="Times New Roman" panose="02020603050405020304" pitchFamily="18" charset="0"/>
              </a:rPr>
              <a:t>These trends start with a base of zero at Jan 2004, so represent the cumulative effects of inflation. 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Budget for share in 2016 was £9.7m if it had risen inline with CPI it would have been £10.6m and if inline with RPI it would have been £11.5m.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Even taking into account that FS membership has dropped from 28,000 to 25,500 since 2004 - if the 25,500 were giving at the same amount today in real terms as in 2004 (and we take cumulative inflation as 20%</a:t>
            </a:r>
            <a:r>
              <a:rPr lang="en-US" altLang="en-US" baseline="0" dirty="0">
                <a:latin typeface="Times New Roman" panose="02020603050405020304" pitchFamily="18" charset="0"/>
              </a:rPr>
              <a:t> -</a:t>
            </a:r>
            <a:r>
              <a:rPr lang="en-US" altLang="en-US" dirty="0">
                <a:latin typeface="Times New Roman" panose="02020603050405020304" pitchFamily="18" charset="0"/>
              </a:rPr>
              <a:t> mid way between the RPI and the CPI) our FS income would be £800k higher than it is!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In 2016 Ave. tax efficient giving (excluding tax recovered) in </a:t>
            </a:r>
            <a:r>
              <a:rPr lang="en-US" altLang="en-US" dirty="0" err="1">
                <a:latin typeface="Times New Roman" panose="02020603050405020304" pitchFamily="18" charset="0"/>
              </a:rPr>
              <a:t>CoE</a:t>
            </a:r>
            <a:r>
              <a:rPr lang="en-US" altLang="en-US" dirty="0">
                <a:latin typeface="Times New Roman" panose="02020603050405020304" pitchFamily="18" charset="0"/>
              </a:rPr>
              <a:t> = £12.01, Salisbury Diocese = £9.23, we are currently 4</a:t>
            </a:r>
            <a:r>
              <a:rPr lang="en-US" altLang="en-US" baseline="30000" dirty="0">
                <a:latin typeface="Times New Roman" panose="02020603050405020304" pitchFamily="18" charset="0"/>
              </a:rPr>
              <a:t>th</a:t>
            </a:r>
            <a:r>
              <a:rPr lang="en-US" altLang="en-US" dirty="0">
                <a:latin typeface="Times New Roman" panose="02020603050405020304" pitchFamily="18" charset="0"/>
              </a:rPr>
              <a:t> from the bottom of the Diocesan league table of generosity, so there is potential to up our game.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D92B-63FC-A34A-90C0-1F3E4CD81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7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Share increase</a:t>
            </a:r>
            <a:endParaRPr lang="en-GB" sz="1800" b="1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10% too much of a step change too quickly for most parishes still reeling from the effects of Covid. There has only been 1 communication in specific support of 10% and all straw polls taken at meetings have been in support of 5% option and even that is reluctant approval in the absence of other options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5% is still a big step up but more manageable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Parishes need help not a request for more money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Why should those parishes paying in full effectively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subsidise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those unable or unwilling to pay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should be more optimistic with our giving targets- cheerful investor argument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need to look more closely at parish reserves and boost understanding of restricted funds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Bef>
                <a:spcPts val="200"/>
              </a:spcBef>
            </a:pPr>
            <a:r>
              <a:rPr lang="en-US" sz="18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Drop in clergy</a:t>
            </a:r>
            <a:endParaRPr lang="en-GB" sz="1800" b="1" dirty="0">
              <a:solidFill>
                <a:srgbClr val="8377B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 good to cut the frontline forces – i.e. the clergy on the ground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Drop in clergy has not been agreed by the members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Why was option not included with no loss of clergy posts?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Bef>
                <a:spcPts val="200"/>
              </a:spcBef>
            </a:pPr>
            <a:r>
              <a:rPr lang="en-US" sz="18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Church House Services</a:t>
            </a:r>
            <a:endParaRPr lang="en-GB" sz="1800" b="1" dirty="0">
              <a:solidFill>
                <a:srgbClr val="8377B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Questioning value for money from services provided by Church House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Central costs are not being cut hard enough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Clergy provision</a:t>
            </a:r>
            <a:endParaRPr lang="en-GB" sz="1800" b="1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Questioning value for money from clergy provision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Clergy are too tied up in administration meaning pastoral work suffers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D92B-63FC-A34A-90C0-1F3E4CD815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4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D92B-63FC-A34A-90C0-1F3E4CD815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44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D92B-63FC-A34A-90C0-1F3E4CD815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3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D92B-63FC-A34A-90C0-1F3E4CD815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0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D92B-63FC-A34A-90C0-1F3E4CD815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58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D92B-63FC-A34A-90C0-1F3E4CD815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69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D92B-63FC-A34A-90C0-1F3E4CD815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9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4EB32F-0D23-E948-BE04-C413C6C96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666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B4D3FF5-DB66-C047-9C0A-D4D6CFB6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148"/>
            <a:ext cx="10515600" cy="787814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8377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DF5E517-12C6-5041-85B8-09DB2D24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075C41-F1FB-C24B-AAB2-F8A71DC67B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6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91B2-7B08-7744-9698-AF18132E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3600" dirty="0">
                <a:solidFill>
                  <a:srgbClr val="8377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060A2-E660-2949-9FF7-12887C37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666666"/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rgbClr val="666666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AF8390-EE6E-5D42-BC62-BFBF075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2930F6-12BE-F74A-8970-4EF3D9B261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C5A911-85DE-8546-84E0-654B5ED007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BB82-09CB-B64C-B1E1-7DEF8C48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7101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EB3D9-41C2-3343-B109-D417E6F85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3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994D-EC66-0F4C-A99B-FAD4E4A4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08250-4FFD-5C46-82E4-96AEDDF8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DEAC14-9355-6044-9ACB-38CAEBC6613D}"/>
              </a:ext>
            </a:extLst>
          </p:cNvPr>
          <p:cNvSpPr/>
          <p:nvPr userDrawn="1"/>
        </p:nvSpPr>
        <p:spPr>
          <a:xfrm>
            <a:off x="8127600" y="0"/>
            <a:ext cx="4064400" cy="6858000"/>
          </a:xfrm>
          <a:prstGeom prst="rect">
            <a:avLst/>
          </a:prstGeom>
          <a:solidFill>
            <a:srgbClr val="837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7BB82-09CB-B64C-B1E1-7DEF8C48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754145" cy="197101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EB3D9-41C2-3343-B109-D417E6F85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384"/>
            <a:ext cx="5754145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994D-EC66-0F4C-A99B-FAD4E4A4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08250-4FFD-5C46-82E4-96AEDDF8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3CCD44E-9A9F-284F-AAB0-62582B1E81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0776" y="388757"/>
            <a:ext cx="2071799" cy="70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26B4-7DA9-1C44-B3A9-A6EAA65D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8F7D-4937-4547-8854-A57A5E58A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30A3C-7D93-1B44-8916-871ADF081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B5786-BE14-1E4C-A9F5-4EDBBCBE3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DCA14-F28F-8748-9409-33B46B4D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0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2270-44B8-1A4D-B133-D03D497A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2DCEE-5F0B-B84F-8544-7123B797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D7315-C8B4-4A43-8CF2-63E760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7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6C355-74F3-734F-854E-51BAC2B5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1322F-EEB4-F84C-8E14-91802EFE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4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49F6-5AF3-F244-AE68-63F2F7BF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B9A-10BF-5544-8565-F2A162836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1CD99-F14A-7B4F-A11B-7A2806792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F5092-AECC-AD43-9443-C2260FE5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AEA5B-9BC4-954C-BB52-D4EE4296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2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DDB44-31C1-6341-A362-9984241A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C95A1-15BE-D94D-9CED-AE04A1336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09E1D-A04C-2047-9EE7-0FC51F89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72D19-2E49-5B42-88DB-8CFEEE4B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A9635-C27C-4948-9DB1-CE5D551A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8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0DCAAE-81C7-B447-9BD9-96D20DE5DE1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E1380-91AD-E446-A37A-F42EBEB5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331200" cy="1167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48439-35C7-C349-AE05-67D5C590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6CAE0-81F9-AB4C-A1E6-7BFF87BD5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5119D-2A73-1A4D-A49C-3D5666CD9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184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6CA7FEF-9A17-054B-BA9C-D7256601F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5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377B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377B6"/>
        </a:buClr>
        <a:buSzPct val="100000"/>
        <a:buFont typeface="Arial" panose="020B0604020202020204" pitchFamily="34" charset="0"/>
        <a:buChar char="•"/>
        <a:defRPr sz="2800" kern="1200">
          <a:solidFill>
            <a:srgbClr val="6666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377B6"/>
        </a:buClr>
        <a:buSzPct val="100000"/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377B6"/>
        </a:buClr>
        <a:buFont typeface="Courier New" panose="02070309020205020404" pitchFamily="49" charset="0"/>
        <a:buChar char="o"/>
        <a:defRPr sz="20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377B6"/>
        </a:buClr>
        <a:buFont typeface="Courier New" panose="02070309020205020404" pitchFamily="49" charset="0"/>
        <a:buChar char="o"/>
        <a:defRPr sz="18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6" userDrawn="1">
          <p15:clr>
            <a:srgbClr val="F26B43"/>
          </p15:clr>
        </p15:guide>
        <p15:guide id="2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2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ntarte.com/2011/08/i-dont-have-all-answers-and-thats-ok.html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7" y="2074241"/>
            <a:ext cx="10515600" cy="787814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Diocesan Synod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November 2021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2022 Budget</a:t>
            </a:r>
          </a:p>
        </p:txBody>
      </p:sp>
    </p:spTree>
    <p:extLst>
      <p:ext uri="{BB962C8B-B14F-4D97-AF65-F5344CB8AC3E}">
        <p14:creationId xmlns:p14="http://schemas.microsoft.com/office/powerpoint/2010/main" val="205410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93C97-E2FB-A04C-B34A-974D7D9B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BA062E-B580-4D4B-BE43-B9E5972D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5" y="380624"/>
            <a:ext cx="9698670" cy="734499"/>
          </a:xfrm>
        </p:spPr>
        <p:txBody>
          <a:bodyPr>
            <a:noAutofit/>
          </a:bodyPr>
          <a:lstStyle/>
          <a:p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    Impact on Deficit since September Synod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5D53C7F-3B37-4D1F-A751-8E24856FA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600247"/>
              </p:ext>
            </p:extLst>
          </p:nvPr>
        </p:nvGraphicFramePr>
        <p:xfrm>
          <a:off x="1281054" y="1052720"/>
          <a:ext cx="9799782" cy="542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344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6EE394-C6A6-43C7-8CEC-75890DEF8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97398"/>
            <a:ext cx="6379779" cy="29019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93C97-E2FB-A04C-B34A-974D7D9B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BA062E-B580-4D4B-BE43-B9E5972D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5" y="-54275"/>
            <a:ext cx="8995840" cy="773941"/>
          </a:xfrm>
        </p:spPr>
        <p:txBody>
          <a:bodyPr>
            <a:normAutofit/>
          </a:bodyPr>
          <a:lstStyle/>
          <a:p>
            <a:r>
              <a:rPr lang="en-GB" b="1" dirty="0"/>
              <a:t>  </a:t>
            </a:r>
            <a:r>
              <a:rPr lang="en-GB" sz="3600" b="1" dirty="0"/>
              <a:t>Income &amp; Expenditure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61E42-5987-4169-8CE7-B79A2B96B8DC}"/>
              </a:ext>
            </a:extLst>
          </p:cNvPr>
          <p:cNvSpPr txBox="1"/>
          <p:nvPr/>
        </p:nvSpPr>
        <p:spPr>
          <a:xfrm>
            <a:off x="6459006" y="2448372"/>
            <a:ext cx="2271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/>
              <a:t>Expenditure £14.835m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252DF0B-9CD3-4774-BF6E-107760971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979273"/>
              </p:ext>
            </p:extLst>
          </p:nvPr>
        </p:nvGraphicFramePr>
        <p:xfrm>
          <a:off x="565077" y="3795109"/>
          <a:ext cx="4479533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2938">
                  <a:extLst>
                    <a:ext uri="{9D8B030D-6E8A-4147-A177-3AD203B41FA5}">
                      <a16:colId xmlns:a16="http://schemas.microsoft.com/office/drawing/2014/main" val="1589530627"/>
                    </a:ext>
                  </a:extLst>
                </a:gridCol>
                <a:gridCol w="1556595">
                  <a:extLst>
                    <a:ext uri="{9D8B030D-6E8A-4147-A177-3AD203B41FA5}">
                      <a16:colId xmlns:a16="http://schemas.microsoft.com/office/drawing/2014/main" val="2217011266"/>
                    </a:ext>
                  </a:extLst>
                </a:gridCol>
              </a:tblGrid>
              <a:tr h="33949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610709"/>
                  </a:ext>
                </a:extLst>
              </a:tr>
              <a:tr h="339494">
                <a:tc>
                  <a:txBody>
                    <a:bodyPr/>
                    <a:lstStyle/>
                    <a:p>
                      <a:r>
                        <a:rPr lang="en-GB" dirty="0"/>
                        <a:t>Income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13,680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330982"/>
                  </a:ext>
                </a:extLst>
              </a:tr>
              <a:tr h="339494">
                <a:tc>
                  <a:txBody>
                    <a:bodyPr/>
                    <a:lstStyle/>
                    <a:p>
                      <a:r>
                        <a:rPr lang="en-GB" dirty="0"/>
                        <a:t>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(14,835)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73842"/>
                  </a:ext>
                </a:extLst>
              </a:tr>
              <a:tr h="339494">
                <a:tc>
                  <a:txBody>
                    <a:bodyPr/>
                    <a:lstStyle/>
                    <a:p>
                      <a:r>
                        <a:rPr lang="en-GB" dirty="0"/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770771"/>
                  </a:ext>
                </a:extLst>
              </a:tr>
              <a:tr h="339494">
                <a:tc>
                  <a:txBody>
                    <a:bodyPr/>
                    <a:lstStyle/>
                    <a:p>
                      <a:r>
                        <a:rPr lang="en-GB" b="1" dirty="0"/>
                        <a:t>Deficit &lt; 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    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(999)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741836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91C0EF6-7CC6-49FE-A049-8159877C62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984548"/>
              </p:ext>
            </p:extLst>
          </p:nvPr>
        </p:nvGraphicFramePr>
        <p:xfrm>
          <a:off x="6379778" y="997398"/>
          <a:ext cx="5698367" cy="478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813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93C97-E2FB-A04C-B34A-974D7D9B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12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916F39-B8F2-4FB7-B699-A4D0BB34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5" y="-54275"/>
            <a:ext cx="8995840" cy="773941"/>
          </a:xfrm>
        </p:spPr>
        <p:txBody>
          <a:bodyPr>
            <a:normAutofit/>
          </a:bodyPr>
          <a:lstStyle/>
          <a:p>
            <a:r>
              <a:rPr lang="en-GB" b="1" dirty="0"/>
              <a:t>   </a:t>
            </a:r>
            <a:r>
              <a:rPr lang="en-GB" sz="3600" b="1" dirty="0"/>
              <a:t>Detailed Income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AA2979D-2404-4449-9271-3DB733E54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858522"/>
              </p:ext>
            </p:extLst>
          </p:nvPr>
        </p:nvGraphicFramePr>
        <p:xfrm>
          <a:off x="231775" y="1316038"/>
          <a:ext cx="11727344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4" imgW="11176000" imgH="3670212" progId="Excel.Sheet.12">
                  <p:embed/>
                </p:oleObj>
              </mc:Choice>
              <mc:Fallback>
                <p:oleObj name="Worksheet" r:id="rId4" imgW="11176000" imgH="3670212" progId="Excel.Sheet.12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AA2979D-2404-4449-9271-3DB733E54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1775" y="1316038"/>
                        <a:ext cx="11727344" cy="401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5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AA2979D-2404-4449-9271-3DB733E54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225718"/>
              </p:ext>
            </p:extLst>
          </p:nvPr>
        </p:nvGraphicFramePr>
        <p:xfrm>
          <a:off x="915988" y="1143000"/>
          <a:ext cx="11088687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10153687" imgH="4311475" progId="Excel.Sheet.12">
                  <p:embed/>
                </p:oleObj>
              </mc:Choice>
              <mc:Fallback>
                <p:oleObj name="Worksheet" r:id="rId4" imgW="10153687" imgH="4311475" progId="Excel.Sheet.12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AA2979D-2404-4449-9271-3DB733E54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5988" y="1143000"/>
                        <a:ext cx="11088687" cy="464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93C97-E2FB-A04C-B34A-974D7D9B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13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916F39-B8F2-4FB7-B699-A4D0BB34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5" y="-54275"/>
            <a:ext cx="8995840" cy="773941"/>
          </a:xfrm>
        </p:spPr>
        <p:txBody>
          <a:bodyPr>
            <a:normAutofit/>
          </a:bodyPr>
          <a:lstStyle/>
          <a:p>
            <a:r>
              <a:rPr lang="en-GB" b="1" dirty="0"/>
              <a:t>   </a:t>
            </a:r>
            <a:r>
              <a:rPr lang="en-GB" sz="3600" b="1" dirty="0"/>
              <a:t>Detailed Expenditure</a:t>
            </a:r>
          </a:p>
        </p:txBody>
      </p:sp>
    </p:spTree>
    <p:extLst>
      <p:ext uri="{BB962C8B-B14F-4D97-AF65-F5344CB8AC3E}">
        <p14:creationId xmlns:p14="http://schemas.microsoft.com/office/powerpoint/2010/main" val="364413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83D7-115E-4926-B78E-011A35C8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9" y="83772"/>
            <a:ext cx="8331200" cy="1167342"/>
          </a:xfrm>
        </p:spPr>
        <p:txBody>
          <a:bodyPr/>
          <a:lstStyle/>
          <a:p>
            <a:r>
              <a:rPr lang="en-GB" b="1" dirty="0"/>
              <a:t>Looking Ahead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8B9CE-67F4-428A-91AB-2CD96311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BD1E239B-8DAF-4814-B1CF-F3CADD5EC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175293"/>
              </p:ext>
            </p:extLst>
          </p:nvPr>
        </p:nvGraphicFramePr>
        <p:xfrm>
          <a:off x="1104900" y="911225"/>
          <a:ext cx="9610725" cy="5325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139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2F372F1-18EC-44D8-9C5D-6E167A022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/>
          <a:p>
            <a:r>
              <a:rPr lang="en-GB" dirty="0"/>
              <a:t>Bradford Deanery Treasurer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0D343B-045B-4552-A4EC-0C9E8C1B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David Robinson</a:t>
            </a:r>
          </a:p>
        </p:txBody>
      </p:sp>
    </p:spTree>
    <p:extLst>
      <p:ext uri="{BB962C8B-B14F-4D97-AF65-F5344CB8AC3E}">
        <p14:creationId xmlns:p14="http://schemas.microsoft.com/office/powerpoint/2010/main" val="1506644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6E28-549A-46AF-9A26-DD68DBF5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Discussion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CE80BF-2522-4AF7-8839-B7A7AB598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44072" y="1330036"/>
            <a:ext cx="7646193" cy="47406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FA9F4-24D5-48C7-BE37-7CF4AE08CE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5817-AA6D-4CDD-8946-03A2DF13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Motion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2D5A6-6DF6-44DB-BC32-40F202DD9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2" y="1456348"/>
            <a:ext cx="10848975" cy="4540006"/>
          </a:xfrm>
        </p:spPr>
        <p:txBody>
          <a:bodyPr/>
          <a:lstStyle/>
          <a:p>
            <a:endParaRPr lang="en-GB" dirty="0"/>
          </a:p>
          <a:p>
            <a:pPr marL="0" indent="0" algn="ctr">
              <a:buNone/>
            </a:pPr>
            <a:r>
              <a:rPr lang="en-GB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Diocesan Budget for 2022 </a:t>
            </a:r>
            <a:r>
              <a:rPr lang="en-GB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The Chair of the Diocesan Board of Finance to move: </a:t>
            </a:r>
          </a:p>
          <a:p>
            <a:pPr marL="0" indent="0" algn="ctr">
              <a:buNone/>
            </a:pPr>
            <a:r>
              <a:rPr lang="en-GB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“That the Diocesan Board of Finance/Synod approves the Annual Budget for 2022.” </a:t>
            </a:r>
            <a:endParaRPr lang="en-GB" sz="3600" b="1" dirty="0">
              <a:solidFill>
                <a:srgbClr val="8377B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42E77-F8B6-44E7-936E-AAA15B85A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75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57CFE6F4-B9D2-4BFB-924C-A465150584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877747"/>
              </p:ext>
            </p:extLst>
          </p:nvPr>
        </p:nvGraphicFramePr>
        <p:xfrm>
          <a:off x="274793" y="1177492"/>
          <a:ext cx="6816726" cy="475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93C97-E2FB-A04C-B34A-974D7D9B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18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431B4E-E277-4CC3-8BDC-B643F120D8F5}"/>
              </a:ext>
            </a:extLst>
          </p:cNvPr>
          <p:cNvSpPr txBox="1"/>
          <p:nvPr/>
        </p:nvSpPr>
        <p:spPr>
          <a:xfrm>
            <a:off x="7976681" y="1594763"/>
            <a:ext cx="3667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Clergy, housing and services to parishes</a:t>
            </a:r>
          </a:p>
          <a:p>
            <a:r>
              <a:rPr lang="en-GB" sz="2400" b="1" dirty="0"/>
              <a:t>£12.932m 87%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B809AE-1028-4B06-8551-A763C5168C10}"/>
              </a:ext>
            </a:extLst>
          </p:cNvPr>
          <p:cNvSpPr txBox="1"/>
          <p:nvPr/>
        </p:nvSpPr>
        <p:spPr>
          <a:xfrm>
            <a:off x="7976681" y="4278470"/>
            <a:ext cx="3667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Administration and other costs</a:t>
            </a:r>
          </a:p>
          <a:p>
            <a:r>
              <a:rPr lang="en-GB" sz="2400" b="1" dirty="0"/>
              <a:t>£1.903m 13%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75D74D5-3068-44D7-9872-3FA1AB35E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4735" y="3305192"/>
            <a:ext cx="2082530" cy="4810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This pays for: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70D55-F3AC-47F7-A63F-6BC221BCFABF}"/>
              </a:ext>
            </a:extLst>
          </p:cNvPr>
          <p:cNvSpPr txBox="1"/>
          <p:nvPr/>
        </p:nvSpPr>
        <p:spPr>
          <a:xfrm>
            <a:off x="6945548" y="1195076"/>
            <a:ext cx="415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Total Expenditure £14.835m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EA47867-FEBB-416D-8E80-CB3596C4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5" y="-54275"/>
            <a:ext cx="8995840" cy="773941"/>
          </a:xfrm>
        </p:spPr>
        <p:txBody>
          <a:bodyPr>
            <a:normAutofit/>
          </a:bodyPr>
          <a:lstStyle/>
          <a:p>
            <a:r>
              <a:rPr lang="en-GB" b="1" dirty="0"/>
              <a:t>   </a:t>
            </a:r>
            <a:r>
              <a:rPr lang="en-GB" b="1" dirty="0">
                <a:solidFill>
                  <a:srgbClr val="FF0000"/>
                </a:solidFill>
              </a:rPr>
              <a:t>SPARE </a:t>
            </a:r>
            <a:r>
              <a:rPr lang="en-GB" sz="3600" b="1" dirty="0"/>
              <a:t>Where is income spent?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15AE7E-8450-4739-A206-6E09B5D65E00}"/>
              </a:ext>
            </a:extLst>
          </p:cNvPr>
          <p:cNvSpPr txBox="1"/>
          <p:nvPr/>
        </p:nvSpPr>
        <p:spPr>
          <a:xfrm>
            <a:off x="496112" y="5516678"/>
            <a:ext cx="1114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Deficit to be further reduced by Church House challenge of £156k to under £1m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0C65DB1-E6DD-460D-B413-F980D5EA4D4B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7137265" y="2194928"/>
            <a:ext cx="839416" cy="13508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0AF0FF-AEE2-4EE5-9E5F-497C2960E6D0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7137265" y="3545732"/>
            <a:ext cx="839416" cy="13329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899A97F-EA59-4AB2-852F-4803F77BE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718" y="2979039"/>
            <a:ext cx="810838" cy="804742"/>
          </a:xfrm>
          <a:prstGeom prst="rect">
            <a:avLst/>
          </a:prstGeom>
        </p:spPr>
      </p:pic>
      <p:pic>
        <p:nvPicPr>
          <p:cNvPr id="39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0E1E0B-A840-47B4-948A-F684B95E4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851" y="2795843"/>
            <a:ext cx="1360558" cy="1066225"/>
          </a:xfrm>
          <a:prstGeom prst="rect">
            <a:avLst/>
          </a:prstGeom>
        </p:spPr>
      </p:pic>
      <p:pic>
        <p:nvPicPr>
          <p:cNvPr id="41" name="Picture 40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10B33D-096D-4F4E-A19D-2473A390C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671" y="2780040"/>
            <a:ext cx="1233479" cy="10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79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93C97-E2FB-A04C-B34A-974D7D9B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19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916F39-B8F2-4FB7-B699-A4D0BB34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5" y="431500"/>
            <a:ext cx="8995840" cy="773941"/>
          </a:xfrm>
        </p:spPr>
        <p:txBody>
          <a:bodyPr>
            <a:normAutofit/>
          </a:bodyPr>
          <a:lstStyle/>
          <a:p>
            <a:r>
              <a:rPr lang="en-GB" b="1" dirty="0"/>
              <a:t>   </a:t>
            </a:r>
            <a:r>
              <a:rPr lang="en-GB" b="1" dirty="0">
                <a:solidFill>
                  <a:srgbClr val="FF0000"/>
                </a:solidFill>
              </a:rPr>
              <a:t>SPARE </a:t>
            </a:r>
            <a:r>
              <a:rPr lang="en-GB" sz="3600" b="1" dirty="0"/>
              <a:t>Deployment Changes 2021 and 2022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4D130D8-A209-4E9B-AFF9-5FBA24C77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8973" y="1707790"/>
            <a:ext cx="3267780" cy="322933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9D405D-4A15-4B4F-BC33-A6C9573589EB}"/>
              </a:ext>
            </a:extLst>
          </p:cNvPr>
          <p:cNvSpPr txBox="1">
            <a:spLocks/>
          </p:cNvSpPr>
          <p:nvPr/>
        </p:nvSpPr>
        <p:spPr>
          <a:xfrm>
            <a:off x="123120" y="1100648"/>
            <a:ext cx="8215853" cy="485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377B6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377B6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377B6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377B6"/>
              </a:buClr>
              <a:buFont typeface="Courier New" panose="02070309020205020404" pitchFamily="49" charset="0"/>
              <a:buChar char="o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/>
              <a:t>Loss of 10 Stipendiary posts</a:t>
            </a:r>
          </a:p>
          <a:p>
            <a:pPr marL="285750" indent="-285750"/>
            <a:r>
              <a:rPr lang="en-GB" b="1" dirty="0"/>
              <a:t>But loss is spread across 13 benefices &amp; does not represent total loss of service</a:t>
            </a:r>
          </a:p>
          <a:p>
            <a:pPr lvl="1">
              <a:spcAft>
                <a:spcPts val="800"/>
              </a:spcAft>
            </a:pPr>
            <a:r>
              <a:rPr lang="en-GB" sz="3200" b="1" dirty="0"/>
              <a:t>5 FTE post to </a:t>
            </a:r>
            <a:r>
              <a:rPr lang="en-GB" sz="3200" b="1" dirty="0" err="1"/>
              <a:t>HfD</a:t>
            </a:r>
            <a:endParaRPr lang="en-GB" sz="3200" b="1" dirty="0"/>
          </a:p>
          <a:p>
            <a:pPr lvl="1">
              <a:spcAft>
                <a:spcPts val="800"/>
              </a:spcAft>
            </a:pPr>
            <a:r>
              <a:rPr lang="en-GB" sz="3200" b="1" dirty="0"/>
              <a:t>1.5 Frozen Vacancies, pending final decision</a:t>
            </a:r>
          </a:p>
          <a:p>
            <a:pPr lvl="1">
              <a:spcAft>
                <a:spcPts val="800"/>
              </a:spcAft>
            </a:pPr>
            <a:r>
              <a:rPr lang="en-GB" sz="3200" b="1" dirty="0"/>
              <a:t>3.5 lost (2.5 half time)</a:t>
            </a:r>
          </a:p>
          <a:p>
            <a:pPr>
              <a:spcAft>
                <a:spcPts val="800"/>
              </a:spcAft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00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A4BC-16EE-43F3-B9AC-DECEF790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Divergence: Share v RPI and CPI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1508A-70F9-4FF4-821C-0CAC4F0FE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468"/>
            <a:ext cx="10515600" cy="464449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CBB87-A5F4-4F07-BC31-2A8772B9ED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DA9312D6-CCA4-490E-B4C2-71E67A60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596" y="1546697"/>
            <a:ext cx="8716798" cy="420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7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A4BC-16EE-43F3-B9AC-DECEF790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1508A-70F9-4FF4-821C-0CAC4F0FE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468"/>
            <a:ext cx="10515600" cy="46444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endParaRPr lang="en-GB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We are committed to maintaining Christian ministry in every parish in this Diocese</a:t>
            </a:r>
          </a:p>
          <a:p>
            <a:pPr>
              <a:lnSpc>
                <a:spcPct val="107000"/>
              </a:lnSpc>
            </a:pPr>
            <a:r>
              <a:rPr lang="en-GB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Our budgeted stipendiary clergy numbers reflect the Mission and Pastoral Plan</a:t>
            </a:r>
          </a:p>
          <a:p>
            <a:pPr>
              <a:lnSpc>
                <a:spcPct val="107000"/>
              </a:lnSpc>
            </a:pPr>
            <a:r>
              <a:rPr lang="en-GB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Parish share is the means by which we cover the cost of ministry in our parishes </a:t>
            </a:r>
          </a:p>
          <a:p>
            <a:pPr>
              <a:lnSpc>
                <a:spcPct val="107000"/>
              </a:lnSpc>
            </a:pPr>
            <a:r>
              <a:rPr lang="en-GB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Our goal is to eliminate the current deficit and achieve sustainable finances by 2025</a:t>
            </a:r>
          </a:p>
          <a:p>
            <a:pPr>
              <a:lnSpc>
                <a:spcPct val="107000"/>
              </a:lnSpc>
            </a:pPr>
            <a:r>
              <a:rPr lang="en-GB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We will continue to seek savings in central costs and other forms of income generation</a:t>
            </a:r>
          </a:p>
          <a:p>
            <a:pPr>
              <a:lnSpc>
                <a:spcPct val="107000"/>
              </a:lnSpc>
            </a:pPr>
            <a:r>
              <a:rPr lang="en-GB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We hope the Generous Giving Campaign helps foster a culture of giving and generosity</a:t>
            </a:r>
          </a:p>
          <a:p>
            <a:pPr>
              <a:lnSpc>
                <a:spcPct val="107000"/>
              </a:lnSpc>
            </a:pP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CBB87-A5F4-4F07-BC31-2A8772B9ED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7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73048-CAF5-419D-BBDD-4E72BA16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331200" cy="1167342"/>
          </a:xfrm>
        </p:spPr>
        <p:txBody>
          <a:bodyPr anchor="ctr">
            <a:normAutofit/>
          </a:bodyPr>
          <a:lstStyle/>
          <a:p>
            <a:r>
              <a:rPr lang="en-GB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18415-F3BA-4B48-A604-BCB3988FC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7361"/>
            <a:ext cx="5181600" cy="4481978"/>
          </a:xfrm>
        </p:spPr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Historic deficit</a:t>
            </a:r>
          </a:p>
          <a:p>
            <a:r>
              <a:rPr lang="en-GB" b="1" dirty="0"/>
              <a:t>Commitment to address in 2020</a:t>
            </a:r>
          </a:p>
          <a:p>
            <a:r>
              <a:rPr lang="en-GB" b="1" dirty="0"/>
              <a:t>Intervening challenges of Covid</a:t>
            </a:r>
          </a:p>
          <a:p>
            <a:r>
              <a:rPr lang="en-GB" b="1" dirty="0"/>
              <a:t>Rising inflation</a:t>
            </a:r>
          </a:p>
          <a:p>
            <a:r>
              <a:rPr lang="en-GB" b="1" dirty="0"/>
              <a:t>Share is major source of income</a:t>
            </a:r>
          </a:p>
          <a:p>
            <a:r>
              <a:rPr lang="en-GB" b="1" dirty="0"/>
              <a:t>Contribution fallen 97%      90%</a:t>
            </a:r>
          </a:p>
          <a:p>
            <a:r>
              <a:rPr lang="en-GB" b="1" dirty="0"/>
              <a:t>Consulted on 5%/10% increases</a:t>
            </a:r>
          </a:p>
          <a:p>
            <a:pPr>
              <a:spcAft>
                <a:spcPts val="800"/>
              </a:spcAft>
            </a:pPr>
            <a:endParaRPr lang="en-GB" b="1" dirty="0"/>
          </a:p>
          <a:p>
            <a:pPr>
              <a:spcAft>
                <a:spcPts val="800"/>
              </a:spcAft>
            </a:pPr>
            <a:endParaRPr lang="en-GB" dirty="0">
              <a:effectLst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AA25F-884D-4D3C-8416-9B39D926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8400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DC5A911-85DE-8546-84E0-654B5ED0071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AB1DBA9-D2DC-410F-9318-B78A06B77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37" r="10937"/>
          <a:stretch/>
        </p:blipFill>
        <p:spPr>
          <a:xfrm>
            <a:off x="722635" y="1557273"/>
            <a:ext cx="4352066" cy="435206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0ADCBA-F1AE-4E03-96B2-34D742E4F3A1}"/>
              </a:ext>
            </a:extLst>
          </p:cNvPr>
          <p:cNvCxnSpPr>
            <a:cxnSpLocks/>
          </p:cNvCxnSpPr>
          <p:nvPr/>
        </p:nvCxnSpPr>
        <p:spPr>
          <a:xfrm>
            <a:off x="10017666" y="4720975"/>
            <a:ext cx="318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7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F2077-3F06-F646-9A08-A0923005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4903" y="6356350"/>
            <a:ext cx="1509699" cy="365125"/>
          </a:xfrm>
        </p:spPr>
        <p:txBody>
          <a:bodyPr/>
          <a:lstStyle/>
          <a:p>
            <a:fld id="{66CA7FEF-9A17-054B-BA9C-D7256601F69D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B7885C-7AE3-4B2B-9040-9FCB9957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5" y="-54275"/>
            <a:ext cx="8331200" cy="1167342"/>
          </a:xfrm>
        </p:spPr>
        <p:txBody>
          <a:bodyPr>
            <a:normAutofit/>
          </a:bodyPr>
          <a:lstStyle/>
          <a:p>
            <a:r>
              <a:rPr lang="en-GB" sz="3600" b="1" dirty="0"/>
              <a:t>Consultation Feedback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B9D04D-60E7-4E20-9580-9673610A9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en-GB" sz="1800" dirty="0">
                <a:solidFill>
                  <a:srgbClr val="211D43"/>
                </a:solidFill>
                <a:effectLst/>
                <a:latin typeface="Grandview Display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F8FD12-6A0B-43D2-9643-B37AE7751224}"/>
              </a:ext>
            </a:extLst>
          </p:cNvPr>
          <p:cNvSpPr/>
          <p:nvPr/>
        </p:nvSpPr>
        <p:spPr>
          <a:xfrm>
            <a:off x="4341161" y="1859333"/>
            <a:ext cx="3575484" cy="357548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Gill Sans Nova" panose="020B0602020104020203" pitchFamily="34" charset="0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2828A6D5-0391-4815-AABA-21B606B2F6FF}"/>
              </a:ext>
            </a:extLst>
          </p:cNvPr>
          <p:cNvSpPr>
            <a:spLocks/>
          </p:cNvSpPr>
          <p:nvPr/>
        </p:nvSpPr>
        <p:spPr bwMode="auto">
          <a:xfrm>
            <a:off x="6128904" y="1314258"/>
            <a:ext cx="2319338" cy="2332038"/>
          </a:xfrm>
          <a:custGeom>
            <a:avLst/>
            <a:gdLst>
              <a:gd name="T0" fmla="*/ 689 w 3894"/>
              <a:gd name="T1" fmla="*/ 0 h 3903"/>
              <a:gd name="T2" fmla="*/ 3894 w 3894"/>
              <a:gd name="T3" fmla="*/ 3162 h 3903"/>
              <a:gd name="T4" fmla="*/ 0 w 3894"/>
              <a:gd name="T5" fmla="*/ 3903 h 3903"/>
              <a:gd name="T6" fmla="*/ 689 w 3894"/>
              <a:gd name="T7" fmla="*/ 0 h 3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94" h="3903">
                <a:moveTo>
                  <a:pt x="689" y="0"/>
                </a:moveTo>
                <a:cubicBezTo>
                  <a:pt x="2310" y="286"/>
                  <a:pt x="3586" y="1545"/>
                  <a:pt x="3894" y="3162"/>
                </a:cubicBezTo>
                <a:lnTo>
                  <a:pt x="0" y="3903"/>
                </a:lnTo>
                <a:lnTo>
                  <a:pt x="689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ED600479-EBB5-4AF9-8A59-155576C59900}"/>
              </a:ext>
            </a:extLst>
          </p:cNvPr>
          <p:cNvSpPr>
            <a:spLocks/>
          </p:cNvSpPr>
          <p:nvPr/>
        </p:nvSpPr>
        <p:spPr bwMode="auto">
          <a:xfrm>
            <a:off x="6128904" y="3646295"/>
            <a:ext cx="2324100" cy="2327275"/>
          </a:xfrm>
          <a:custGeom>
            <a:avLst/>
            <a:gdLst>
              <a:gd name="T0" fmla="*/ 3903 w 3903"/>
              <a:gd name="T1" fmla="*/ 688 h 3893"/>
              <a:gd name="T2" fmla="*/ 741 w 3903"/>
              <a:gd name="T3" fmla="*/ 3893 h 3893"/>
              <a:gd name="T4" fmla="*/ 0 w 3903"/>
              <a:gd name="T5" fmla="*/ 0 h 3893"/>
              <a:gd name="T6" fmla="*/ 3903 w 3903"/>
              <a:gd name="T7" fmla="*/ 688 h 3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3" h="3893">
                <a:moveTo>
                  <a:pt x="3903" y="688"/>
                </a:moveTo>
                <a:cubicBezTo>
                  <a:pt x="3617" y="2310"/>
                  <a:pt x="2359" y="3585"/>
                  <a:pt x="741" y="3893"/>
                </a:cubicBezTo>
                <a:lnTo>
                  <a:pt x="0" y="0"/>
                </a:lnTo>
                <a:lnTo>
                  <a:pt x="3903" y="688"/>
                </a:lnTo>
                <a:close/>
              </a:path>
            </a:pathLst>
          </a:custGeom>
          <a:solidFill>
            <a:srgbClr val="F5C8F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85C08AE6-FEE8-479F-BCC3-E01F94C02F76}"/>
              </a:ext>
            </a:extLst>
          </p:cNvPr>
          <p:cNvSpPr>
            <a:spLocks/>
          </p:cNvSpPr>
          <p:nvPr/>
        </p:nvSpPr>
        <p:spPr bwMode="auto">
          <a:xfrm>
            <a:off x="3811154" y="3646295"/>
            <a:ext cx="2317750" cy="2333625"/>
          </a:xfrm>
          <a:custGeom>
            <a:avLst/>
            <a:gdLst>
              <a:gd name="T0" fmla="*/ 3205 w 3893"/>
              <a:gd name="T1" fmla="*/ 3903 h 3903"/>
              <a:gd name="T2" fmla="*/ 0 w 3893"/>
              <a:gd name="T3" fmla="*/ 740 h 3903"/>
              <a:gd name="T4" fmla="*/ 3893 w 3893"/>
              <a:gd name="T5" fmla="*/ 0 h 3903"/>
              <a:gd name="T6" fmla="*/ 3205 w 3893"/>
              <a:gd name="T7" fmla="*/ 3903 h 3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93" h="3903">
                <a:moveTo>
                  <a:pt x="3205" y="3903"/>
                </a:moveTo>
                <a:cubicBezTo>
                  <a:pt x="1584" y="3617"/>
                  <a:pt x="308" y="2358"/>
                  <a:pt x="0" y="740"/>
                </a:cubicBezTo>
                <a:lnTo>
                  <a:pt x="3893" y="0"/>
                </a:lnTo>
                <a:lnTo>
                  <a:pt x="3205" y="390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47F39F9-C41C-4479-BB75-36C0251BF51B}"/>
              </a:ext>
            </a:extLst>
          </p:cNvPr>
          <p:cNvSpPr>
            <a:spLocks/>
          </p:cNvSpPr>
          <p:nvPr/>
        </p:nvSpPr>
        <p:spPr bwMode="auto">
          <a:xfrm>
            <a:off x="3804804" y="1319020"/>
            <a:ext cx="2324100" cy="2327275"/>
          </a:xfrm>
          <a:custGeom>
            <a:avLst/>
            <a:gdLst>
              <a:gd name="T0" fmla="*/ 0 w 3902"/>
              <a:gd name="T1" fmla="*/ 3206 h 3894"/>
              <a:gd name="T2" fmla="*/ 3162 w 3902"/>
              <a:gd name="T3" fmla="*/ 0 h 3894"/>
              <a:gd name="T4" fmla="*/ 3902 w 3902"/>
              <a:gd name="T5" fmla="*/ 3894 h 3894"/>
              <a:gd name="T6" fmla="*/ 0 w 3902"/>
              <a:gd name="T7" fmla="*/ 3206 h 3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2" h="3894">
                <a:moveTo>
                  <a:pt x="0" y="3206"/>
                </a:moveTo>
                <a:cubicBezTo>
                  <a:pt x="285" y="1584"/>
                  <a:pt x="1544" y="308"/>
                  <a:pt x="3162" y="0"/>
                </a:cubicBezTo>
                <a:lnTo>
                  <a:pt x="3902" y="3894"/>
                </a:lnTo>
                <a:lnTo>
                  <a:pt x="0" y="32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A0BB08-5844-4F83-AAE0-FD94BB3BA293}"/>
              </a:ext>
            </a:extLst>
          </p:cNvPr>
          <p:cNvSpPr>
            <a:spLocks/>
          </p:cNvSpPr>
          <p:nvPr/>
        </p:nvSpPr>
        <p:spPr bwMode="auto">
          <a:xfrm>
            <a:off x="6438340" y="1314259"/>
            <a:ext cx="2009902" cy="1996991"/>
          </a:xfrm>
          <a:custGeom>
            <a:avLst/>
            <a:gdLst>
              <a:gd name="connsiteX0" fmla="*/ 100945 w 2009902"/>
              <a:gd name="connsiteY0" fmla="*/ 0 h 1996991"/>
              <a:gd name="connsiteX1" fmla="*/ 2009902 w 2009902"/>
              <a:gd name="connsiteY1" fmla="*/ 1889292 h 1996991"/>
              <a:gd name="connsiteX2" fmla="*/ 1445719 w 2009902"/>
              <a:gd name="connsiteY2" fmla="*/ 1996991 h 1996991"/>
              <a:gd name="connsiteX3" fmla="*/ 1441985 w 2009902"/>
              <a:gd name="connsiteY3" fmla="*/ 1972525 h 1996991"/>
              <a:gd name="connsiteX4" fmla="*/ 50856 w 2009902"/>
              <a:gd name="connsiteY4" fmla="*/ 581396 h 1996991"/>
              <a:gd name="connsiteX5" fmla="*/ 0 w 2009902"/>
              <a:gd name="connsiteY5" fmla="*/ 573634 h 199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9902" h="1996991">
                <a:moveTo>
                  <a:pt x="100945" y="0"/>
                </a:moveTo>
                <a:cubicBezTo>
                  <a:pt x="1066443" y="170885"/>
                  <a:pt x="1826452" y="923136"/>
                  <a:pt x="2009902" y="1889292"/>
                </a:cubicBezTo>
                <a:lnTo>
                  <a:pt x="1445719" y="1996991"/>
                </a:lnTo>
                <a:lnTo>
                  <a:pt x="1441985" y="1972525"/>
                </a:lnTo>
                <a:cubicBezTo>
                  <a:pt x="1299099" y="1274258"/>
                  <a:pt x="749122" y="724282"/>
                  <a:pt x="50856" y="581396"/>
                </a:cubicBezTo>
                <a:lnTo>
                  <a:pt x="0" y="573634"/>
                </a:lnTo>
                <a:close/>
              </a:path>
            </a:pathLst>
          </a:custGeom>
          <a:solidFill>
            <a:schemeClr val="tx1">
              <a:alpha val="2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BCAAF9-409B-45E0-9665-AF9C2B436FF9}"/>
              </a:ext>
            </a:extLst>
          </p:cNvPr>
          <p:cNvSpPr>
            <a:spLocks/>
          </p:cNvSpPr>
          <p:nvPr/>
        </p:nvSpPr>
        <p:spPr bwMode="auto">
          <a:xfrm>
            <a:off x="6461902" y="3957587"/>
            <a:ext cx="1991102" cy="2015983"/>
          </a:xfrm>
          <a:custGeom>
            <a:avLst/>
            <a:gdLst>
              <a:gd name="connsiteX0" fmla="*/ 1426020 w 1991102"/>
              <a:gd name="connsiteY0" fmla="*/ 0 h 2015983"/>
              <a:gd name="connsiteX1" fmla="*/ 1991102 w 1991102"/>
              <a:gd name="connsiteY1" fmla="*/ 100002 h 2015983"/>
              <a:gd name="connsiteX2" fmla="*/ 108242 w 1991102"/>
              <a:gd name="connsiteY2" fmla="*/ 2015983 h 2015983"/>
              <a:gd name="connsiteX3" fmla="*/ 0 w 1991102"/>
              <a:gd name="connsiteY3" fmla="*/ 1445075 h 2015983"/>
              <a:gd name="connsiteX4" fmla="*/ 27294 w 1991102"/>
              <a:gd name="connsiteY4" fmla="*/ 1440910 h 2015983"/>
              <a:gd name="connsiteX5" fmla="*/ 1418423 w 1991102"/>
              <a:gd name="connsiteY5" fmla="*/ 49781 h 201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102" h="2015983">
                <a:moveTo>
                  <a:pt x="1426020" y="0"/>
                </a:moveTo>
                <a:lnTo>
                  <a:pt x="1991102" y="100002"/>
                </a:lnTo>
                <a:cubicBezTo>
                  <a:pt x="1820799" y="1069650"/>
                  <a:pt x="1071704" y="1831858"/>
                  <a:pt x="108242" y="2015983"/>
                </a:cubicBezTo>
                <a:lnTo>
                  <a:pt x="0" y="1445075"/>
                </a:lnTo>
                <a:lnTo>
                  <a:pt x="27294" y="1440910"/>
                </a:lnTo>
                <a:cubicBezTo>
                  <a:pt x="725560" y="1298024"/>
                  <a:pt x="1275537" y="748047"/>
                  <a:pt x="1418423" y="49781"/>
                </a:cubicBezTo>
                <a:close/>
              </a:path>
            </a:pathLst>
          </a:custGeom>
          <a:solidFill>
            <a:schemeClr val="tx1">
              <a:alpha val="2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F05B50B-0342-4A74-A66C-B29156F5D3D0}"/>
              </a:ext>
            </a:extLst>
          </p:cNvPr>
          <p:cNvSpPr>
            <a:spLocks/>
          </p:cNvSpPr>
          <p:nvPr/>
        </p:nvSpPr>
        <p:spPr bwMode="auto">
          <a:xfrm>
            <a:off x="3811155" y="3981392"/>
            <a:ext cx="2008819" cy="1998528"/>
          </a:xfrm>
          <a:custGeom>
            <a:avLst/>
            <a:gdLst>
              <a:gd name="connsiteX0" fmla="*/ 562363 w 2008819"/>
              <a:gd name="connsiteY0" fmla="*/ 0 h 1998528"/>
              <a:gd name="connsiteX1" fmla="*/ 566328 w 2008819"/>
              <a:gd name="connsiteY1" fmla="*/ 25976 h 1998528"/>
              <a:gd name="connsiteX2" fmla="*/ 1957457 w 2008819"/>
              <a:gd name="connsiteY2" fmla="*/ 1417105 h 1998528"/>
              <a:gd name="connsiteX3" fmla="*/ 2008819 w 2008819"/>
              <a:gd name="connsiteY3" fmla="*/ 1424944 h 1998528"/>
              <a:gd name="connsiteX4" fmla="*/ 1908140 w 2008819"/>
              <a:gd name="connsiteY4" fmla="*/ 1998528 h 1998528"/>
              <a:gd name="connsiteX5" fmla="*/ 0 w 2008819"/>
              <a:gd name="connsiteY5" fmla="*/ 107353 h 199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8819" h="1998528">
                <a:moveTo>
                  <a:pt x="562363" y="0"/>
                </a:moveTo>
                <a:lnTo>
                  <a:pt x="566328" y="25976"/>
                </a:lnTo>
                <a:cubicBezTo>
                  <a:pt x="709214" y="724242"/>
                  <a:pt x="1259190" y="1274219"/>
                  <a:pt x="1957457" y="1417105"/>
                </a:cubicBezTo>
                <a:lnTo>
                  <a:pt x="2008819" y="1424944"/>
                </a:lnTo>
                <a:lnTo>
                  <a:pt x="1908140" y="1998528"/>
                </a:lnTo>
                <a:cubicBezTo>
                  <a:pt x="943056" y="1827527"/>
                  <a:pt x="183372" y="1074764"/>
                  <a:pt x="0" y="107353"/>
                </a:cubicBezTo>
                <a:close/>
              </a:path>
            </a:pathLst>
          </a:custGeom>
          <a:solidFill>
            <a:schemeClr val="tx1">
              <a:alpha val="2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1620D4-DF7D-4BA6-96EA-75A4859314BD}"/>
              </a:ext>
            </a:extLst>
          </p:cNvPr>
          <p:cNvSpPr>
            <a:spLocks/>
          </p:cNvSpPr>
          <p:nvPr/>
        </p:nvSpPr>
        <p:spPr bwMode="auto">
          <a:xfrm>
            <a:off x="3804805" y="1319020"/>
            <a:ext cx="1991743" cy="2016102"/>
          </a:xfrm>
          <a:custGeom>
            <a:avLst/>
            <a:gdLst>
              <a:gd name="connsiteX0" fmla="*/ 1883343 w 1991743"/>
              <a:gd name="connsiteY0" fmla="*/ 0 h 2016102"/>
              <a:gd name="connsiteX1" fmla="*/ 1991743 w 1991743"/>
              <a:gd name="connsiteY1" fmla="*/ 572370 h 2016102"/>
              <a:gd name="connsiteX2" fmla="*/ 1963807 w 1991743"/>
              <a:gd name="connsiteY2" fmla="*/ 576634 h 2016102"/>
              <a:gd name="connsiteX3" fmla="*/ 572678 w 1991743"/>
              <a:gd name="connsiteY3" fmla="*/ 1967763 h 2016102"/>
              <a:gd name="connsiteX4" fmla="*/ 565300 w 1991743"/>
              <a:gd name="connsiteY4" fmla="*/ 2016102 h 2016102"/>
              <a:gd name="connsiteX5" fmla="*/ 0 w 1991743"/>
              <a:gd name="connsiteY5" fmla="*/ 1916087 h 2016102"/>
              <a:gd name="connsiteX6" fmla="*/ 1883343 w 1991743"/>
              <a:gd name="connsiteY6" fmla="*/ 0 h 201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743" h="2016102">
                <a:moveTo>
                  <a:pt x="1883343" y="0"/>
                </a:moveTo>
                <a:lnTo>
                  <a:pt x="1991743" y="572370"/>
                </a:lnTo>
                <a:lnTo>
                  <a:pt x="1963807" y="576634"/>
                </a:lnTo>
                <a:cubicBezTo>
                  <a:pt x="1265541" y="719520"/>
                  <a:pt x="715564" y="1269496"/>
                  <a:pt x="572678" y="1967763"/>
                </a:cubicBezTo>
                <a:lnTo>
                  <a:pt x="565300" y="2016102"/>
                </a:lnTo>
                <a:lnTo>
                  <a:pt x="0" y="1916087"/>
                </a:lnTo>
                <a:cubicBezTo>
                  <a:pt x="169751" y="946688"/>
                  <a:pt x="919634" y="184078"/>
                  <a:pt x="1883343" y="0"/>
                </a:cubicBezTo>
                <a:close/>
              </a:path>
            </a:pathLst>
          </a:custGeom>
          <a:solidFill>
            <a:schemeClr val="tx1">
              <a:alpha val="2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Gill Sans Nova" panose="020B06020201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EF7E4C-3293-4C78-8272-57A5D45CBED3}"/>
              </a:ext>
            </a:extLst>
          </p:cNvPr>
          <p:cNvGrpSpPr/>
          <p:nvPr/>
        </p:nvGrpSpPr>
        <p:grpSpPr>
          <a:xfrm>
            <a:off x="8707281" y="2068475"/>
            <a:ext cx="3357922" cy="944078"/>
            <a:chOff x="8517731" y="1141779"/>
            <a:chExt cx="2926080" cy="9440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994875-34B4-4CCA-892A-1079D091950C}"/>
                </a:ext>
              </a:extLst>
            </p:cNvPr>
            <p:cNvSpPr txBox="1"/>
            <p:nvPr/>
          </p:nvSpPr>
          <p:spPr>
            <a:xfrm>
              <a:off x="8517731" y="1141779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cap="all" dirty="0">
                  <a:latin typeface="Gill Sans Nova" panose="020B0602020104020203" pitchFamily="34" charset="0"/>
                </a:rPr>
                <a:t>1: Share increase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D0F094-3D09-4F0F-B46F-26455942B1FA}"/>
                </a:ext>
              </a:extLst>
            </p:cNvPr>
            <p:cNvSpPr txBox="1"/>
            <p:nvPr/>
          </p:nvSpPr>
          <p:spPr>
            <a:xfrm>
              <a:off x="8517731" y="1474728"/>
              <a:ext cx="2926080" cy="6111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GB" dirty="0">
                  <a:latin typeface="Gill Sans Nova" panose="020B0602020104020203" pitchFamily="34" charset="0"/>
                </a:rPr>
                <a:t> </a:t>
              </a:r>
            </a:p>
            <a:p>
              <a:pPr>
                <a:lnSpc>
                  <a:spcPct val="107000"/>
                </a:lnSpc>
              </a:pPr>
              <a:endParaRPr lang="en-GB" sz="1400" dirty="0">
                <a:latin typeface="Gill Sans Nova" panose="020B0602020104020203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07B88A-1028-4430-B38C-006EC6C95AFE}"/>
              </a:ext>
            </a:extLst>
          </p:cNvPr>
          <p:cNvGrpSpPr/>
          <p:nvPr/>
        </p:nvGrpSpPr>
        <p:grpSpPr>
          <a:xfrm>
            <a:off x="717080" y="2090038"/>
            <a:ext cx="2926080" cy="686670"/>
            <a:chOff x="750495" y="1248803"/>
            <a:chExt cx="2926080" cy="5029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1C1EB0-D7AF-42CF-8367-0F9374082C84}"/>
                </a:ext>
              </a:extLst>
            </p:cNvPr>
            <p:cNvSpPr txBox="1"/>
            <p:nvPr/>
          </p:nvSpPr>
          <p:spPr>
            <a:xfrm>
              <a:off x="750495" y="1248803"/>
              <a:ext cx="2926080" cy="29308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cap="all" dirty="0">
                  <a:latin typeface="Gill Sans Nova" panose="020B0602020104020203" pitchFamily="34" charset="0"/>
                </a:rPr>
                <a:t>4: Clergy provision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5C1B7C-B8EB-46AD-9C2D-C598F15E6EC1}"/>
                </a:ext>
              </a:extLst>
            </p:cNvPr>
            <p:cNvSpPr txBox="1"/>
            <p:nvPr/>
          </p:nvSpPr>
          <p:spPr>
            <a:xfrm>
              <a:off x="750495" y="1474728"/>
              <a:ext cx="2926080" cy="27706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342900" lvl="0" indent="-342900">
                <a:lnSpc>
                  <a:spcPct val="107000"/>
                </a:lnSpc>
                <a:buFont typeface="Symbol" panose="05050102010706020507" pitchFamily="18" charset="2"/>
                <a:buChar char=""/>
              </a:pPr>
              <a:endParaRPr lang="en-GB" dirty="0">
                <a:latin typeface="Gill Sans Nova" panose="020B0602020104020203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4494260-4F4F-447F-A819-0BC9732DA9A7}"/>
              </a:ext>
            </a:extLst>
          </p:cNvPr>
          <p:cNvSpPr txBox="1"/>
          <p:nvPr/>
        </p:nvSpPr>
        <p:spPr>
          <a:xfrm>
            <a:off x="282184" y="4516547"/>
            <a:ext cx="3745219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000" b="1" cap="all" dirty="0">
                <a:latin typeface="Gill Sans Nova" panose="020B0602020104020203" pitchFamily="34" charset="0"/>
              </a:rPr>
              <a:t>3: Church house services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3C18B25-43DB-4FDD-8D73-36D77BF3B13A}"/>
              </a:ext>
            </a:extLst>
          </p:cNvPr>
          <p:cNvGrpSpPr/>
          <p:nvPr/>
        </p:nvGrpSpPr>
        <p:grpSpPr>
          <a:xfrm>
            <a:off x="8733719" y="4880978"/>
            <a:ext cx="3357922" cy="661720"/>
            <a:chOff x="8517731" y="4742848"/>
            <a:chExt cx="2954404" cy="6617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767FCD-80AD-4755-B5C5-51310D2ECB78}"/>
                </a:ext>
              </a:extLst>
            </p:cNvPr>
            <p:cNvSpPr txBox="1"/>
            <p:nvPr/>
          </p:nvSpPr>
          <p:spPr>
            <a:xfrm>
              <a:off x="8546055" y="4742848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cap="all" dirty="0">
                  <a:latin typeface="Gill Sans Nova" panose="020B0602020104020203" pitchFamily="34" charset="0"/>
                </a:rPr>
                <a:t>2: Drop In clergy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916AF7-855B-4783-9263-9426248C565E}"/>
                </a:ext>
              </a:extLst>
            </p:cNvPr>
            <p:cNvSpPr txBox="1"/>
            <p:nvPr/>
          </p:nvSpPr>
          <p:spPr>
            <a:xfrm>
              <a:off x="8517731" y="5142958"/>
              <a:ext cx="2926080" cy="2616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100" dirty="0">
                <a:latin typeface="Gill Sans Nova" panose="020B0602020104020203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397BB0B-E18A-4CED-8B6A-E30B2573D005}"/>
              </a:ext>
            </a:extLst>
          </p:cNvPr>
          <p:cNvSpPr txBox="1"/>
          <p:nvPr/>
        </p:nvSpPr>
        <p:spPr>
          <a:xfrm>
            <a:off x="7441230" y="4721682"/>
            <a:ext cx="41710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>
                <a:latin typeface="Gill Sans Nova" panose="020B0602020104020203" pitchFamily="34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D886EE-D9A9-4980-9630-DDE58CD044AC}"/>
              </a:ext>
            </a:extLst>
          </p:cNvPr>
          <p:cNvSpPr txBox="1"/>
          <p:nvPr/>
        </p:nvSpPr>
        <p:spPr>
          <a:xfrm>
            <a:off x="4399477" y="4721682"/>
            <a:ext cx="41710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>
                <a:latin typeface="Gill Sans Nova" panose="020B0602020104020203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FD042C-608C-43C6-AF1C-80ECED725132}"/>
              </a:ext>
            </a:extLst>
          </p:cNvPr>
          <p:cNvSpPr txBox="1"/>
          <p:nvPr/>
        </p:nvSpPr>
        <p:spPr>
          <a:xfrm>
            <a:off x="7441230" y="1903860"/>
            <a:ext cx="41710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>
                <a:latin typeface="Gill Sans Nova" panose="020B0602020104020203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55879B-C45F-4B92-9E9E-1FF609226815}"/>
              </a:ext>
            </a:extLst>
          </p:cNvPr>
          <p:cNvSpPr txBox="1"/>
          <p:nvPr/>
        </p:nvSpPr>
        <p:spPr>
          <a:xfrm>
            <a:off x="4399477" y="1903860"/>
            <a:ext cx="41710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>
                <a:latin typeface="Gill Sans Nova" panose="020B0602020104020203" pitchFamily="34" charset="0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3EEAEA-8884-4464-AF9D-2EFCF9905D6B}"/>
              </a:ext>
            </a:extLst>
          </p:cNvPr>
          <p:cNvSpPr/>
          <p:nvPr/>
        </p:nvSpPr>
        <p:spPr>
          <a:xfrm>
            <a:off x="5712328" y="3230500"/>
            <a:ext cx="833150" cy="833150"/>
          </a:xfrm>
          <a:prstGeom prst="ellipse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Gill Sans Nova" panose="020B0602020104020203" pitchFamily="34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001B1A1C-EDEB-485F-8438-023FF1BF8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6246" y="3981257"/>
            <a:ext cx="857250" cy="82867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26017CB-F1E2-438D-9791-DC6B4FC3F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3808" y="2271239"/>
            <a:ext cx="666750" cy="90487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0A15FECD-7C52-42F3-BE54-0BC8D18EC4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8226" y="3959064"/>
            <a:ext cx="800100" cy="8001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4AE36426-DDC3-4861-922A-7CB74E5357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0029" y="2348609"/>
            <a:ext cx="8096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7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82F8A-2DF5-4F72-AEE3-28410412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Proposed Way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5BF2-019F-4A3A-98C3-A73C99515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b="1" dirty="0"/>
          </a:p>
          <a:p>
            <a:pPr marL="0" indent="0" algn="ctr">
              <a:buNone/>
            </a:pPr>
            <a:r>
              <a:rPr lang="en-GB" sz="3600" b="1" dirty="0"/>
              <a:t>A single revised proposal of a 5% increase in Share</a:t>
            </a:r>
          </a:p>
          <a:p>
            <a:pPr marL="0" indent="0" algn="ctr">
              <a:buNone/>
            </a:pPr>
            <a:endParaRPr lang="en-GB" sz="3600" b="1" dirty="0"/>
          </a:p>
          <a:p>
            <a:pPr marL="0" indent="0" algn="ctr">
              <a:buNone/>
            </a:pPr>
            <a:r>
              <a:rPr lang="en-GB" i="1" dirty="0"/>
              <a:t>backed by an updated and revised plan aimed to bring the deficit below </a:t>
            </a:r>
          </a:p>
          <a:p>
            <a:pPr marL="0" indent="0" algn="ctr">
              <a:buNone/>
            </a:pPr>
            <a:r>
              <a:rPr lang="en-GB" i="1" dirty="0"/>
              <a:t>£1m in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35A51-EA0D-4822-8BC8-FA12E6066A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2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93C97-E2FB-A04C-B34A-974D7D9B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C19D461-5EFF-4211-A732-2EDFEA1D1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172626"/>
              </p:ext>
            </p:extLst>
          </p:nvPr>
        </p:nvGraphicFramePr>
        <p:xfrm>
          <a:off x="831851" y="1027416"/>
          <a:ext cx="10479996" cy="499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8BA062E-B580-4D4B-BE43-B9E5972D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5" y="-54275"/>
            <a:ext cx="8331200" cy="1167342"/>
          </a:xfrm>
        </p:spPr>
        <p:txBody>
          <a:bodyPr>
            <a:normAutofit/>
          </a:bodyPr>
          <a:lstStyle/>
          <a:p>
            <a:r>
              <a:rPr lang="en-GB" sz="3600" b="1" dirty="0"/>
              <a:t>Key Reasons</a:t>
            </a:r>
          </a:p>
        </p:txBody>
      </p:sp>
    </p:spTree>
    <p:extLst>
      <p:ext uri="{BB962C8B-B14F-4D97-AF65-F5344CB8AC3E}">
        <p14:creationId xmlns:p14="http://schemas.microsoft.com/office/powerpoint/2010/main" val="89647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8BA062E-B580-4D4B-BE43-B9E5972D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331200" cy="11673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Impact on Share</a:t>
            </a:r>
            <a:endParaRPr lang="en-US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005BFF-C492-4275-884E-37167643A664}"/>
              </a:ext>
            </a:extLst>
          </p:cNvPr>
          <p:cNvSpPr txBox="1"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8377B6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66666"/>
                </a:solidFill>
              </a:rPr>
              <a:t>5% increase in 2022 for all parishes where there are no stipendiary deployment changes to the benefice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8377B6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66666"/>
                </a:solidFill>
              </a:rPr>
              <a:t>Parishes with stipendiary deployment changes will have adjustment according to the current Fairer Share rules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8377B6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66666"/>
                </a:solidFill>
              </a:rPr>
              <a:t>In year appeal process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8377B6"/>
              </a:buClr>
            </a:pPr>
            <a:endParaRPr lang="en-US" sz="2800" dirty="0">
              <a:solidFill>
                <a:srgbClr val="666666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8377B6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666666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8377B6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666666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A3484C0-B020-40A6-8286-B454CA105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0002" y="1551769"/>
            <a:ext cx="4605996" cy="4351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93C97-E2FB-A04C-B34A-974D7D9B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840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6CA7FEF-9A17-054B-BA9C-D7256601F69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7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93C97-E2FB-A04C-B34A-974D7D9B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BA062E-B580-4D4B-BE43-B9E5972D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5" y="179897"/>
            <a:ext cx="9260520" cy="756802"/>
          </a:xfrm>
        </p:spPr>
        <p:txBody>
          <a:bodyPr>
            <a:noAutofit/>
          </a:bodyPr>
          <a:lstStyle/>
          <a:p>
            <a:r>
              <a:rPr lang="en-GB" sz="3600" b="1" dirty="0"/>
              <a:t>    Adjustments made since September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A40EDB-3CA7-4519-997F-2D57C231D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98185"/>
              </p:ext>
            </p:extLst>
          </p:nvPr>
        </p:nvGraphicFramePr>
        <p:xfrm>
          <a:off x="782515" y="1277853"/>
          <a:ext cx="10784654" cy="4630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2293">
                  <a:extLst>
                    <a:ext uri="{9D8B030D-6E8A-4147-A177-3AD203B41FA5}">
                      <a16:colId xmlns:a16="http://schemas.microsoft.com/office/drawing/2014/main" val="2346471394"/>
                    </a:ext>
                  </a:extLst>
                </a:gridCol>
                <a:gridCol w="695978">
                  <a:extLst>
                    <a:ext uri="{9D8B030D-6E8A-4147-A177-3AD203B41FA5}">
                      <a16:colId xmlns:a16="http://schemas.microsoft.com/office/drawing/2014/main" val="1452180248"/>
                    </a:ext>
                  </a:extLst>
                </a:gridCol>
                <a:gridCol w="4106409">
                  <a:extLst>
                    <a:ext uri="{9D8B030D-6E8A-4147-A177-3AD203B41FA5}">
                      <a16:colId xmlns:a16="http://schemas.microsoft.com/office/drawing/2014/main" val="3924321962"/>
                    </a:ext>
                  </a:extLst>
                </a:gridCol>
                <a:gridCol w="829974">
                  <a:extLst>
                    <a:ext uri="{9D8B030D-6E8A-4147-A177-3AD203B41FA5}">
                      <a16:colId xmlns:a16="http://schemas.microsoft.com/office/drawing/2014/main" val="576233620"/>
                    </a:ext>
                  </a:extLst>
                </a:gridCol>
              </a:tblGrid>
              <a:tr h="112419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 increase in costs to reflect recent events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£'000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Reduction to Church House costs</a:t>
                      </a:r>
                      <a:endParaRPr lang="en-GB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£'000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4040444"/>
                  </a:ext>
                </a:extLst>
              </a:tr>
              <a:tr h="60131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Inflation increased to 3% certain areas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 &amp; Ministry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(70)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6740314"/>
                  </a:ext>
                </a:extLst>
              </a:tr>
              <a:tr h="84125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Parochial fees revised downwards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Social justice, Comms &amp; Safeguarding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(64)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215142"/>
                  </a:ext>
                </a:extLst>
              </a:tr>
              <a:tr h="67073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Changes to NIC and staffing estimates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Additional Challenge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(156)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8202794"/>
                  </a:ext>
                </a:extLst>
              </a:tr>
              <a:tr h="79177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curate less and saving on clergy pension cost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(64)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532000"/>
                  </a:ext>
                </a:extLst>
              </a:tr>
              <a:tr h="60131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net increase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Reduction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(290)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212505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A0F6CCA-4165-460D-96D0-09BCEA804073}"/>
              </a:ext>
            </a:extLst>
          </p:cNvPr>
          <p:cNvGrpSpPr/>
          <p:nvPr/>
        </p:nvGrpSpPr>
        <p:grpSpPr>
          <a:xfrm>
            <a:off x="20190" y="1661364"/>
            <a:ext cx="891827" cy="3863556"/>
            <a:chOff x="184791" y="0"/>
            <a:chExt cx="1088393" cy="3831061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0B554A66-884E-490E-A164-7DB6077873F5}"/>
                </a:ext>
              </a:extLst>
            </p:cNvPr>
            <p:cNvSpPr/>
            <p:nvPr/>
          </p:nvSpPr>
          <p:spPr>
            <a:xfrm rot="16200000">
              <a:off x="-1186542" y="1371333"/>
              <a:ext cx="3831059" cy="1088393"/>
            </a:xfrm>
            <a:prstGeom prst="rightArrow">
              <a:avLst>
                <a:gd name="adj1" fmla="val 49830"/>
                <a:gd name="adj2" fmla="val 60660"/>
              </a:avLst>
            </a:prstGeom>
            <a:solidFill>
              <a:srgbClr val="FF0000">
                <a:alpha val="8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rrow: Right 4">
              <a:extLst>
                <a:ext uri="{FF2B5EF4-FFF2-40B4-BE49-F238E27FC236}">
                  <a16:creationId xmlns:a16="http://schemas.microsoft.com/office/drawing/2014/main" id="{942E6FE9-E3F0-46FC-8C7A-F43A4C1F12BA}"/>
                </a:ext>
              </a:extLst>
            </p:cNvPr>
            <p:cNvSpPr txBox="1"/>
            <p:nvPr/>
          </p:nvSpPr>
          <p:spPr>
            <a:xfrm rot="16200000">
              <a:off x="-1022048" y="1808849"/>
              <a:ext cx="3502074" cy="542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500" b="1" kern="1200" dirty="0">
                  <a:solidFill>
                    <a:schemeClr val="bg1"/>
                  </a:solidFill>
                </a:rPr>
                <a:t>Net Increase in costs</a:t>
              </a:r>
              <a:endParaRPr lang="en-GB" sz="25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B17B72-542F-48DE-97EC-8F8A5E51DF3F}"/>
              </a:ext>
            </a:extLst>
          </p:cNvPr>
          <p:cNvGrpSpPr/>
          <p:nvPr/>
        </p:nvGrpSpPr>
        <p:grpSpPr>
          <a:xfrm rot="10800000">
            <a:off x="11399372" y="1010919"/>
            <a:ext cx="766252" cy="4569666"/>
            <a:chOff x="184791" y="0"/>
            <a:chExt cx="1088393" cy="4531232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4DC035C-4233-44F2-96A3-7F19563FE943}"/>
                </a:ext>
              </a:extLst>
            </p:cNvPr>
            <p:cNvSpPr/>
            <p:nvPr/>
          </p:nvSpPr>
          <p:spPr>
            <a:xfrm rot="16200000">
              <a:off x="-1186542" y="1371333"/>
              <a:ext cx="3831059" cy="1088393"/>
            </a:xfrm>
            <a:prstGeom prst="rightArrow">
              <a:avLst>
                <a:gd name="adj1" fmla="val 49830"/>
                <a:gd name="adj2" fmla="val 60660"/>
              </a:avLst>
            </a:prstGeom>
            <a:solidFill>
              <a:srgbClr val="00B050">
                <a:alpha val="88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Arrow: Right 4">
              <a:extLst>
                <a:ext uri="{FF2B5EF4-FFF2-40B4-BE49-F238E27FC236}">
                  <a16:creationId xmlns:a16="http://schemas.microsoft.com/office/drawing/2014/main" id="{CFF2628C-E0AE-49BC-BD2C-92E5CB261FE2}"/>
                </a:ext>
              </a:extLst>
            </p:cNvPr>
            <p:cNvSpPr txBox="1"/>
            <p:nvPr/>
          </p:nvSpPr>
          <p:spPr>
            <a:xfrm rot="16200000">
              <a:off x="-1022049" y="2509020"/>
              <a:ext cx="3502074" cy="542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500" b="1" kern="1200" dirty="0">
                  <a:solidFill>
                    <a:schemeClr val="bg1"/>
                  </a:solidFill>
                </a:rPr>
                <a:t>Net Decrease</a:t>
              </a:r>
              <a:endParaRPr lang="en-GB" sz="25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9393E65-614F-4DA9-848C-A106B0CE8B63}"/>
              </a:ext>
            </a:extLst>
          </p:cNvPr>
          <p:cNvSpPr txBox="1"/>
          <p:nvPr/>
        </p:nvSpPr>
        <p:spPr>
          <a:xfrm>
            <a:off x="4547977" y="5840003"/>
            <a:ext cx="392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Total Change (£233k)</a:t>
            </a:r>
          </a:p>
        </p:txBody>
      </p:sp>
    </p:spTree>
    <p:extLst>
      <p:ext uri="{BB962C8B-B14F-4D97-AF65-F5344CB8AC3E}">
        <p14:creationId xmlns:p14="http://schemas.microsoft.com/office/powerpoint/2010/main" val="1886839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BF PPT Presentation" id="{DC5213F0-97C2-BD43-B363-6FDDDFDDF7A9}" vid="{D881D781-BD30-3040-B1AF-ACDEC9008C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7a2c36836484016beb550f1994bee37 xmlns="2630dbf1-9670-49a5-93a6-011babee3226">
      <Terms xmlns="http://schemas.microsoft.com/office/infopath/2007/PartnerControls"/>
    </o7a2c36836484016beb550f1994bee37>
    <TaxCatchAll xmlns="2630dbf1-9670-49a5-93a6-011babee3226" xsi:nil="true"/>
    <e7ff3f8cafe8453391f5915f4841a855 xmlns="2630dbf1-9670-49a5-93a6-011babee3226">
      <Terms xmlns="http://schemas.microsoft.com/office/infopath/2007/PartnerControls"/>
    </e7ff3f8cafe8453391f5915f4841a855>
    <Review_x0020_Date xmlns="2630dbf1-9670-49a5-93a6-011babee322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s and forms" ma:contentTypeID="0x0101005638FF3708980C46BDFB3E57E1F0B1980500645F12BA24B980429B887644A103ABFA" ma:contentTypeVersion="96" ma:contentTypeDescription="" ma:contentTypeScope="" ma:versionID="33b16af2f2f65a6646c521d679a9caff">
  <xsd:schema xmlns:xsd="http://www.w3.org/2001/XMLSchema" xmlns:xs="http://www.w3.org/2001/XMLSchema" xmlns:p="http://schemas.microsoft.com/office/2006/metadata/properties" xmlns:ns2="2630dbf1-9670-49a5-93a6-011babee3226" targetNamespace="http://schemas.microsoft.com/office/2006/metadata/properties" ma:root="true" ma:fieldsID="38570f3d6b55f552dfbf38407c49f2df" ns2:_="">
    <xsd:import namespace="2630dbf1-9670-49a5-93a6-011babee3226"/>
    <xsd:element name="properties">
      <xsd:complexType>
        <xsd:sequence>
          <xsd:element name="documentManagement">
            <xsd:complexType>
              <xsd:all>
                <xsd:element ref="ns2:o7a2c36836484016beb550f1994bee37" minOccurs="0"/>
                <xsd:element ref="ns2:TaxCatchAll" minOccurs="0"/>
                <xsd:element ref="ns2:TaxCatchAllLabel" minOccurs="0"/>
                <xsd:element ref="ns2:e7ff3f8cafe8453391f5915f4841a855" minOccurs="0"/>
                <xsd:element ref="ns2:Review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0dbf1-9670-49a5-93a6-011babee3226" elementFormDefault="qualified">
    <xsd:import namespace="http://schemas.microsoft.com/office/2006/documentManagement/types"/>
    <xsd:import namespace="http://schemas.microsoft.com/office/infopath/2007/PartnerControls"/>
    <xsd:element name="o7a2c36836484016beb550f1994bee37" ma:index="8" nillable="true" ma:taxonomy="true" ma:internalName="o7a2c36836484016beb550f1994bee37" ma:taxonomyFieldName="Topic" ma:displayName="Topic" ma:default="" ma:fieldId="{87a2c368-3648-4016-beb5-50f1994bee37}" ma:taxonomyMulti="true" ma:sspId="77ead7a6-84b1-4173-ae92-3aadd00dabd6" ma:termSetId="82f369af-b894-4a48-ab24-6ce740e8c3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823cd579-a266-4be3-8469-7946924f277b}" ma:internalName="TaxCatchAll" ma:showField="CatchAllData" ma:web="fae3afc3-b46a-4f2d-814f-9aef92857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23cd579-a266-4be3-8469-7946924f277b}" ma:internalName="TaxCatchAllLabel" ma:readOnly="true" ma:showField="CatchAllDataLabel" ma:web="fae3afc3-b46a-4f2d-814f-9aef92857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ff3f8cafe8453391f5915f4841a855" ma:index="12" nillable="true" ma:taxonomy="true" ma:internalName="e7ff3f8cafe8453391f5915f4841a855" ma:taxonomyFieldName="Audience" ma:displayName="Audience" ma:default="" ma:fieldId="{e7ff3f8c-afe8-4533-91f5-915f4841a855}" ma:sspId="77ead7a6-84b1-4173-ae92-3aadd00dabd6" ma:termSetId="b446326a-473d-4ba6-96e9-be92dc16a7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view_x0020_Date" ma:index="14" nillable="true" ma:displayName="Review Date" ma:format="DateOnly" ma:internalName="Review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77ead7a6-84b1-4173-ae92-3aadd00dabd6" ContentTypeId="0x0101005638FF3708980C46BDFB3E57E1F0B19805" PreviousValue="false"/>
</file>

<file path=customXml/itemProps1.xml><?xml version="1.0" encoding="utf-8"?>
<ds:datastoreItem xmlns:ds="http://schemas.openxmlformats.org/officeDocument/2006/customXml" ds:itemID="{3D49166F-319A-4DC4-86BE-88D8B55175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E95B6F-4C3A-417B-83FA-B60556097143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2630dbf1-9670-49a5-93a6-011babee322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6AA9F5E-8CDC-4463-B216-718D6009DD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30dbf1-9670-49a5-93a6-011babee32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B4720FE-4BCA-4896-A84D-B45A98A2E01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DBF PPT Presentation</Template>
  <TotalTime>3849</TotalTime>
  <Words>1052</Words>
  <Application>Microsoft Office PowerPoint</Application>
  <PresentationFormat>Widescreen</PresentationFormat>
  <Paragraphs>198</Paragraphs>
  <Slides>19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Gill Sans Nova</vt:lpstr>
      <vt:lpstr>Grandview Display</vt:lpstr>
      <vt:lpstr>Symbol</vt:lpstr>
      <vt:lpstr>Times New Roman</vt:lpstr>
      <vt:lpstr>Office Theme</vt:lpstr>
      <vt:lpstr>Worksheet</vt:lpstr>
      <vt:lpstr> Diocesan Synod 6th November 2021  2022 Budget</vt:lpstr>
      <vt:lpstr>Divergence: Share v RPI and CPI</vt:lpstr>
      <vt:lpstr>Introduction</vt:lpstr>
      <vt:lpstr>Background</vt:lpstr>
      <vt:lpstr>Consultation Feedback</vt:lpstr>
      <vt:lpstr>Proposed Way Ahead</vt:lpstr>
      <vt:lpstr>Key Reasons</vt:lpstr>
      <vt:lpstr>Impact on Share</vt:lpstr>
      <vt:lpstr>    Adjustments made since September</vt:lpstr>
      <vt:lpstr>      Impact on Deficit since September Synod</vt:lpstr>
      <vt:lpstr>  Income &amp; Expenditure</vt:lpstr>
      <vt:lpstr>   Detailed Income</vt:lpstr>
      <vt:lpstr>   Detailed Expenditure</vt:lpstr>
      <vt:lpstr>Looking Ahead</vt:lpstr>
      <vt:lpstr>David Robinson</vt:lpstr>
      <vt:lpstr>Discussion</vt:lpstr>
      <vt:lpstr>Motion </vt:lpstr>
      <vt:lpstr>   SPARE Where is income spent?</vt:lpstr>
      <vt:lpstr>   SPARE Deployment Changes 2021 and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Trainer</dc:creator>
  <cp:lastModifiedBy>Carole Peters-King</cp:lastModifiedBy>
  <cp:revision>40</cp:revision>
  <cp:lastPrinted>2021-03-16T12:12:39Z</cp:lastPrinted>
  <dcterms:created xsi:type="dcterms:W3CDTF">2021-03-18T16:28:15Z</dcterms:created>
  <dcterms:modified xsi:type="dcterms:W3CDTF">2021-11-09T18:02:13Z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0x0101005638FF3708980C46BDFB3E57E1F0B1980500645F12BA24B980429B887644A103ABFA</vt:lpwstr>
  </property>
  <property fmtid="{D5CDD505-2E9C-101B-9397-08002B2CF9AE}" pid="3" name="Order">
    <vt:r8>87700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Employee Hub area">
    <vt:lpwstr>Staff Handbook</vt:lpwstr>
  </property>
  <property fmtid="{D5CDD505-2E9C-101B-9397-08002B2CF9AE}" pid="7" name="Team">
    <vt:lpwstr>DBF</vt:lpwstr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Topic">
    <vt:lpwstr/>
  </property>
  <property fmtid="{D5CDD505-2E9C-101B-9397-08002B2CF9AE}" pid="11" name="Audience">
    <vt:lpwstr/>
  </property>
  <property fmtid="{D5CDD505-2E9C-101B-9397-08002B2CF9AE}" pid="12" name="TaxCatchAll">
    <vt:lpwstr/>
  </property>
  <property fmtid="{D5CDD505-2E9C-101B-9397-08002B2CF9AE}" pid="13" name="CategoryDescription">
    <vt:lpwstr>Presentation with headers and footers</vt:lpwstr>
  </property>
</Properties>
</file>