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16"/>
  </p:notesMasterIdLst>
  <p:sldIdLst>
    <p:sldId id="257" r:id="rId6"/>
    <p:sldId id="258" r:id="rId7"/>
    <p:sldId id="260" r:id="rId8"/>
    <p:sldId id="262" r:id="rId9"/>
    <p:sldId id="264" r:id="rId10"/>
    <p:sldId id="266" r:id="rId11"/>
    <p:sldId id="265" r:id="rId12"/>
    <p:sldId id="261" r:id="rId13"/>
    <p:sldId id="267" r:id="rId14"/>
    <p:sldId id="268" r:id="rId1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7F7F7F"/>
    <a:srgbClr val="8377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0" autoAdjust="0"/>
    <p:restoredTop sz="96327"/>
  </p:normalViewPr>
  <p:slideViewPr>
    <p:cSldViewPr snapToGrid="0" snapToObjects="1">
      <p:cViewPr varScale="1">
        <p:scale>
          <a:sx n="67" d="100"/>
          <a:sy n="67" d="100"/>
        </p:scale>
        <p:origin x="4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hacom.co.uk/Holiday-lettings-Jersey/Qz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hyperlink" Target="http://hackingchristianity.net/2018/08/who-will-have-power-of-attorney-to-care-for-an-ailing-umc.html" TargetMode="External"/><Relationship Id="rId5" Type="http://schemas.openxmlformats.org/officeDocument/2006/relationships/image" Target="../media/image9.jpg"/><Relationship Id="rId10" Type="http://schemas.openxmlformats.org/officeDocument/2006/relationships/hyperlink" Target="http://flickr.com/photos/waterforsudan/3096677066" TargetMode="External"/><Relationship Id="rId4" Type="http://schemas.openxmlformats.org/officeDocument/2006/relationships/hyperlink" Target="https://commons.wikimedia.org/wiki/File:Tel_Aviv_-_Hebrew_Wikipedia%27s_17th_Birthday_celebration_-_ZOOM_meeting_due_to_COVID-19_10.jpg.png" TargetMode="External"/><Relationship Id="rId9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hacom.co.uk/Holiday-lettings-Jersey/Qz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hyperlink" Target="http://hackingchristianity.net/2018/08/who-will-have-power-of-attorney-to-care-for-an-ailing-umc.html" TargetMode="External"/><Relationship Id="rId5" Type="http://schemas.openxmlformats.org/officeDocument/2006/relationships/image" Target="../media/image9.jpg"/><Relationship Id="rId10" Type="http://schemas.openxmlformats.org/officeDocument/2006/relationships/hyperlink" Target="http://flickr.com/photos/waterforsudan/3096677066" TargetMode="External"/><Relationship Id="rId4" Type="http://schemas.openxmlformats.org/officeDocument/2006/relationships/hyperlink" Target="https://commons.wikimedia.org/wiki/File:Tel_Aviv_-_Hebrew_Wikipedia%27s_17th_Birthday_celebration_-_ZOOM_meeting_due_to_COVID-19_10.jpg.png" TargetMode="External"/><Relationship Id="rId9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03BD3E-59BB-4174-AC32-B7849CB06BF0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ABF9C8A1-1AF9-41E3-8A64-9BCB9BD699CF}">
      <dgm:prSet phldrT="[Text]"/>
      <dgm:spPr/>
      <dgm:t>
        <a:bodyPr/>
        <a:lstStyle/>
        <a:p>
          <a:r>
            <a:rPr lang="en-GB" dirty="0"/>
            <a:t>Successful remote working/ IT investment</a:t>
          </a:r>
        </a:p>
      </dgm:t>
    </dgm:pt>
    <dgm:pt modelId="{1622BAFB-FC41-424A-82CD-BA68C9E38E13}" type="parTrans" cxnId="{6D8A6C4F-8171-4453-A52B-C772158D97A6}">
      <dgm:prSet/>
      <dgm:spPr/>
      <dgm:t>
        <a:bodyPr/>
        <a:lstStyle/>
        <a:p>
          <a:endParaRPr lang="en-GB"/>
        </a:p>
      </dgm:t>
    </dgm:pt>
    <dgm:pt modelId="{F7168AA4-36FE-40DD-B33D-A27FFD049024}" type="sibTrans" cxnId="{6D8A6C4F-8171-4453-A52B-C772158D97A6}">
      <dgm:prSet/>
      <dgm:spPr/>
      <dgm:t>
        <a:bodyPr/>
        <a:lstStyle/>
        <a:p>
          <a:endParaRPr lang="en-GB"/>
        </a:p>
      </dgm:t>
    </dgm:pt>
    <dgm:pt modelId="{6177A984-CD15-4FAE-B2B7-CCC0F49ABAB3}">
      <dgm:prSet phldrT="[Text]"/>
      <dgm:spPr/>
      <dgm:t>
        <a:bodyPr/>
        <a:lstStyle/>
        <a:p>
          <a:r>
            <a:rPr lang="en-GB" dirty="0"/>
            <a:t>Integration of the Channel Islands proceeded</a:t>
          </a:r>
        </a:p>
      </dgm:t>
    </dgm:pt>
    <dgm:pt modelId="{BD53F67E-B068-49A3-A72A-8FFD0736D663}" type="parTrans" cxnId="{F86EFD90-3F12-4CB5-B21E-5ACEA2F52F00}">
      <dgm:prSet/>
      <dgm:spPr/>
      <dgm:t>
        <a:bodyPr/>
        <a:lstStyle/>
        <a:p>
          <a:endParaRPr lang="en-GB"/>
        </a:p>
      </dgm:t>
    </dgm:pt>
    <dgm:pt modelId="{7690A9C2-0DD1-4FDD-B052-9DC86065E1E0}" type="sibTrans" cxnId="{F86EFD90-3F12-4CB5-B21E-5ACEA2F52F00}">
      <dgm:prSet/>
      <dgm:spPr/>
      <dgm:t>
        <a:bodyPr/>
        <a:lstStyle/>
        <a:p>
          <a:endParaRPr lang="en-GB"/>
        </a:p>
      </dgm:t>
    </dgm:pt>
    <dgm:pt modelId="{B84932AC-9BBB-4228-88A9-C53A972251BC}">
      <dgm:prSet phldrT="[Text]"/>
      <dgm:spPr/>
      <dgm:t>
        <a:bodyPr/>
        <a:lstStyle/>
        <a:p>
          <a:r>
            <a:rPr lang="en-GB" dirty="0"/>
            <a:t>Support for the Sudans – generous giving</a:t>
          </a:r>
        </a:p>
      </dgm:t>
    </dgm:pt>
    <dgm:pt modelId="{1A8E6C6C-F24E-449D-B55B-8A838E90FE76}" type="parTrans" cxnId="{1B83D3F1-984F-4ADB-B490-E8BFF3D82ED3}">
      <dgm:prSet/>
      <dgm:spPr/>
      <dgm:t>
        <a:bodyPr/>
        <a:lstStyle/>
        <a:p>
          <a:endParaRPr lang="en-GB"/>
        </a:p>
      </dgm:t>
    </dgm:pt>
    <dgm:pt modelId="{C4BFB695-896B-44E3-A940-5BA6D77CB138}" type="sibTrans" cxnId="{1B83D3F1-984F-4ADB-B490-E8BFF3D82ED3}">
      <dgm:prSet/>
      <dgm:spPr/>
      <dgm:t>
        <a:bodyPr/>
        <a:lstStyle/>
        <a:p>
          <a:endParaRPr lang="en-GB"/>
        </a:p>
      </dgm:t>
    </dgm:pt>
    <dgm:pt modelId="{A16DD488-FC90-4A0F-A9BF-3F93D2C04D16}">
      <dgm:prSet/>
      <dgm:spPr/>
      <dgm:t>
        <a:bodyPr/>
        <a:lstStyle/>
        <a:p>
          <a:r>
            <a:rPr lang="en-GB" dirty="0"/>
            <a:t>Worship moved online</a:t>
          </a:r>
        </a:p>
      </dgm:t>
    </dgm:pt>
    <dgm:pt modelId="{06834B3E-FB61-4ECA-A467-48F715487436}" type="parTrans" cxnId="{446ECDC8-5BB3-4FA0-A6C8-19D367D7F277}">
      <dgm:prSet/>
      <dgm:spPr/>
      <dgm:t>
        <a:bodyPr/>
        <a:lstStyle/>
        <a:p>
          <a:endParaRPr lang="en-GB"/>
        </a:p>
      </dgm:t>
    </dgm:pt>
    <dgm:pt modelId="{2366C2E1-0B3A-424A-92E5-76045401C27B}" type="sibTrans" cxnId="{446ECDC8-5BB3-4FA0-A6C8-19D367D7F277}">
      <dgm:prSet/>
      <dgm:spPr/>
      <dgm:t>
        <a:bodyPr/>
        <a:lstStyle/>
        <a:p>
          <a:endParaRPr lang="en-GB"/>
        </a:p>
      </dgm:t>
    </dgm:pt>
    <dgm:pt modelId="{E4614858-601B-4C24-8CFD-ED76A077BBFA}">
      <dgm:prSet/>
      <dgm:spPr/>
      <dgm:t>
        <a:bodyPr/>
        <a:lstStyle/>
        <a:p>
          <a:r>
            <a:rPr lang="en-GB" dirty="0"/>
            <a:t>Care in the community flourished</a:t>
          </a:r>
        </a:p>
      </dgm:t>
    </dgm:pt>
    <dgm:pt modelId="{FCB8E520-76B1-4E3C-A95A-B46C275D5ADB}" type="parTrans" cxnId="{B0D29763-DEF0-48E8-87E5-2A6163EDEA20}">
      <dgm:prSet/>
      <dgm:spPr/>
      <dgm:t>
        <a:bodyPr/>
        <a:lstStyle/>
        <a:p>
          <a:endParaRPr lang="en-GB"/>
        </a:p>
      </dgm:t>
    </dgm:pt>
    <dgm:pt modelId="{33898157-14B1-4F50-9E19-B634A8EA7573}" type="sibTrans" cxnId="{B0D29763-DEF0-48E8-87E5-2A6163EDEA20}">
      <dgm:prSet/>
      <dgm:spPr/>
      <dgm:t>
        <a:bodyPr/>
        <a:lstStyle/>
        <a:p>
          <a:endParaRPr lang="en-GB"/>
        </a:p>
      </dgm:t>
    </dgm:pt>
    <dgm:pt modelId="{4F8D5E29-9936-499B-881A-392A97D67838}" type="pres">
      <dgm:prSet presAssocID="{2E03BD3E-59BB-4174-AC32-B7849CB06BF0}" presName="Name0" presStyleCnt="0">
        <dgm:presLayoutVars>
          <dgm:chMax val="7"/>
          <dgm:chPref val="7"/>
          <dgm:dir/>
        </dgm:presLayoutVars>
      </dgm:prSet>
      <dgm:spPr/>
    </dgm:pt>
    <dgm:pt modelId="{9BC76D58-5DB3-442B-BF18-22FA9AD38052}" type="pres">
      <dgm:prSet presAssocID="{2E03BD3E-59BB-4174-AC32-B7849CB06BF0}" presName="Name1" presStyleCnt="0"/>
      <dgm:spPr/>
    </dgm:pt>
    <dgm:pt modelId="{A67692E4-0CD3-4776-8F50-2F259AFA785A}" type="pres">
      <dgm:prSet presAssocID="{2E03BD3E-59BB-4174-AC32-B7849CB06BF0}" presName="cycle" presStyleCnt="0"/>
      <dgm:spPr/>
    </dgm:pt>
    <dgm:pt modelId="{F3129927-BA1E-42F3-80D6-61DE5B81DCDD}" type="pres">
      <dgm:prSet presAssocID="{2E03BD3E-59BB-4174-AC32-B7849CB06BF0}" presName="srcNode" presStyleLbl="node1" presStyleIdx="0" presStyleCnt="5"/>
      <dgm:spPr/>
    </dgm:pt>
    <dgm:pt modelId="{F6062002-BCE7-4818-B497-8512E8107113}" type="pres">
      <dgm:prSet presAssocID="{2E03BD3E-59BB-4174-AC32-B7849CB06BF0}" presName="conn" presStyleLbl="parChTrans1D2" presStyleIdx="0" presStyleCnt="1"/>
      <dgm:spPr/>
    </dgm:pt>
    <dgm:pt modelId="{3D38E576-3FFD-4A1C-AEDD-3301A6FB40D7}" type="pres">
      <dgm:prSet presAssocID="{2E03BD3E-59BB-4174-AC32-B7849CB06BF0}" presName="extraNode" presStyleLbl="node1" presStyleIdx="0" presStyleCnt="5"/>
      <dgm:spPr/>
    </dgm:pt>
    <dgm:pt modelId="{D664167C-486C-4DB1-B13E-58BD8C3B2CF7}" type="pres">
      <dgm:prSet presAssocID="{2E03BD3E-59BB-4174-AC32-B7849CB06BF0}" presName="dstNode" presStyleLbl="node1" presStyleIdx="0" presStyleCnt="5"/>
      <dgm:spPr/>
    </dgm:pt>
    <dgm:pt modelId="{BA92E393-A049-4077-B5EC-98534B926F85}" type="pres">
      <dgm:prSet presAssocID="{ABF9C8A1-1AF9-41E3-8A64-9BCB9BD699CF}" presName="text_1" presStyleLbl="node1" presStyleIdx="0" presStyleCnt="5">
        <dgm:presLayoutVars>
          <dgm:bulletEnabled val="1"/>
        </dgm:presLayoutVars>
      </dgm:prSet>
      <dgm:spPr/>
    </dgm:pt>
    <dgm:pt modelId="{D771485B-BBD7-452B-B370-453A27384FEB}" type="pres">
      <dgm:prSet presAssocID="{ABF9C8A1-1AF9-41E3-8A64-9BCB9BD699CF}" presName="accent_1" presStyleCnt="0"/>
      <dgm:spPr/>
    </dgm:pt>
    <dgm:pt modelId="{94123D90-3151-4DAB-99F9-D1DB153AE0EF}" type="pres">
      <dgm:prSet presAssocID="{ABF9C8A1-1AF9-41E3-8A64-9BCB9BD699CF}" presName="accentRepeatNode" presStyleLbl="solidFgAcc1" presStyleIdx="0" presStyleCnt="5"/>
      <dgm:spPr>
        <a:blipFill rotWithShape="0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</dgm:pt>
    <dgm:pt modelId="{B1B8B587-7521-40EA-97EE-931A26251F5C}" type="pres">
      <dgm:prSet presAssocID="{A16DD488-FC90-4A0F-A9BF-3F93D2C04D16}" presName="text_2" presStyleLbl="node1" presStyleIdx="1" presStyleCnt="5">
        <dgm:presLayoutVars>
          <dgm:bulletEnabled val="1"/>
        </dgm:presLayoutVars>
      </dgm:prSet>
      <dgm:spPr/>
    </dgm:pt>
    <dgm:pt modelId="{61696820-169B-42C5-BC54-BC5108940759}" type="pres">
      <dgm:prSet presAssocID="{A16DD488-FC90-4A0F-A9BF-3F93D2C04D16}" presName="accent_2" presStyleCnt="0"/>
      <dgm:spPr/>
    </dgm:pt>
    <dgm:pt modelId="{36FBC1E7-18BF-4FDA-BEF0-3C8E9C1E2766}" type="pres">
      <dgm:prSet presAssocID="{A16DD488-FC90-4A0F-A9BF-3F93D2C04D16}" presName="accentRepeatNode" presStyleLbl="solidFgAcc1" presStyleIdx="1" presStyleCnt="5"/>
      <dgm:spPr>
        <a:blipFill rotWithShape="0"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43000" r="-43000"/>
          </a:stretch>
        </a:blipFill>
      </dgm:spPr>
    </dgm:pt>
    <dgm:pt modelId="{9EC20403-77A0-4087-B2CB-634F6E4C6DD1}" type="pres">
      <dgm:prSet presAssocID="{E4614858-601B-4C24-8CFD-ED76A077BBFA}" presName="text_3" presStyleLbl="node1" presStyleIdx="2" presStyleCnt="5">
        <dgm:presLayoutVars>
          <dgm:bulletEnabled val="1"/>
        </dgm:presLayoutVars>
      </dgm:prSet>
      <dgm:spPr/>
    </dgm:pt>
    <dgm:pt modelId="{18874702-29B9-43E7-BCF4-59BC2B60F1C7}" type="pres">
      <dgm:prSet presAssocID="{E4614858-601B-4C24-8CFD-ED76A077BBFA}" presName="accent_3" presStyleCnt="0"/>
      <dgm:spPr/>
    </dgm:pt>
    <dgm:pt modelId="{FE7F1AFD-FED9-45CA-83E2-ED680138802F}" type="pres">
      <dgm:prSet presAssocID="{E4614858-601B-4C24-8CFD-ED76A077BBFA}" presName="accentRepeatNode" presStyleLbl="solidFgAcc1" presStyleIdx="2" presStyleCnt="5"/>
      <dgm:spPr>
        <a:blipFill rotWithShape="0">
          <a:blip xmlns:r="http://schemas.openxmlformats.org/officeDocument/2006/relationships"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 l="-43000" r="-43000"/>
          </a:stretch>
        </a:blipFill>
      </dgm:spPr>
    </dgm:pt>
    <dgm:pt modelId="{3949CF1F-E668-4781-BE7E-163ED496AB7C}" type="pres">
      <dgm:prSet presAssocID="{6177A984-CD15-4FAE-B2B7-CCC0F49ABAB3}" presName="text_4" presStyleLbl="node1" presStyleIdx="3" presStyleCnt="5">
        <dgm:presLayoutVars>
          <dgm:bulletEnabled val="1"/>
        </dgm:presLayoutVars>
      </dgm:prSet>
      <dgm:spPr/>
    </dgm:pt>
    <dgm:pt modelId="{96CEE133-33A2-4861-B8E0-81C5B2E00FF4}" type="pres">
      <dgm:prSet presAssocID="{6177A984-CD15-4FAE-B2B7-CCC0F49ABAB3}" presName="accent_4" presStyleCnt="0"/>
      <dgm:spPr/>
    </dgm:pt>
    <dgm:pt modelId="{29ED08A9-BADE-4B84-B509-BFDC2785EC21}" type="pres">
      <dgm:prSet presAssocID="{6177A984-CD15-4FAE-B2B7-CCC0F49ABAB3}" presName="accentRepeatNode" presStyleLbl="solidFgAcc1" presStyleIdx="3" presStyleCnt="5"/>
      <dgm:spPr>
        <a:blipFill rotWithShape="0">
          <a:blip xmlns:r="http://schemas.openxmlformats.org/officeDocument/2006/relationships"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a:blipFill>
      </dgm:spPr>
    </dgm:pt>
    <dgm:pt modelId="{468AD73B-3E2F-4E16-99B2-9796294EAC9E}" type="pres">
      <dgm:prSet presAssocID="{B84932AC-9BBB-4228-88A9-C53A972251BC}" presName="text_5" presStyleLbl="node1" presStyleIdx="4" presStyleCnt="5">
        <dgm:presLayoutVars>
          <dgm:bulletEnabled val="1"/>
        </dgm:presLayoutVars>
      </dgm:prSet>
      <dgm:spPr/>
    </dgm:pt>
    <dgm:pt modelId="{B53CFD24-A3B7-4353-A5E6-9F37064A459E}" type="pres">
      <dgm:prSet presAssocID="{B84932AC-9BBB-4228-88A9-C53A972251BC}" presName="accent_5" presStyleCnt="0"/>
      <dgm:spPr/>
    </dgm:pt>
    <dgm:pt modelId="{4CE2FBB6-A783-422F-964F-9810EFB9BF78}" type="pres">
      <dgm:prSet presAssocID="{B84932AC-9BBB-4228-88A9-C53A972251BC}" presName="accentRepeatNode" presStyleLbl="solidFgAcc1" presStyleIdx="4" presStyleCnt="5"/>
      <dgm:spPr>
        <a:blipFill rotWithShape="0">
          <a:blip xmlns:r="http://schemas.openxmlformats.org/officeDocument/2006/relationships"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a:blipFill>
      </dgm:spPr>
    </dgm:pt>
  </dgm:ptLst>
  <dgm:cxnLst>
    <dgm:cxn modelId="{58438B0A-E154-44B1-B9A8-E34304B4C2AA}" type="presOf" srcId="{A16DD488-FC90-4A0F-A9BF-3F93D2C04D16}" destId="{B1B8B587-7521-40EA-97EE-931A26251F5C}" srcOrd="0" destOrd="0" presId="urn:microsoft.com/office/officeart/2008/layout/VerticalCurvedList"/>
    <dgm:cxn modelId="{51EF392C-25DF-413D-9D60-BE25353649C8}" type="presOf" srcId="{B84932AC-9BBB-4228-88A9-C53A972251BC}" destId="{468AD73B-3E2F-4E16-99B2-9796294EAC9E}" srcOrd="0" destOrd="0" presId="urn:microsoft.com/office/officeart/2008/layout/VerticalCurvedList"/>
    <dgm:cxn modelId="{B0D29763-DEF0-48E8-87E5-2A6163EDEA20}" srcId="{2E03BD3E-59BB-4174-AC32-B7849CB06BF0}" destId="{E4614858-601B-4C24-8CFD-ED76A077BBFA}" srcOrd="2" destOrd="0" parTransId="{FCB8E520-76B1-4E3C-A95A-B46C275D5ADB}" sibTransId="{33898157-14B1-4F50-9E19-B634A8EA7573}"/>
    <dgm:cxn modelId="{1A88164A-BCB6-46C4-810F-27D796E122AA}" type="presOf" srcId="{2E03BD3E-59BB-4174-AC32-B7849CB06BF0}" destId="{4F8D5E29-9936-499B-881A-392A97D67838}" srcOrd="0" destOrd="0" presId="urn:microsoft.com/office/officeart/2008/layout/VerticalCurvedList"/>
    <dgm:cxn modelId="{6D8A6C4F-8171-4453-A52B-C772158D97A6}" srcId="{2E03BD3E-59BB-4174-AC32-B7849CB06BF0}" destId="{ABF9C8A1-1AF9-41E3-8A64-9BCB9BD699CF}" srcOrd="0" destOrd="0" parTransId="{1622BAFB-FC41-424A-82CD-BA68C9E38E13}" sibTransId="{F7168AA4-36FE-40DD-B33D-A27FFD049024}"/>
    <dgm:cxn modelId="{2E3DDE71-EF85-49C3-96BF-E6650F1F54B7}" type="presOf" srcId="{F7168AA4-36FE-40DD-B33D-A27FFD049024}" destId="{F6062002-BCE7-4818-B497-8512E8107113}" srcOrd="0" destOrd="0" presId="urn:microsoft.com/office/officeart/2008/layout/VerticalCurvedList"/>
    <dgm:cxn modelId="{F86EFD90-3F12-4CB5-B21E-5ACEA2F52F00}" srcId="{2E03BD3E-59BB-4174-AC32-B7849CB06BF0}" destId="{6177A984-CD15-4FAE-B2B7-CCC0F49ABAB3}" srcOrd="3" destOrd="0" parTransId="{BD53F67E-B068-49A3-A72A-8FFD0736D663}" sibTransId="{7690A9C2-0DD1-4FDD-B052-9DC86065E1E0}"/>
    <dgm:cxn modelId="{76B8C9AB-CED4-4A2C-A804-3ACDE92A79BA}" type="presOf" srcId="{6177A984-CD15-4FAE-B2B7-CCC0F49ABAB3}" destId="{3949CF1F-E668-4781-BE7E-163ED496AB7C}" srcOrd="0" destOrd="0" presId="urn:microsoft.com/office/officeart/2008/layout/VerticalCurvedList"/>
    <dgm:cxn modelId="{BBDD4BB5-1227-472B-BF3E-1711B221B843}" type="presOf" srcId="{ABF9C8A1-1AF9-41E3-8A64-9BCB9BD699CF}" destId="{BA92E393-A049-4077-B5EC-98534B926F85}" srcOrd="0" destOrd="0" presId="urn:microsoft.com/office/officeart/2008/layout/VerticalCurvedList"/>
    <dgm:cxn modelId="{406AE9C3-63BB-4472-B775-9E4820BC916F}" type="presOf" srcId="{E4614858-601B-4C24-8CFD-ED76A077BBFA}" destId="{9EC20403-77A0-4087-B2CB-634F6E4C6DD1}" srcOrd="0" destOrd="0" presId="urn:microsoft.com/office/officeart/2008/layout/VerticalCurvedList"/>
    <dgm:cxn modelId="{446ECDC8-5BB3-4FA0-A6C8-19D367D7F277}" srcId="{2E03BD3E-59BB-4174-AC32-B7849CB06BF0}" destId="{A16DD488-FC90-4A0F-A9BF-3F93D2C04D16}" srcOrd="1" destOrd="0" parTransId="{06834B3E-FB61-4ECA-A467-48F715487436}" sibTransId="{2366C2E1-0B3A-424A-92E5-76045401C27B}"/>
    <dgm:cxn modelId="{1B83D3F1-984F-4ADB-B490-E8BFF3D82ED3}" srcId="{2E03BD3E-59BB-4174-AC32-B7849CB06BF0}" destId="{B84932AC-9BBB-4228-88A9-C53A972251BC}" srcOrd="4" destOrd="0" parTransId="{1A8E6C6C-F24E-449D-B55B-8A838E90FE76}" sibTransId="{C4BFB695-896B-44E3-A940-5BA6D77CB138}"/>
    <dgm:cxn modelId="{C4EEB99C-57CE-4737-8F6D-A15FE25927F1}" type="presParOf" srcId="{4F8D5E29-9936-499B-881A-392A97D67838}" destId="{9BC76D58-5DB3-442B-BF18-22FA9AD38052}" srcOrd="0" destOrd="0" presId="urn:microsoft.com/office/officeart/2008/layout/VerticalCurvedList"/>
    <dgm:cxn modelId="{1C7D6B86-BCC0-4ED9-AEEB-F10B1F4794ED}" type="presParOf" srcId="{9BC76D58-5DB3-442B-BF18-22FA9AD38052}" destId="{A67692E4-0CD3-4776-8F50-2F259AFA785A}" srcOrd="0" destOrd="0" presId="urn:microsoft.com/office/officeart/2008/layout/VerticalCurvedList"/>
    <dgm:cxn modelId="{C6D0A969-681C-4C66-A30C-3BA30BBE27CC}" type="presParOf" srcId="{A67692E4-0CD3-4776-8F50-2F259AFA785A}" destId="{F3129927-BA1E-42F3-80D6-61DE5B81DCDD}" srcOrd="0" destOrd="0" presId="urn:microsoft.com/office/officeart/2008/layout/VerticalCurvedList"/>
    <dgm:cxn modelId="{90B286EB-F6C5-4B30-BB40-8CB5A9236DDA}" type="presParOf" srcId="{A67692E4-0CD3-4776-8F50-2F259AFA785A}" destId="{F6062002-BCE7-4818-B497-8512E8107113}" srcOrd="1" destOrd="0" presId="urn:microsoft.com/office/officeart/2008/layout/VerticalCurvedList"/>
    <dgm:cxn modelId="{7D7A988D-9C4C-4DB2-A45E-2AC8342D215A}" type="presParOf" srcId="{A67692E4-0CD3-4776-8F50-2F259AFA785A}" destId="{3D38E576-3FFD-4A1C-AEDD-3301A6FB40D7}" srcOrd="2" destOrd="0" presId="urn:microsoft.com/office/officeart/2008/layout/VerticalCurvedList"/>
    <dgm:cxn modelId="{603E3669-7D40-4729-B0B8-D75A06FBA36D}" type="presParOf" srcId="{A67692E4-0CD3-4776-8F50-2F259AFA785A}" destId="{D664167C-486C-4DB1-B13E-58BD8C3B2CF7}" srcOrd="3" destOrd="0" presId="urn:microsoft.com/office/officeart/2008/layout/VerticalCurvedList"/>
    <dgm:cxn modelId="{BFA9581B-808B-477A-87C9-5993D118665C}" type="presParOf" srcId="{9BC76D58-5DB3-442B-BF18-22FA9AD38052}" destId="{BA92E393-A049-4077-B5EC-98534B926F85}" srcOrd="1" destOrd="0" presId="urn:microsoft.com/office/officeart/2008/layout/VerticalCurvedList"/>
    <dgm:cxn modelId="{6B09C542-CDC5-4156-808A-EE853A7F2A33}" type="presParOf" srcId="{9BC76D58-5DB3-442B-BF18-22FA9AD38052}" destId="{D771485B-BBD7-452B-B370-453A27384FEB}" srcOrd="2" destOrd="0" presId="urn:microsoft.com/office/officeart/2008/layout/VerticalCurvedList"/>
    <dgm:cxn modelId="{59192876-B81C-437F-B487-549D1455861E}" type="presParOf" srcId="{D771485B-BBD7-452B-B370-453A27384FEB}" destId="{94123D90-3151-4DAB-99F9-D1DB153AE0EF}" srcOrd="0" destOrd="0" presId="urn:microsoft.com/office/officeart/2008/layout/VerticalCurvedList"/>
    <dgm:cxn modelId="{6E9C386B-585C-4924-8490-3E7867BA019E}" type="presParOf" srcId="{9BC76D58-5DB3-442B-BF18-22FA9AD38052}" destId="{B1B8B587-7521-40EA-97EE-931A26251F5C}" srcOrd="3" destOrd="0" presId="urn:microsoft.com/office/officeart/2008/layout/VerticalCurvedList"/>
    <dgm:cxn modelId="{4440A1A7-A64B-40D0-92DC-BB3ED39BA75D}" type="presParOf" srcId="{9BC76D58-5DB3-442B-BF18-22FA9AD38052}" destId="{61696820-169B-42C5-BC54-BC5108940759}" srcOrd="4" destOrd="0" presId="urn:microsoft.com/office/officeart/2008/layout/VerticalCurvedList"/>
    <dgm:cxn modelId="{2B1EB97E-F3A2-43E7-A474-C123B964E713}" type="presParOf" srcId="{61696820-169B-42C5-BC54-BC5108940759}" destId="{36FBC1E7-18BF-4FDA-BEF0-3C8E9C1E2766}" srcOrd="0" destOrd="0" presId="urn:microsoft.com/office/officeart/2008/layout/VerticalCurvedList"/>
    <dgm:cxn modelId="{82EE729E-6C9A-45E3-A709-7AB6B5771A86}" type="presParOf" srcId="{9BC76D58-5DB3-442B-BF18-22FA9AD38052}" destId="{9EC20403-77A0-4087-B2CB-634F6E4C6DD1}" srcOrd="5" destOrd="0" presId="urn:microsoft.com/office/officeart/2008/layout/VerticalCurvedList"/>
    <dgm:cxn modelId="{EF8B0683-D702-4B4A-8A40-E891897300FF}" type="presParOf" srcId="{9BC76D58-5DB3-442B-BF18-22FA9AD38052}" destId="{18874702-29B9-43E7-BCF4-59BC2B60F1C7}" srcOrd="6" destOrd="0" presId="urn:microsoft.com/office/officeart/2008/layout/VerticalCurvedList"/>
    <dgm:cxn modelId="{443D9C4A-350A-465D-8EC8-5C6430208064}" type="presParOf" srcId="{18874702-29B9-43E7-BCF4-59BC2B60F1C7}" destId="{FE7F1AFD-FED9-45CA-83E2-ED680138802F}" srcOrd="0" destOrd="0" presId="urn:microsoft.com/office/officeart/2008/layout/VerticalCurvedList"/>
    <dgm:cxn modelId="{885851BF-5A54-44F4-B946-4425B7370E4C}" type="presParOf" srcId="{9BC76D58-5DB3-442B-BF18-22FA9AD38052}" destId="{3949CF1F-E668-4781-BE7E-163ED496AB7C}" srcOrd="7" destOrd="0" presId="urn:microsoft.com/office/officeart/2008/layout/VerticalCurvedList"/>
    <dgm:cxn modelId="{00061D4B-7A9E-4999-8C19-E96FBCD6DE9C}" type="presParOf" srcId="{9BC76D58-5DB3-442B-BF18-22FA9AD38052}" destId="{96CEE133-33A2-4861-B8E0-81C5B2E00FF4}" srcOrd="8" destOrd="0" presId="urn:microsoft.com/office/officeart/2008/layout/VerticalCurvedList"/>
    <dgm:cxn modelId="{974DED37-7373-4356-85F7-5ECA0490A86D}" type="presParOf" srcId="{96CEE133-33A2-4861-B8E0-81C5B2E00FF4}" destId="{29ED08A9-BADE-4B84-B509-BFDC2785EC21}" srcOrd="0" destOrd="0" presId="urn:microsoft.com/office/officeart/2008/layout/VerticalCurvedList"/>
    <dgm:cxn modelId="{2BA85E69-6FF1-4F14-94E3-86178F4A3D59}" type="presParOf" srcId="{9BC76D58-5DB3-442B-BF18-22FA9AD38052}" destId="{468AD73B-3E2F-4E16-99B2-9796294EAC9E}" srcOrd="9" destOrd="0" presId="urn:microsoft.com/office/officeart/2008/layout/VerticalCurvedList"/>
    <dgm:cxn modelId="{B9AAD6CA-40B5-4220-805C-04B8BFB6261A}" type="presParOf" srcId="{9BC76D58-5DB3-442B-BF18-22FA9AD38052}" destId="{B53CFD24-A3B7-4353-A5E6-9F37064A459E}" srcOrd="10" destOrd="0" presId="urn:microsoft.com/office/officeart/2008/layout/VerticalCurvedList"/>
    <dgm:cxn modelId="{67AD41F2-E559-407B-8FEF-A1C8E4DB714B}" type="presParOf" srcId="{B53CFD24-A3B7-4353-A5E6-9F37064A459E}" destId="{4CE2FBB6-A783-422F-964F-9810EFB9BF7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62002-BCE7-4818-B497-8512E8107113}">
      <dsp:nvSpPr>
        <dsp:cNvPr id="0" name=""/>
        <dsp:cNvSpPr/>
      </dsp:nvSpPr>
      <dsp:spPr>
        <a:xfrm>
          <a:off x="-5657609" y="-866053"/>
          <a:ext cx="6735908" cy="6735908"/>
        </a:xfrm>
        <a:prstGeom prst="blockArc">
          <a:avLst>
            <a:gd name="adj1" fmla="val 18900000"/>
            <a:gd name="adj2" fmla="val 2700000"/>
            <a:gd name="adj3" fmla="val 321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92E393-A049-4077-B5EC-98534B926F85}">
      <dsp:nvSpPr>
        <dsp:cNvPr id="0" name=""/>
        <dsp:cNvSpPr/>
      </dsp:nvSpPr>
      <dsp:spPr>
        <a:xfrm>
          <a:off x="471381" y="312637"/>
          <a:ext cx="7586588" cy="6256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663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Successful remote working/ IT investment</a:t>
          </a:r>
        </a:p>
      </dsp:txBody>
      <dsp:txXfrm>
        <a:off x="471381" y="312637"/>
        <a:ext cx="7586588" cy="625675"/>
      </dsp:txXfrm>
    </dsp:sp>
    <dsp:sp modelId="{94123D90-3151-4DAB-99F9-D1DB153AE0EF}">
      <dsp:nvSpPr>
        <dsp:cNvPr id="0" name=""/>
        <dsp:cNvSpPr/>
      </dsp:nvSpPr>
      <dsp:spPr>
        <a:xfrm>
          <a:off x="80334" y="234428"/>
          <a:ext cx="782094" cy="782094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1B8B587-7521-40EA-97EE-931A26251F5C}">
      <dsp:nvSpPr>
        <dsp:cNvPr id="0" name=""/>
        <dsp:cNvSpPr/>
      </dsp:nvSpPr>
      <dsp:spPr>
        <a:xfrm>
          <a:off x="919722" y="1250850"/>
          <a:ext cx="7138248" cy="625675"/>
        </a:xfrm>
        <a:prstGeom prst="rect">
          <a:avLst/>
        </a:prstGeom>
        <a:gradFill rotWithShape="0">
          <a:gsLst>
            <a:gs pos="0">
              <a:schemeClr val="accent4">
                <a:hueOff val="2450223"/>
                <a:satOff val="-10194"/>
                <a:lumOff val="24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450223"/>
                <a:satOff val="-10194"/>
                <a:lumOff val="24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450223"/>
                <a:satOff val="-10194"/>
                <a:lumOff val="24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663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Worship moved online</a:t>
          </a:r>
        </a:p>
      </dsp:txBody>
      <dsp:txXfrm>
        <a:off x="919722" y="1250850"/>
        <a:ext cx="7138248" cy="625675"/>
      </dsp:txXfrm>
    </dsp:sp>
    <dsp:sp modelId="{36FBC1E7-18BF-4FDA-BEF0-3C8E9C1E2766}">
      <dsp:nvSpPr>
        <dsp:cNvPr id="0" name=""/>
        <dsp:cNvSpPr/>
      </dsp:nvSpPr>
      <dsp:spPr>
        <a:xfrm>
          <a:off x="528675" y="1172640"/>
          <a:ext cx="782094" cy="782094"/>
        </a:xfrm>
        <a:prstGeom prst="ellipse">
          <a:avLst/>
        </a:prstGeom>
        <a:blipFill rotWithShape="0"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43000" r="-43000"/>
          </a:stretch>
        </a:blipFill>
        <a:ln w="6350" cap="flat" cmpd="sng" algn="ctr">
          <a:solidFill>
            <a:schemeClr val="accent4">
              <a:hueOff val="2450223"/>
              <a:satOff val="-10194"/>
              <a:lumOff val="24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EC20403-77A0-4087-B2CB-634F6E4C6DD1}">
      <dsp:nvSpPr>
        <dsp:cNvPr id="0" name=""/>
        <dsp:cNvSpPr/>
      </dsp:nvSpPr>
      <dsp:spPr>
        <a:xfrm>
          <a:off x="1057326" y="2189062"/>
          <a:ext cx="7000643" cy="625675"/>
        </a:xfrm>
        <a:prstGeom prst="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663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Care in the community flourished</a:t>
          </a:r>
        </a:p>
      </dsp:txBody>
      <dsp:txXfrm>
        <a:off x="1057326" y="2189062"/>
        <a:ext cx="7000643" cy="625675"/>
      </dsp:txXfrm>
    </dsp:sp>
    <dsp:sp modelId="{FE7F1AFD-FED9-45CA-83E2-ED680138802F}">
      <dsp:nvSpPr>
        <dsp:cNvPr id="0" name=""/>
        <dsp:cNvSpPr/>
      </dsp:nvSpPr>
      <dsp:spPr>
        <a:xfrm>
          <a:off x="666279" y="2110853"/>
          <a:ext cx="782094" cy="782094"/>
        </a:xfrm>
        <a:prstGeom prst="ellipse">
          <a:avLst/>
        </a:prstGeom>
        <a:blipFill rotWithShape="0">
          <a:blip xmlns:r="http://schemas.openxmlformats.org/officeDocument/2006/relationships"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 l="-43000" r="-43000"/>
          </a:stretch>
        </a:blipFill>
        <a:ln w="635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949CF1F-E668-4781-BE7E-163ED496AB7C}">
      <dsp:nvSpPr>
        <dsp:cNvPr id="0" name=""/>
        <dsp:cNvSpPr/>
      </dsp:nvSpPr>
      <dsp:spPr>
        <a:xfrm>
          <a:off x="919722" y="3127275"/>
          <a:ext cx="7138248" cy="625675"/>
        </a:xfrm>
        <a:prstGeom prst="rect">
          <a:avLst/>
        </a:prstGeom>
        <a:gradFill rotWithShape="0">
          <a:gsLst>
            <a:gs pos="0">
              <a:schemeClr val="accent4">
                <a:hueOff val="7350668"/>
                <a:satOff val="-30583"/>
                <a:lumOff val="72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350668"/>
                <a:satOff val="-30583"/>
                <a:lumOff val="72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350668"/>
                <a:satOff val="-30583"/>
                <a:lumOff val="72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663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Integration of the Channel Islands proceeded</a:t>
          </a:r>
        </a:p>
      </dsp:txBody>
      <dsp:txXfrm>
        <a:off x="919722" y="3127275"/>
        <a:ext cx="7138248" cy="625675"/>
      </dsp:txXfrm>
    </dsp:sp>
    <dsp:sp modelId="{29ED08A9-BADE-4B84-B509-BFDC2785EC21}">
      <dsp:nvSpPr>
        <dsp:cNvPr id="0" name=""/>
        <dsp:cNvSpPr/>
      </dsp:nvSpPr>
      <dsp:spPr>
        <a:xfrm>
          <a:off x="528675" y="3049066"/>
          <a:ext cx="782094" cy="782094"/>
        </a:xfrm>
        <a:prstGeom prst="ellipse">
          <a:avLst/>
        </a:prstGeom>
        <a:blipFill rotWithShape="0">
          <a:blip xmlns:r="http://schemas.openxmlformats.org/officeDocument/2006/relationships"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a:blipFill>
        <a:ln w="6350" cap="flat" cmpd="sng" algn="ctr">
          <a:solidFill>
            <a:schemeClr val="accent4">
              <a:hueOff val="7350668"/>
              <a:satOff val="-30583"/>
              <a:lumOff val="72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68AD73B-3E2F-4E16-99B2-9796294EAC9E}">
      <dsp:nvSpPr>
        <dsp:cNvPr id="0" name=""/>
        <dsp:cNvSpPr/>
      </dsp:nvSpPr>
      <dsp:spPr>
        <a:xfrm>
          <a:off x="471381" y="4065488"/>
          <a:ext cx="7586588" cy="625675"/>
        </a:xfrm>
        <a:prstGeom prst="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663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Support for the Sudans – generous giving</a:t>
          </a:r>
        </a:p>
      </dsp:txBody>
      <dsp:txXfrm>
        <a:off x="471381" y="4065488"/>
        <a:ext cx="7586588" cy="625675"/>
      </dsp:txXfrm>
    </dsp:sp>
    <dsp:sp modelId="{4CE2FBB6-A783-422F-964F-9810EFB9BF78}">
      <dsp:nvSpPr>
        <dsp:cNvPr id="0" name=""/>
        <dsp:cNvSpPr/>
      </dsp:nvSpPr>
      <dsp:spPr>
        <a:xfrm>
          <a:off x="80334" y="3987278"/>
          <a:ext cx="782094" cy="782094"/>
        </a:xfrm>
        <a:prstGeom prst="ellipse">
          <a:avLst/>
        </a:prstGeom>
        <a:blipFill rotWithShape="0">
          <a:blip xmlns:r="http://schemas.openxmlformats.org/officeDocument/2006/relationships"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a:blip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59" cy="498056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r">
              <a:defRPr sz="1300"/>
            </a:lvl1pPr>
          </a:lstStyle>
          <a:p>
            <a:fld id="{20FF9504-8A41-4E4B-8FF8-C6285B05FC80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1" tIns="47781" rIns="95561" bIns="477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5561" tIns="47781" rIns="95561" bIns="47781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28584"/>
            <a:ext cx="2945659" cy="498055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r">
              <a:defRPr sz="1300"/>
            </a:lvl1pPr>
          </a:lstStyle>
          <a:p>
            <a:fld id="{88E4D92B-63FC-A34A-90C0-1F3E4CD81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48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24EB32F-0D23-E948-BE04-C413C6C96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B4D3FF5-DB66-C047-9C0A-D4D6CFB64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8148"/>
            <a:ext cx="10515600" cy="787814"/>
          </a:xfrm>
        </p:spPr>
        <p:txBody>
          <a:bodyPr>
            <a:normAutofit/>
          </a:bodyPr>
          <a:lstStyle>
            <a:lvl1pPr algn="ctr">
              <a:defRPr sz="4800">
                <a:solidFill>
                  <a:srgbClr val="8377B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DF5E517-12C6-5041-85B8-09DB2D24F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075C41-F1FB-C24B-AAB2-F8A71DC67B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7FEF-9A17-054B-BA9C-D7256601F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468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191B2-7B08-7744-9698-AF18132EA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3600" dirty="0">
                <a:solidFill>
                  <a:srgbClr val="8377B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060A2-E660-2949-9FF7-12887C37A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AF8390-EE6E-5D42-BC62-BFBF07553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F2930F6-12BE-F74A-8970-4EF3D9B261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C5A911-85DE-8546-84E0-654B5ED007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0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7BB82-09CB-B64C-B1E1-7DEF8C48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97101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EB3D9-41C2-3343-B109-D417E6F85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0238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66666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3994D-EC66-0F4C-A99B-FAD4E4A4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08250-4FFD-5C46-82E4-96AEDDF81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FEF-9A17-054B-BA9C-D7256601F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23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DEAC14-9355-6044-9ACB-38CAEBC6613D}"/>
              </a:ext>
            </a:extLst>
          </p:cNvPr>
          <p:cNvSpPr/>
          <p:nvPr userDrawn="1"/>
        </p:nvSpPr>
        <p:spPr>
          <a:xfrm>
            <a:off x="8127600" y="0"/>
            <a:ext cx="4064400" cy="6858000"/>
          </a:xfrm>
          <a:prstGeom prst="rect">
            <a:avLst/>
          </a:prstGeom>
          <a:solidFill>
            <a:srgbClr val="837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B7BB82-09CB-B64C-B1E1-7DEF8C48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5754145" cy="197101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EB3D9-41C2-3343-B109-D417E6F85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02384"/>
            <a:ext cx="5754145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66666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3994D-EC66-0F4C-A99B-FAD4E4A4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08250-4FFD-5C46-82E4-96AEDDF81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FEF-9A17-054B-BA9C-D7256601F69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73CCD44E-9A9F-284F-AAB0-62582B1E81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40776" y="388757"/>
            <a:ext cx="2071799" cy="700268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7AE9E98F-35D1-1C48-AE87-7586510F5CA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74400" y="5342400"/>
            <a:ext cx="1494000" cy="50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68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F26B4-7DA9-1C44-B3A9-A6EAA65D5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08F7D-4937-4547-8854-A57A5E58A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30A3C-7D93-1B44-8916-871ADF081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DB5786-BE14-1E4C-A9F5-4EDBBCBE3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7DCA14-F28F-8748-9409-33B46B4DE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FEF-9A17-054B-BA9C-D7256601F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04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72270-44B8-1A4D-B133-D03D497AB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22DCEE-5F0B-B84F-8544-7123B797E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1D7315-C8B4-4A43-8CF2-63E7600B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FEF-9A17-054B-BA9C-D7256601F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472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76C355-74F3-734F-854E-51BAC2B57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1322F-EEB4-F84C-8E14-91802EFE1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FEF-9A17-054B-BA9C-D7256601F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47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E49F6-5AF3-F244-AE68-63F2F7BFB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66B9A-10BF-5544-8565-F2A162836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1CD99-F14A-7B4F-A11B-7A2806792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4F5092-AECC-AD43-9443-C2260FE53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DAEA5B-9BC4-954C-BB52-D4EE42966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FEF-9A17-054B-BA9C-D7256601F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20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DDB44-31C1-6341-A362-9984241A6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7C95A1-15BE-D94D-9CED-AE04A13364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709E1D-A04C-2047-9EE7-0FC51F89A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672D19-2E49-5B42-88DB-8CFEEE4B4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A9635-C27C-4948-9DB1-CE5D551A2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FEF-9A17-054B-BA9C-D7256601F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89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F10DCAAE-81C7-B447-9BD9-96D20DE5DE1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4E1380-91AD-E446-A37A-F42EBEB59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331200" cy="1167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48439-35C7-C349-AE05-67D5C5907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 Click to edit Master text styles</a:t>
            </a:r>
          </a:p>
          <a:p>
            <a:pPr lvl="1"/>
            <a:r>
              <a:rPr lang="en-GB" dirty="0"/>
              <a:t> 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6CAE0-81F9-AB4C-A1E6-7BFF87BD59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5119D-2A73-1A4D-A49C-3D5666CD91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1840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6CA7FEF-9A17-054B-BA9C-D7256601F6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AFFDC1DA-21FE-6545-97B1-F087967C762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260001" y="5400000"/>
            <a:ext cx="1439839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5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8" r:id="rId4"/>
    <p:sldLayoutId id="2147483652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8377B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377B6"/>
        </a:buClr>
        <a:buSzPct val="100000"/>
        <a:buFont typeface="Arial" panose="020B0604020202020204" pitchFamily="34" charset="0"/>
        <a:buChar char="•"/>
        <a:defRPr sz="2800" kern="1200">
          <a:solidFill>
            <a:srgbClr val="66666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377B6"/>
        </a:buClr>
        <a:buSzPct val="100000"/>
        <a:buFont typeface="Arial" panose="020B0604020202020204" pitchFamily="34" charset="0"/>
        <a:buChar char="•"/>
        <a:defRPr sz="2400" kern="1200">
          <a:solidFill>
            <a:srgbClr val="6666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377B6"/>
        </a:buClr>
        <a:buFont typeface="Courier New" panose="02070309020205020404" pitchFamily="49" charset="0"/>
        <a:buChar char="o"/>
        <a:defRPr sz="2000" kern="1200">
          <a:solidFill>
            <a:srgbClr val="6666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377B6"/>
        </a:buClr>
        <a:buFont typeface="Courier New" panose="02070309020205020404" pitchFamily="49" charset="0"/>
        <a:buChar char="o"/>
        <a:defRPr sz="1800" kern="1200">
          <a:solidFill>
            <a:srgbClr val="6666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86" userDrawn="1">
          <p15:clr>
            <a:srgbClr val="F26B43"/>
          </p15:clr>
        </p15:guide>
        <p15:guide id="2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0F9CA205-6EE1-D347-BCD3-BFA6723039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Directors’ and Trustees’ report and Consolidated Financial Statements : </a:t>
            </a:r>
          </a:p>
          <a:p>
            <a:r>
              <a:rPr lang="en-US" dirty="0"/>
              <a:t>A presentation of the main points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C8D6BF-9959-8A4B-A285-1416E4706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Diocesan Synod 22 June 2021</a:t>
            </a:r>
          </a:p>
        </p:txBody>
      </p:sp>
    </p:spTree>
    <p:extLst>
      <p:ext uri="{BB962C8B-B14F-4D97-AF65-F5344CB8AC3E}">
        <p14:creationId xmlns:p14="http://schemas.microsoft.com/office/powerpoint/2010/main" val="2054106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07874-D746-4343-9F10-CAF452B4E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4892A-D7DB-4DF7-BF28-82A5FC347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25F4E-FECF-4038-8767-23C4D8539B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C5A911-85DE-8546-84E0-654B5ED0071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736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C8D6BF-9959-8A4B-A285-1416E4706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Resilience in adversity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741D16D-3801-4320-913D-83C8BE8AF6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7795456"/>
              </p:ext>
            </p:extLst>
          </p:nvPr>
        </p:nvGraphicFramePr>
        <p:xfrm>
          <a:off x="2032000" y="1134533"/>
          <a:ext cx="8128000" cy="5003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0430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CD216-ECD0-4CC8-B3BF-69C07E474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331200" cy="1167342"/>
          </a:xfrm>
        </p:spPr>
        <p:txBody>
          <a:bodyPr anchor="ctr">
            <a:normAutofit/>
          </a:bodyPr>
          <a:lstStyle/>
          <a:p>
            <a:r>
              <a:rPr lang="en-GB" b="1" dirty="0"/>
              <a:t>Summary Statement of Financial Activities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5C430-2B07-4392-9345-24062C1F6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18400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DC5A911-85DE-8546-84E0-654B5ED00718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036A605-4626-46BA-976D-5914AB308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063018"/>
              </p:ext>
            </p:extLst>
          </p:nvPr>
        </p:nvGraphicFramePr>
        <p:xfrm>
          <a:off x="546100" y="1308101"/>
          <a:ext cx="11248501" cy="4533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1862">
                  <a:extLst>
                    <a:ext uri="{9D8B030D-6E8A-4147-A177-3AD203B41FA5}">
                      <a16:colId xmlns:a16="http://schemas.microsoft.com/office/drawing/2014/main" val="3228578307"/>
                    </a:ext>
                  </a:extLst>
                </a:gridCol>
                <a:gridCol w="1952213">
                  <a:extLst>
                    <a:ext uri="{9D8B030D-6E8A-4147-A177-3AD203B41FA5}">
                      <a16:colId xmlns:a16="http://schemas.microsoft.com/office/drawing/2014/main" val="605765943"/>
                    </a:ext>
                  </a:extLst>
                </a:gridCol>
                <a:gridCol w="1952213">
                  <a:extLst>
                    <a:ext uri="{9D8B030D-6E8A-4147-A177-3AD203B41FA5}">
                      <a16:colId xmlns:a16="http://schemas.microsoft.com/office/drawing/2014/main" val="3999433895"/>
                    </a:ext>
                  </a:extLst>
                </a:gridCol>
                <a:gridCol w="1952213">
                  <a:extLst>
                    <a:ext uri="{9D8B030D-6E8A-4147-A177-3AD203B41FA5}">
                      <a16:colId xmlns:a16="http://schemas.microsoft.com/office/drawing/2014/main" val="2204922027"/>
                    </a:ext>
                  </a:extLst>
                </a:gridCol>
              </a:tblGrid>
              <a:tr h="5453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Variance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109908"/>
                  </a:ext>
                </a:extLst>
              </a:tr>
              <a:tr h="4362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100" dirty="0"/>
                        <a:t>£,000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£,000</a:t>
                      </a:r>
                    </a:p>
                    <a:p>
                      <a:pPr algn="r"/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£,000</a:t>
                      </a:r>
                    </a:p>
                    <a:p>
                      <a:pPr algn="r"/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839994"/>
                  </a:ext>
                </a:extLst>
              </a:tr>
              <a:tr h="467412">
                <a:tc>
                  <a:txBody>
                    <a:bodyPr/>
                    <a:lstStyle/>
                    <a:p>
                      <a:r>
                        <a:rPr lang="en-GB" sz="2400" dirty="0"/>
                        <a:t>Total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13,011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13,854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  (843)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20544"/>
                  </a:ext>
                </a:extLst>
              </a:tr>
              <a:tr h="467412">
                <a:tc>
                  <a:txBody>
                    <a:bodyPr/>
                    <a:lstStyle/>
                    <a:p>
                      <a:r>
                        <a:rPr lang="en-GB" sz="2400" dirty="0"/>
                        <a:t>Total expenditure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(14,524)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(14,635)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300027"/>
                  </a:ext>
                </a:extLst>
              </a:tr>
              <a:tr h="467412">
                <a:tc>
                  <a:txBody>
                    <a:bodyPr/>
                    <a:lstStyle/>
                    <a:p>
                      <a:r>
                        <a:rPr lang="en-GB" sz="2400" b="1" dirty="0"/>
                        <a:t>Operating Deficit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solidFill>
                            <a:srgbClr val="FF0000"/>
                          </a:solidFill>
                        </a:rPr>
                        <a:t>(1,513)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solidFill>
                            <a:srgbClr val="FF0000"/>
                          </a:solidFill>
                        </a:rPr>
                        <a:t>(781)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solidFill>
                            <a:srgbClr val="FF0000"/>
                          </a:solidFill>
                        </a:rPr>
                        <a:t>(732)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453145"/>
                  </a:ext>
                </a:extLst>
              </a:tr>
              <a:tr h="841343">
                <a:tc>
                  <a:txBody>
                    <a:bodyPr/>
                    <a:lstStyle/>
                    <a:p>
                      <a:r>
                        <a:rPr lang="en-GB" sz="2400" dirty="0"/>
                        <a:t>Net gains on properties, investment and glebe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2,661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(2,361)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853175"/>
                  </a:ext>
                </a:extLst>
              </a:tr>
              <a:tr h="467412">
                <a:tc>
                  <a:txBody>
                    <a:bodyPr/>
                    <a:lstStyle/>
                    <a:p>
                      <a:r>
                        <a:rPr lang="en-GB" sz="2400" dirty="0"/>
                        <a:t>Reduction in clergy pension deficit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483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2,482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(1,999)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411708"/>
                  </a:ext>
                </a:extLst>
              </a:tr>
              <a:tr h="841343">
                <a:tc>
                  <a:txBody>
                    <a:bodyPr/>
                    <a:lstStyle/>
                    <a:p>
                      <a:r>
                        <a:rPr lang="en-GB" sz="2400" b="1" dirty="0"/>
                        <a:t>(Decrease)/Increase in funds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solidFill>
                            <a:srgbClr val="FF0000"/>
                          </a:solidFill>
                        </a:rPr>
                        <a:t>(730)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/>
                        <a:t>4,362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/>
                        <a:t>5,092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23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5321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CD216-ECD0-4CC8-B3BF-69C07E474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0" y="291034"/>
            <a:ext cx="8331200" cy="1167342"/>
          </a:xfrm>
        </p:spPr>
        <p:txBody>
          <a:bodyPr anchor="ctr">
            <a:normAutofit/>
          </a:bodyPr>
          <a:lstStyle/>
          <a:p>
            <a:r>
              <a:rPr lang="en-GB" b="1" dirty="0"/>
              <a:t>Net gains/(losses) on Properties, Investment &amp; Glebe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5C430-2B07-4392-9345-24062C1F6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18400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DC5A911-85DE-8546-84E0-654B5ED00718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036A605-4626-46BA-976D-5914AB308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378103"/>
              </p:ext>
            </p:extLst>
          </p:nvPr>
        </p:nvGraphicFramePr>
        <p:xfrm>
          <a:off x="393700" y="1659468"/>
          <a:ext cx="11366500" cy="4224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7500">
                  <a:extLst>
                    <a:ext uri="{9D8B030D-6E8A-4147-A177-3AD203B41FA5}">
                      <a16:colId xmlns:a16="http://schemas.microsoft.com/office/drawing/2014/main" val="3228578307"/>
                    </a:ext>
                  </a:extLst>
                </a:gridCol>
                <a:gridCol w="1809749">
                  <a:extLst>
                    <a:ext uri="{9D8B030D-6E8A-4147-A177-3AD203B41FA5}">
                      <a16:colId xmlns:a16="http://schemas.microsoft.com/office/drawing/2014/main" val="605765943"/>
                    </a:ext>
                  </a:extLst>
                </a:gridCol>
                <a:gridCol w="2889251">
                  <a:extLst>
                    <a:ext uri="{9D8B030D-6E8A-4147-A177-3AD203B41FA5}">
                      <a16:colId xmlns:a16="http://schemas.microsoft.com/office/drawing/2014/main" val="3999433895"/>
                    </a:ext>
                  </a:extLst>
                </a:gridCol>
              </a:tblGrid>
              <a:tr h="556796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109908"/>
                  </a:ext>
                </a:extLst>
              </a:tr>
              <a:tr h="442163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100" dirty="0"/>
                        <a:t>£,000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£,000</a:t>
                      </a:r>
                    </a:p>
                    <a:p>
                      <a:pPr algn="r"/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839994"/>
                  </a:ext>
                </a:extLst>
              </a:tr>
              <a:tr h="795893">
                <a:tc>
                  <a:txBody>
                    <a:bodyPr/>
                    <a:lstStyle/>
                    <a:p>
                      <a:r>
                        <a:rPr lang="en-GB" sz="2400" dirty="0"/>
                        <a:t>Realised gains and losses investments, properties and Glebe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(38)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20544"/>
                  </a:ext>
                </a:extLst>
              </a:tr>
              <a:tr h="795893">
                <a:tc>
                  <a:txBody>
                    <a:bodyPr/>
                    <a:lstStyle/>
                    <a:p>
                      <a:r>
                        <a:rPr lang="en-GB" sz="2400" dirty="0"/>
                        <a:t>(Decrease)/ Increase value investments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(722)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2592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300027"/>
                  </a:ext>
                </a:extLst>
              </a:tr>
              <a:tr h="795893">
                <a:tc>
                  <a:txBody>
                    <a:bodyPr/>
                    <a:lstStyle/>
                    <a:p>
                      <a:r>
                        <a:rPr lang="en-GB" sz="2400" b="0" dirty="0"/>
                        <a:t>Increase in value of Glebe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1,060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453145"/>
                  </a:ext>
                </a:extLst>
              </a:tr>
              <a:tr h="795893">
                <a:tc>
                  <a:txBody>
                    <a:bodyPr/>
                    <a:lstStyle/>
                    <a:p>
                      <a:r>
                        <a:rPr lang="en-GB" sz="2400" b="1" dirty="0"/>
                        <a:t>Total movement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/>
                        <a:t>2,661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853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627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CD216-ECD0-4CC8-B3BF-69C07E474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65126"/>
            <a:ext cx="9334500" cy="1167342"/>
          </a:xfrm>
        </p:spPr>
        <p:txBody>
          <a:bodyPr anchor="ctr">
            <a:normAutofit/>
          </a:bodyPr>
          <a:lstStyle/>
          <a:p>
            <a:r>
              <a:rPr lang="en-GB" b="1" dirty="0"/>
              <a:t>Balance sheet – snapshot at year ends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5C430-2B07-4392-9345-24062C1F6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18400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DC5A911-85DE-8546-84E0-654B5ED00718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036A605-4626-46BA-976D-5914AB308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135612"/>
              </p:ext>
            </p:extLst>
          </p:nvPr>
        </p:nvGraphicFramePr>
        <p:xfrm>
          <a:off x="228600" y="1274234"/>
          <a:ext cx="10956403" cy="4309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7444">
                  <a:extLst>
                    <a:ext uri="{9D8B030D-6E8A-4147-A177-3AD203B41FA5}">
                      <a16:colId xmlns:a16="http://schemas.microsoft.com/office/drawing/2014/main" val="3228578307"/>
                    </a:ext>
                  </a:extLst>
                </a:gridCol>
                <a:gridCol w="1919653">
                  <a:extLst>
                    <a:ext uri="{9D8B030D-6E8A-4147-A177-3AD203B41FA5}">
                      <a16:colId xmlns:a16="http://schemas.microsoft.com/office/drawing/2014/main" val="605765943"/>
                    </a:ext>
                  </a:extLst>
                </a:gridCol>
                <a:gridCol w="1919653">
                  <a:extLst>
                    <a:ext uri="{9D8B030D-6E8A-4147-A177-3AD203B41FA5}">
                      <a16:colId xmlns:a16="http://schemas.microsoft.com/office/drawing/2014/main" val="3999433895"/>
                    </a:ext>
                  </a:extLst>
                </a:gridCol>
                <a:gridCol w="1919653">
                  <a:extLst>
                    <a:ext uri="{9D8B030D-6E8A-4147-A177-3AD203B41FA5}">
                      <a16:colId xmlns:a16="http://schemas.microsoft.com/office/drawing/2014/main" val="2204922027"/>
                    </a:ext>
                  </a:extLst>
                </a:gridCol>
              </a:tblGrid>
              <a:tr h="7087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Movement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109908"/>
                  </a:ext>
                </a:extLst>
              </a:tr>
              <a:tr h="535351"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100" dirty="0"/>
                        <a:t>£,000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£,000</a:t>
                      </a:r>
                    </a:p>
                    <a:p>
                      <a:pPr algn="r"/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£,000</a:t>
                      </a:r>
                    </a:p>
                    <a:p>
                      <a:pPr algn="r"/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839994"/>
                  </a:ext>
                </a:extLst>
              </a:tr>
              <a:tr h="613087">
                <a:tc>
                  <a:txBody>
                    <a:bodyPr/>
                    <a:lstStyle/>
                    <a:p>
                      <a:r>
                        <a:rPr lang="en-GB" sz="2400" dirty="0"/>
                        <a:t>Fixed assets mainly Clergy properties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93,555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94,264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(709)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20544"/>
                  </a:ext>
                </a:extLst>
              </a:tr>
              <a:tr h="613087">
                <a:tc>
                  <a:txBody>
                    <a:bodyPr/>
                    <a:lstStyle/>
                    <a:p>
                      <a:r>
                        <a:rPr lang="en-GB" sz="2400" dirty="0"/>
                        <a:t>Investments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31,179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31,901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(722)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300027"/>
                  </a:ext>
                </a:extLst>
              </a:tr>
              <a:tr h="613087">
                <a:tc>
                  <a:txBody>
                    <a:bodyPr/>
                    <a:lstStyle/>
                    <a:p>
                      <a:r>
                        <a:rPr lang="en-GB" sz="2400" b="0" dirty="0"/>
                        <a:t>Net current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4,201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1,608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2,593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453145"/>
                  </a:ext>
                </a:extLst>
              </a:tr>
              <a:tr h="613087">
                <a:tc>
                  <a:txBody>
                    <a:bodyPr/>
                    <a:lstStyle/>
                    <a:p>
                      <a:r>
                        <a:rPr lang="en-GB" sz="2400" dirty="0"/>
                        <a:t>Long term liabilities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(3,269)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(1,377)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(1,892)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853175"/>
                  </a:ext>
                </a:extLst>
              </a:tr>
              <a:tr h="613087">
                <a:tc>
                  <a:txBody>
                    <a:bodyPr/>
                    <a:lstStyle/>
                    <a:p>
                      <a:r>
                        <a:rPr lang="en-GB" sz="2400" b="1" dirty="0"/>
                        <a:t>Net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/>
                        <a:t>125,666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/>
                        <a:t>126,396 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solidFill>
                            <a:srgbClr val="FF0000"/>
                          </a:solidFill>
                        </a:rPr>
                        <a:t>(730)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411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4497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3D3D3-B0BA-4DD2-9E60-E43CB1C93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168" y="292099"/>
            <a:ext cx="8331200" cy="793221"/>
          </a:xfrm>
        </p:spPr>
        <p:txBody>
          <a:bodyPr/>
          <a:lstStyle/>
          <a:p>
            <a:r>
              <a:rPr lang="en-GB" b="1" dirty="0"/>
              <a:t>Balance sheet by Fund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AD3D99-3A5A-4F80-A938-3C94D6C79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FEF-9A17-054B-BA9C-D7256601F69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752AA8-4B12-442E-98C8-EB08A3B74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097" y="1292167"/>
            <a:ext cx="6323271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98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5DF29-B3F8-4E40-A1B1-625024D5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331200" cy="539749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What happened to cash?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A8C50-EBCE-42E7-9FDF-D0AB55C83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4875"/>
            <a:ext cx="10769600" cy="54514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Cash was raised from :-                         </a:t>
            </a:r>
            <a:r>
              <a:rPr lang="en-GB" sz="1100" b="1" dirty="0"/>
              <a:t>£,000</a:t>
            </a:r>
          </a:p>
          <a:p>
            <a:pPr marL="0" indent="0">
              <a:buNone/>
            </a:pPr>
            <a:r>
              <a:rPr lang="en-GB" dirty="0"/>
              <a:t>Sale of 3 curates houses                          878</a:t>
            </a:r>
          </a:p>
          <a:p>
            <a:pPr marL="0" indent="0">
              <a:buNone/>
            </a:pPr>
            <a:r>
              <a:rPr lang="en-GB" dirty="0"/>
              <a:t>Investments sold in March 2020            988	</a:t>
            </a:r>
          </a:p>
          <a:p>
            <a:pPr marL="0" indent="0">
              <a:buNone/>
            </a:pPr>
            <a:r>
              <a:rPr lang="en-GB" dirty="0"/>
              <a:t>Coronavirus bank loan 		         2,500</a:t>
            </a:r>
          </a:p>
          <a:p>
            <a:pPr marL="0" indent="0">
              <a:buNone/>
            </a:pPr>
            <a:r>
              <a:rPr lang="en-GB" dirty="0"/>
              <a:t>Total raised 				         </a:t>
            </a:r>
            <a:r>
              <a:rPr lang="en-GB" b="1" dirty="0"/>
              <a:t>4,366</a:t>
            </a:r>
          </a:p>
          <a:p>
            <a:pPr marL="0" indent="0">
              <a:buNone/>
            </a:pPr>
            <a:r>
              <a:rPr lang="en-GB" b="1" dirty="0"/>
              <a:t>Spent on :-</a:t>
            </a:r>
          </a:p>
          <a:p>
            <a:pPr marL="0" indent="0">
              <a:buNone/>
            </a:pPr>
            <a:r>
              <a:rPr lang="en-GB" dirty="0"/>
              <a:t>Deficit 				        1,416</a:t>
            </a:r>
          </a:p>
          <a:p>
            <a:pPr marL="0" indent="0">
              <a:buNone/>
            </a:pPr>
            <a:r>
              <a:rPr lang="en-GB" dirty="0"/>
              <a:t>Purchase IT 					222</a:t>
            </a:r>
          </a:p>
          <a:p>
            <a:pPr marL="0" indent="0">
              <a:buNone/>
            </a:pPr>
            <a:r>
              <a:rPr lang="en-GB" dirty="0"/>
              <a:t>Purchase investment 			  10</a:t>
            </a:r>
          </a:p>
          <a:p>
            <a:pPr marL="0" indent="0">
              <a:buNone/>
            </a:pPr>
            <a:r>
              <a:rPr lang="en-GB" dirty="0"/>
              <a:t>Decreasing liabilities			361</a:t>
            </a:r>
          </a:p>
          <a:p>
            <a:pPr marL="0" indent="0">
              <a:buNone/>
            </a:pPr>
            <a:r>
              <a:rPr lang="en-GB" b="1" dirty="0"/>
              <a:t>Total Spent				        2,009</a:t>
            </a:r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07322-487C-4650-8D21-DE0690D76F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C5A911-85DE-8546-84E0-654B5ED0071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ED4BA3DD-E196-4876-A8B5-3FB666E6DE5A}"/>
              </a:ext>
            </a:extLst>
          </p:cNvPr>
          <p:cNvSpPr/>
          <p:nvPr/>
        </p:nvSpPr>
        <p:spPr>
          <a:xfrm>
            <a:off x="7035800" y="1600200"/>
            <a:ext cx="406400" cy="4191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9774DE-1F86-4D85-B46B-C8EB400424C4}"/>
              </a:ext>
            </a:extLst>
          </p:cNvPr>
          <p:cNvSpPr txBox="1"/>
          <p:nvPr/>
        </p:nvSpPr>
        <p:spPr>
          <a:xfrm>
            <a:off x="7835900" y="3276600"/>
            <a:ext cx="4102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Cash end of year </a:t>
            </a:r>
            <a:r>
              <a:rPr lang="en-GB" sz="3200" b="1" dirty="0">
                <a:solidFill>
                  <a:schemeClr val="accent1"/>
                </a:solidFill>
              </a:rPr>
              <a:t>UP </a:t>
            </a:r>
            <a:r>
              <a:rPr lang="en-GB" sz="3200" b="1" dirty="0"/>
              <a:t>  </a:t>
            </a:r>
          </a:p>
          <a:p>
            <a:r>
              <a:rPr lang="en-GB" sz="3200" b="1" dirty="0"/>
              <a:t>+ £2.357m</a:t>
            </a:r>
          </a:p>
        </p:txBody>
      </p:sp>
    </p:spTree>
    <p:extLst>
      <p:ext uri="{BB962C8B-B14F-4D97-AF65-F5344CB8AC3E}">
        <p14:creationId xmlns:p14="http://schemas.microsoft.com/office/powerpoint/2010/main" val="2653110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CD216-ECD0-4CC8-B3BF-69C07E474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331200" cy="1167342"/>
          </a:xfrm>
        </p:spPr>
        <p:txBody>
          <a:bodyPr anchor="ctr">
            <a:normAutofit/>
          </a:bodyPr>
          <a:lstStyle/>
          <a:p>
            <a:r>
              <a:rPr lang="en-GB" b="1" dirty="0"/>
              <a:t>Going concern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6D1D42F-0FFF-4BE2-8AF0-946122FFD0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56266"/>
            <a:ext cx="10405533" cy="4296834"/>
          </a:xfrm>
        </p:spPr>
        <p:txBody>
          <a:bodyPr>
            <a:normAutofit/>
          </a:bodyPr>
          <a:lstStyle/>
          <a:p>
            <a:r>
              <a:rPr lang="en-US" dirty="0"/>
              <a:t>Why do trustees consider the DBF to be a going concern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	Strong balance sheet even with restrictions </a:t>
            </a:r>
            <a:r>
              <a:rPr lang="en-US" dirty="0" err="1"/>
              <a:t>etc</a:t>
            </a:r>
            <a:r>
              <a:rPr lang="en-US" dirty="0"/>
              <a:t> gives options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	Credible plan to eliminate operating deficit by 2025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	All possible sources of income being explored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	Tight control of costs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b="1" dirty="0">
                <a:solidFill>
                  <a:srgbClr val="8377B6"/>
                </a:solidFill>
                <a:latin typeface="+mj-lt"/>
                <a:ea typeface="+mj-ea"/>
                <a:cs typeface="+mj-cs"/>
              </a:rPr>
              <a:t>Unqualified Audit Opinion for 2020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8377B6"/>
                </a:solidFill>
                <a:latin typeface="+mj-lt"/>
                <a:ea typeface="+mj-ea"/>
                <a:cs typeface="+mj-cs"/>
              </a:rPr>
              <a:t>Welcome to Adam Halsey – charity partner Haysmacintyre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5C430-2B07-4392-9345-24062C1F6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18400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DC5A911-85DE-8546-84E0-654B5ED00718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3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651C5-36F8-4445-B4F8-9D18D5B79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2B29A-5751-46EA-BA9F-C0A4B507F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GB" dirty="0"/>
              <a:t>The Chairman of the Diocesan Board of Finance to move</a:t>
            </a:r>
            <a:r>
              <a:rPr lang="en-GB" b="1" dirty="0"/>
              <a:t>:</a:t>
            </a:r>
            <a:r>
              <a:rPr lang="en-GB" dirty="0"/>
              <a:t> </a:t>
            </a:r>
          </a:p>
          <a:p>
            <a:pPr fontAlgn="base"/>
            <a:r>
              <a:rPr lang="en-GB" b="1" i="1" dirty="0"/>
              <a:t>“That the Diocesan Board of Finance receives the Directors’ and Trustees’ Report and Consolidated Financial Statements for the year ended 31 December 2020.”</a:t>
            </a:r>
            <a:r>
              <a:rPr lang="en-GB" dirty="0"/>
              <a:t> </a:t>
            </a:r>
          </a:p>
          <a:p>
            <a:r>
              <a:rPr lang="en-GB" dirty="0"/>
              <a:t>The Chairman of the Diocesan Board of Finance to move</a:t>
            </a:r>
          </a:p>
          <a:p>
            <a:r>
              <a:rPr lang="en-GB" b="1" i="1" dirty="0"/>
              <a:t>“That the Diocesan Board of Finance approves the appointment of Haysmacintyre as the auditors for the Diocesan Board of Finance.”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27B2A-2DBA-4057-BADF-A6299DEF8D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C5A911-85DE-8546-84E0-654B5ED0071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23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BF PPT Presentation RH logo" id="{AB2C16EA-7E30-9B41-92AE-53CD3CE928E7}" vid="{26DE84BF-A4FB-BA45-9977-3EEBCCF826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77ead7a6-84b1-4173-ae92-3aadd00dabd6" ContentTypeId="0x0101005638FF3708980C46BDFB3E57E1F0B19805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6F5E9B91D1D64EA5256A12DB418D66" ma:contentTypeVersion="6" ma:contentTypeDescription="Create a new document." ma:contentTypeScope="" ma:versionID="441c8cd1700d6ad9cc734527f380c476">
  <xsd:schema xmlns:xsd="http://www.w3.org/2001/XMLSchema" xmlns:xs="http://www.w3.org/2001/XMLSchema" xmlns:p="http://schemas.microsoft.com/office/2006/metadata/properties" xmlns:ns2="c687bbc4-bbdf-47bb-a204-861dc7381309" xmlns:ns3="fb1f2291-b778-4caf-8e20-ee4410c27f08" targetNamespace="http://schemas.microsoft.com/office/2006/metadata/properties" ma:root="true" ma:fieldsID="c77acd6ab10e74dbd4ecdfcdc9706552" ns2:_="" ns3:_="">
    <xsd:import namespace="c687bbc4-bbdf-47bb-a204-861dc7381309"/>
    <xsd:import namespace="fb1f2291-b778-4caf-8e20-ee4410c27f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87bbc4-bbdf-47bb-a204-861dc73813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1f2291-b778-4caf-8e20-ee4410c27f0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3F5726-5E07-4F0F-A717-04F293EA0D83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C406758C-68C8-4B80-89ED-D6532265DD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46609D-1E1C-4BC6-902E-A8E7FABE7ABF}"/>
</file>

<file path=customXml/itemProps4.xml><?xml version="1.0" encoding="utf-8"?>
<ds:datastoreItem xmlns:ds="http://schemas.openxmlformats.org/officeDocument/2006/customXml" ds:itemID="{01D617D4-3D99-4DC6-856E-B285B8140C2A}">
  <ds:schemaRefs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2630dbf1-9670-49a5-93a6-011babee3226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DBF PPT Presentation RH logo</Template>
  <TotalTime>3213</TotalTime>
  <Words>464</Words>
  <Application>Microsoft Office PowerPoint</Application>
  <PresentationFormat>Widescreen</PresentationFormat>
  <Paragraphs>121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Courier New</vt:lpstr>
      <vt:lpstr>Wingdings</vt:lpstr>
      <vt:lpstr>Office Theme</vt:lpstr>
      <vt:lpstr>Diocesan Synod 22 June 2021</vt:lpstr>
      <vt:lpstr>Resilience in adversity</vt:lpstr>
      <vt:lpstr>Summary Statement of Financial Activities  </vt:lpstr>
      <vt:lpstr>Net gains/(losses) on Properties, Investment &amp; Glebe </vt:lpstr>
      <vt:lpstr>Balance sheet – snapshot at year ends</vt:lpstr>
      <vt:lpstr>Balance sheet by Fund </vt:lpstr>
      <vt:lpstr>What happened to cash?</vt:lpstr>
      <vt:lpstr>Going concern</vt:lpstr>
      <vt:lpstr>Motions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Trainer</dc:creator>
  <cp:lastModifiedBy>Liz Ashmead</cp:lastModifiedBy>
  <cp:revision>51</cp:revision>
  <cp:lastPrinted>2021-06-22T16:31:05Z</cp:lastPrinted>
  <dcterms:created xsi:type="dcterms:W3CDTF">2021-03-18T16:29:15Z</dcterms:created>
  <dcterms:modified xsi:type="dcterms:W3CDTF">2021-06-22T16:36:07Z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87800</vt:r8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Employee Hub area">
    <vt:lpwstr>Staff Handbook</vt:lpwstr>
  </property>
  <property fmtid="{D5CDD505-2E9C-101B-9397-08002B2CF9AE}" pid="6" name="Team">
    <vt:lpwstr>DBF</vt:lpwstr>
  </property>
  <property fmtid="{D5CDD505-2E9C-101B-9397-08002B2CF9AE}" pid="7" name="TemplateUrl">
    <vt:lpwstr/>
  </property>
  <property fmtid="{D5CDD505-2E9C-101B-9397-08002B2CF9AE}" pid="8" name="ComplianceAssetId">
    <vt:lpwstr/>
  </property>
  <property fmtid="{D5CDD505-2E9C-101B-9397-08002B2CF9AE}" pid="9" name="Topic">
    <vt:lpwstr/>
  </property>
  <property fmtid="{D5CDD505-2E9C-101B-9397-08002B2CF9AE}" pid="10" name="Audience">
    <vt:lpwstr/>
  </property>
  <property fmtid="{D5CDD505-2E9C-101B-9397-08002B2CF9AE}" pid="11" name="TaxCatchAll">
    <vt:lpwstr/>
  </property>
  <property fmtid="{D5CDD505-2E9C-101B-9397-08002B2CF9AE}" pid="12" name="ContentTypeId">
    <vt:lpwstr>0x010100B26F5E9B91D1D64EA5256A12DB418D66</vt:lpwstr>
  </property>
  <property fmtid="{D5CDD505-2E9C-101B-9397-08002B2CF9AE}" pid="13" name="o7a2c36836484016beb550f1994bee37">
    <vt:lpwstr/>
  </property>
  <property fmtid="{D5CDD505-2E9C-101B-9397-08002B2CF9AE}" pid="14" name="e7ff3f8cafe8453391f5915f4841a855">
    <vt:lpwstr/>
  </property>
  <property fmtid="{D5CDD505-2E9C-101B-9397-08002B2CF9AE}" pid="15" name="CategoryDescription">
    <vt:lpwstr>Presentation with RH logo, headers and footers</vt:lpwstr>
  </property>
</Properties>
</file>