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7"/>
  </p:notesMasterIdLst>
  <p:handoutMasterIdLst>
    <p:handoutMasterId r:id="rId8"/>
  </p:handoutMasterIdLst>
  <p:sldIdLst>
    <p:sldId id="344" r:id="rId3"/>
    <p:sldId id="352" r:id="rId4"/>
    <p:sldId id="353" r:id="rId5"/>
    <p:sldId id="354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F8A6CD-8438-43C0-87B3-E631E757722D}">
          <p14:sldIdLst>
            <p14:sldId id="344"/>
            <p14:sldId id="352"/>
          </p14:sldIdLst>
        </p14:section>
        <p14:section name="Untitled Section" id="{6B7AFC11-8492-4461-9D16-21B911A206E7}">
          <p14:sldIdLst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z Ashmead" initials="LA" lastIdx="2" clrIdx="0">
    <p:extLst>
      <p:ext uri="{19B8F6BF-5375-455C-9EA6-DF929625EA0E}">
        <p15:presenceInfo xmlns:p15="http://schemas.microsoft.com/office/powerpoint/2012/main" userId="b3e1058af0565c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8D48"/>
    <a:srgbClr val="874F68"/>
    <a:srgbClr val="744B81"/>
    <a:srgbClr val="0184BA"/>
    <a:srgbClr val="002060"/>
    <a:srgbClr val="FFFFE1"/>
    <a:srgbClr val="C0504D"/>
    <a:srgbClr val="8064A2"/>
    <a:srgbClr val="31859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 autoAdjust="0"/>
    <p:restoredTop sz="69000" autoAdjust="0"/>
  </p:normalViewPr>
  <p:slideViewPr>
    <p:cSldViewPr>
      <p:cViewPr varScale="1">
        <p:scale>
          <a:sx n="46" d="100"/>
          <a:sy n="46" d="100"/>
        </p:scale>
        <p:origin x="178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05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CF15A-0877-43B2-A3A4-8E58F9827886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CDDB2CFA-4223-499F-B0AC-87EC83F9786E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Development</a:t>
          </a:r>
        </a:p>
      </dgm:t>
    </dgm:pt>
    <dgm:pt modelId="{B090B2E8-29AE-4037-8834-6086B2FDF7E9}" type="parTrans" cxnId="{0265A00D-E9D9-492E-B36F-DA26AB6AE621}">
      <dgm:prSet/>
      <dgm:spPr/>
      <dgm:t>
        <a:bodyPr/>
        <a:lstStyle/>
        <a:p>
          <a:endParaRPr lang="en-GB"/>
        </a:p>
      </dgm:t>
    </dgm:pt>
    <dgm:pt modelId="{2F7D91F0-EC5D-4C25-9F3E-AB15881AF575}" type="sibTrans" cxnId="{0265A00D-E9D9-492E-B36F-DA26AB6AE621}">
      <dgm:prSet/>
      <dgm:spPr/>
      <dgm:t>
        <a:bodyPr/>
        <a:lstStyle/>
        <a:p>
          <a:endParaRPr lang="en-GB"/>
        </a:p>
      </dgm:t>
    </dgm:pt>
    <dgm:pt modelId="{06A5536E-9861-453C-A2C2-B347F1560F6E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Focus Group</a:t>
          </a:r>
        </a:p>
      </dgm:t>
    </dgm:pt>
    <dgm:pt modelId="{892CEAF1-9AA5-415B-9453-A41C8BBB9482}" type="parTrans" cxnId="{64BB3C7E-7DB3-4039-8DFE-74BBC027F40A}">
      <dgm:prSet/>
      <dgm:spPr/>
      <dgm:t>
        <a:bodyPr/>
        <a:lstStyle/>
        <a:p>
          <a:endParaRPr lang="en-GB"/>
        </a:p>
      </dgm:t>
    </dgm:pt>
    <dgm:pt modelId="{17725F47-756F-4F36-A1BA-6B556AF45592}" type="sibTrans" cxnId="{64BB3C7E-7DB3-4039-8DFE-74BBC027F40A}">
      <dgm:prSet/>
      <dgm:spPr/>
      <dgm:t>
        <a:bodyPr/>
        <a:lstStyle/>
        <a:p>
          <a:endParaRPr lang="en-GB"/>
        </a:p>
      </dgm:t>
    </dgm:pt>
    <dgm:pt modelId="{75A2C335-72AC-44D8-9D84-EAA52965AF0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5 year plan reiteration</a:t>
          </a:r>
        </a:p>
      </dgm:t>
    </dgm:pt>
    <dgm:pt modelId="{4827EEF1-B26C-428A-A55D-B54700BA8E8C}" type="parTrans" cxnId="{98EE59AE-2CE7-49E1-AFA0-BE075A023B17}">
      <dgm:prSet/>
      <dgm:spPr/>
      <dgm:t>
        <a:bodyPr/>
        <a:lstStyle/>
        <a:p>
          <a:endParaRPr lang="en-GB"/>
        </a:p>
      </dgm:t>
    </dgm:pt>
    <dgm:pt modelId="{7BEF3E06-4C39-4715-824B-2E49FB44B5E8}" type="sibTrans" cxnId="{98EE59AE-2CE7-49E1-AFA0-BE075A023B17}">
      <dgm:prSet/>
      <dgm:spPr/>
      <dgm:t>
        <a:bodyPr/>
        <a:lstStyle/>
        <a:p>
          <a:endParaRPr lang="en-GB"/>
        </a:p>
      </dgm:t>
    </dgm:pt>
    <dgm:pt modelId="{72A17760-FAB2-4895-B393-4CB220155C75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2021 budget in more detail</a:t>
          </a:r>
        </a:p>
      </dgm:t>
    </dgm:pt>
    <dgm:pt modelId="{B1DD4224-73AD-4426-9CB2-B950EEB91D22}" type="parTrans" cxnId="{08DC35B0-81CD-4FF3-AAF8-FFF0B87C9FD0}">
      <dgm:prSet/>
      <dgm:spPr/>
      <dgm:t>
        <a:bodyPr/>
        <a:lstStyle/>
        <a:p>
          <a:endParaRPr lang="en-GB"/>
        </a:p>
      </dgm:t>
    </dgm:pt>
    <dgm:pt modelId="{00027EFC-BA1B-402A-8BC9-6BBA6473CE98}" type="sibTrans" cxnId="{08DC35B0-81CD-4FF3-AAF8-FFF0B87C9FD0}">
      <dgm:prSet/>
      <dgm:spPr/>
      <dgm:t>
        <a:bodyPr/>
        <a:lstStyle/>
        <a:p>
          <a:endParaRPr lang="en-GB"/>
        </a:p>
      </dgm:t>
    </dgm:pt>
    <dgm:pt modelId="{32F96E5E-D3FD-4BDD-ADFC-6D3F13EDDCB5}" type="pres">
      <dgm:prSet presAssocID="{175CF15A-0877-43B2-A3A4-8E58F9827886}" presName="CompostProcess" presStyleCnt="0">
        <dgm:presLayoutVars>
          <dgm:dir/>
          <dgm:resizeHandles val="exact"/>
        </dgm:presLayoutVars>
      </dgm:prSet>
      <dgm:spPr/>
    </dgm:pt>
    <dgm:pt modelId="{2FE70B99-9B94-45EB-B2F9-01FF6D2C9128}" type="pres">
      <dgm:prSet presAssocID="{175CF15A-0877-43B2-A3A4-8E58F9827886}" presName="arrow" presStyleLbl="bgShp" presStyleIdx="0" presStyleCnt="1"/>
      <dgm:spPr/>
    </dgm:pt>
    <dgm:pt modelId="{CAEB9504-FBA6-431E-B773-2294B9A4E39A}" type="pres">
      <dgm:prSet presAssocID="{175CF15A-0877-43B2-A3A4-8E58F9827886}" presName="linearProcess" presStyleCnt="0"/>
      <dgm:spPr/>
    </dgm:pt>
    <dgm:pt modelId="{15D1BADE-D8C8-4BEA-8A36-158C06B092EF}" type="pres">
      <dgm:prSet presAssocID="{CDDB2CFA-4223-499F-B0AC-87EC83F9786E}" presName="textNode" presStyleLbl="node1" presStyleIdx="0" presStyleCnt="4">
        <dgm:presLayoutVars>
          <dgm:bulletEnabled val="1"/>
        </dgm:presLayoutVars>
      </dgm:prSet>
      <dgm:spPr/>
    </dgm:pt>
    <dgm:pt modelId="{691ABFFB-3A11-4712-95AF-1879B5904E14}" type="pres">
      <dgm:prSet presAssocID="{2F7D91F0-EC5D-4C25-9F3E-AB15881AF575}" presName="sibTrans" presStyleCnt="0"/>
      <dgm:spPr/>
    </dgm:pt>
    <dgm:pt modelId="{D04D8975-9AD5-4945-9D01-18396439296B}" type="pres">
      <dgm:prSet presAssocID="{06A5536E-9861-453C-A2C2-B347F1560F6E}" presName="textNode" presStyleLbl="node1" presStyleIdx="1" presStyleCnt="4">
        <dgm:presLayoutVars>
          <dgm:bulletEnabled val="1"/>
        </dgm:presLayoutVars>
      </dgm:prSet>
      <dgm:spPr/>
    </dgm:pt>
    <dgm:pt modelId="{17EB6CD9-4977-4BE7-A502-0DC7036B67AF}" type="pres">
      <dgm:prSet presAssocID="{17725F47-756F-4F36-A1BA-6B556AF45592}" presName="sibTrans" presStyleCnt="0"/>
      <dgm:spPr/>
    </dgm:pt>
    <dgm:pt modelId="{AA3BAB11-CD20-43D4-90A0-149000CAD4FC}" type="pres">
      <dgm:prSet presAssocID="{72A17760-FAB2-4895-B393-4CB220155C75}" presName="textNode" presStyleLbl="node1" presStyleIdx="2" presStyleCnt="4">
        <dgm:presLayoutVars>
          <dgm:bulletEnabled val="1"/>
        </dgm:presLayoutVars>
      </dgm:prSet>
      <dgm:spPr/>
    </dgm:pt>
    <dgm:pt modelId="{0F407AEF-14EC-4544-B8BF-EEECCFD98ABF}" type="pres">
      <dgm:prSet presAssocID="{00027EFC-BA1B-402A-8BC9-6BBA6473CE98}" presName="sibTrans" presStyleCnt="0"/>
      <dgm:spPr/>
    </dgm:pt>
    <dgm:pt modelId="{2F505E42-7050-40B9-8D89-FB4FB775B000}" type="pres">
      <dgm:prSet presAssocID="{75A2C335-72AC-44D8-9D84-EAA52965AF0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265A00D-E9D9-492E-B36F-DA26AB6AE621}" srcId="{175CF15A-0877-43B2-A3A4-8E58F9827886}" destId="{CDDB2CFA-4223-499F-B0AC-87EC83F9786E}" srcOrd="0" destOrd="0" parTransId="{B090B2E8-29AE-4037-8834-6086B2FDF7E9}" sibTransId="{2F7D91F0-EC5D-4C25-9F3E-AB15881AF575}"/>
    <dgm:cxn modelId="{C316054F-CABF-4C77-8C6B-647C24742FEC}" type="presOf" srcId="{CDDB2CFA-4223-499F-B0AC-87EC83F9786E}" destId="{15D1BADE-D8C8-4BEA-8A36-158C06B092EF}" srcOrd="0" destOrd="0" presId="urn:microsoft.com/office/officeart/2005/8/layout/hProcess9"/>
    <dgm:cxn modelId="{64BB3C7E-7DB3-4039-8DFE-74BBC027F40A}" srcId="{175CF15A-0877-43B2-A3A4-8E58F9827886}" destId="{06A5536E-9861-453C-A2C2-B347F1560F6E}" srcOrd="1" destOrd="0" parTransId="{892CEAF1-9AA5-415B-9453-A41C8BBB9482}" sibTransId="{17725F47-756F-4F36-A1BA-6B556AF45592}"/>
    <dgm:cxn modelId="{641B3687-2851-42B5-974F-31995D5E6C1D}" type="presOf" srcId="{175CF15A-0877-43B2-A3A4-8E58F9827886}" destId="{32F96E5E-D3FD-4BDD-ADFC-6D3F13EDDCB5}" srcOrd="0" destOrd="0" presId="urn:microsoft.com/office/officeart/2005/8/layout/hProcess9"/>
    <dgm:cxn modelId="{98EE59AE-2CE7-49E1-AFA0-BE075A023B17}" srcId="{175CF15A-0877-43B2-A3A4-8E58F9827886}" destId="{75A2C335-72AC-44D8-9D84-EAA52965AF0D}" srcOrd="3" destOrd="0" parTransId="{4827EEF1-B26C-428A-A55D-B54700BA8E8C}" sibTransId="{7BEF3E06-4C39-4715-824B-2E49FB44B5E8}"/>
    <dgm:cxn modelId="{08DC35B0-81CD-4FF3-AAF8-FFF0B87C9FD0}" srcId="{175CF15A-0877-43B2-A3A4-8E58F9827886}" destId="{72A17760-FAB2-4895-B393-4CB220155C75}" srcOrd="2" destOrd="0" parTransId="{B1DD4224-73AD-4426-9CB2-B950EEB91D22}" sibTransId="{00027EFC-BA1B-402A-8BC9-6BBA6473CE98}"/>
    <dgm:cxn modelId="{69B6BEC7-03A5-421A-9F33-DADC18F90AAE}" type="presOf" srcId="{75A2C335-72AC-44D8-9D84-EAA52965AF0D}" destId="{2F505E42-7050-40B9-8D89-FB4FB775B000}" srcOrd="0" destOrd="0" presId="urn:microsoft.com/office/officeart/2005/8/layout/hProcess9"/>
    <dgm:cxn modelId="{016296CC-5C3B-4153-AD2C-75D89B3E6AF2}" type="presOf" srcId="{06A5536E-9861-453C-A2C2-B347F1560F6E}" destId="{D04D8975-9AD5-4945-9D01-18396439296B}" srcOrd="0" destOrd="0" presId="urn:microsoft.com/office/officeart/2005/8/layout/hProcess9"/>
    <dgm:cxn modelId="{54F188F4-F68B-48EF-9424-076013332162}" type="presOf" srcId="{72A17760-FAB2-4895-B393-4CB220155C75}" destId="{AA3BAB11-CD20-43D4-90A0-149000CAD4FC}" srcOrd="0" destOrd="0" presId="urn:microsoft.com/office/officeart/2005/8/layout/hProcess9"/>
    <dgm:cxn modelId="{08155AFD-77CF-4B16-AE25-C8F77904F58C}" type="presParOf" srcId="{32F96E5E-D3FD-4BDD-ADFC-6D3F13EDDCB5}" destId="{2FE70B99-9B94-45EB-B2F9-01FF6D2C9128}" srcOrd="0" destOrd="0" presId="urn:microsoft.com/office/officeart/2005/8/layout/hProcess9"/>
    <dgm:cxn modelId="{66375414-A54C-4149-B604-9EF7B16BD167}" type="presParOf" srcId="{32F96E5E-D3FD-4BDD-ADFC-6D3F13EDDCB5}" destId="{CAEB9504-FBA6-431E-B773-2294B9A4E39A}" srcOrd="1" destOrd="0" presId="urn:microsoft.com/office/officeart/2005/8/layout/hProcess9"/>
    <dgm:cxn modelId="{854F69BC-F522-4B5C-A12B-5C8046FD0100}" type="presParOf" srcId="{CAEB9504-FBA6-431E-B773-2294B9A4E39A}" destId="{15D1BADE-D8C8-4BEA-8A36-158C06B092EF}" srcOrd="0" destOrd="0" presId="urn:microsoft.com/office/officeart/2005/8/layout/hProcess9"/>
    <dgm:cxn modelId="{E2908A06-0691-4FEE-96E1-48206647C3E2}" type="presParOf" srcId="{CAEB9504-FBA6-431E-B773-2294B9A4E39A}" destId="{691ABFFB-3A11-4712-95AF-1879B5904E14}" srcOrd="1" destOrd="0" presId="urn:microsoft.com/office/officeart/2005/8/layout/hProcess9"/>
    <dgm:cxn modelId="{F5E53A01-C7E2-48A5-80FA-CAE7690E9160}" type="presParOf" srcId="{CAEB9504-FBA6-431E-B773-2294B9A4E39A}" destId="{D04D8975-9AD5-4945-9D01-18396439296B}" srcOrd="2" destOrd="0" presId="urn:microsoft.com/office/officeart/2005/8/layout/hProcess9"/>
    <dgm:cxn modelId="{71CC4795-EEFE-4D10-B64A-F558E94C9C9A}" type="presParOf" srcId="{CAEB9504-FBA6-431E-B773-2294B9A4E39A}" destId="{17EB6CD9-4977-4BE7-A502-0DC7036B67AF}" srcOrd="3" destOrd="0" presId="urn:microsoft.com/office/officeart/2005/8/layout/hProcess9"/>
    <dgm:cxn modelId="{7E6B4E49-15A4-41FC-933F-1F9164A82639}" type="presParOf" srcId="{CAEB9504-FBA6-431E-B773-2294B9A4E39A}" destId="{AA3BAB11-CD20-43D4-90A0-149000CAD4FC}" srcOrd="4" destOrd="0" presId="urn:microsoft.com/office/officeart/2005/8/layout/hProcess9"/>
    <dgm:cxn modelId="{5EB347DD-FFF4-41FC-B1B3-8603C31BF254}" type="presParOf" srcId="{CAEB9504-FBA6-431E-B773-2294B9A4E39A}" destId="{0F407AEF-14EC-4544-B8BF-EEECCFD98ABF}" srcOrd="5" destOrd="0" presId="urn:microsoft.com/office/officeart/2005/8/layout/hProcess9"/>
    <dgm:cxn modelId="{5038B881-2FBC-4798-9D10-89BA3EE356DD}" type="presParOf" srcId="{CAEB9504-FBA6-431E-B773-2294B9A4E39A}" destId="{2F505E42-7050-40B9-8D89-FB4FB775B00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70B99-9B94-45EB-B2F9-01FF6D2C9128}">
      <dsp:nvSpPr>
        <dsp:cNvPr id="0" name=""/>
        <dsp:cNvSpPr/>
      </dsp:nvSpPr>
      <dsp:spPr>
        <a:xfrm>
          <a:off x="653472" y="0"/>
          <a:ext cx="7406022" cy="472916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1BADE-D8C8-4BEA-8A36-158C06B092EF}">
      <dsp:nvSpPr>
        <dsp:cNvPr id="0" name=""/>
        <dsp:cNvSpPr/>
      </dsp:nvSpPr>
      <dsp:spPr>
        <a:xfrm>
          <a:off x="4360" y="1418749"/>
          <a:ext cx="2097408" cy="18916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Development</a:t>
          </a:r>
        </a:p>
      </dsp:txBody>
      <dsp:txXfrm>
        <a:off x="96703" y="1511092"/>
        <a:ext cx="1912722" cy="1706979"/>
      </dsp:txXfrm>
    </dsp:sp>
    <dsp:sp modelId="{D04D8975-9AD5-4945-9D01-18396439296B}">
      <dsp:nvSpPr>
        <dsp:cNvPr id="0" name=""/>
        <dsp:cNvSpPr/>
      </dsp:nvSpPr>
      <dsp:spPr>
        <a:xfrm>
          <a:off x="2206639" y="1418749"/>
          <a:ext cx="2097408" cy="1891665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Focus Group</a:t>
          </a:r>
        </a:p>
      </dsp:txBody>
      <dsp:txXfrm>
        <a:off x="2298982" y="1511092"/>
        <a:ext cx="1912722" cy="1706979"/>
      </dsp:txXfrm>
    </dsp:sp>
    <dsp:sp modelId="{AA3BAB11-CD20-43D4-90A0-149000CAD4FC}">
      <dsp:nvSpPr>
        <dsp:cNvPr id="0" name=""/>
        <dsp:cNvSpPr/>
      </dsp:nvSpPr>
      <dsp:spPr>
        <a:xfrm>
          <a:off x="4408919" y="1418749"/>
          <a:ext cx="2097408" cy="1891665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2021 budget in more detail</a:t>
          </a:r>
        </a:p>
      </dsp:txBody>
      <dsp:txXfrm>
        <a:off x="4501262" y="1511092"/>
        <a:ext cx="1912722" cy="1706979"/>
      </dsp:txXfrm>
    </dsp:sp>
    <dsp:sp modelId="{2F505E42-7050-40B9-8D89-FB4FB775B000}">
      <dsp:nvSpPr>
        <dsp:cNvPr id="0" name=""/>
        <dsp:cNvSpPr/>
      </dsp:nvSpPr>
      <dsp:spPr>
        <a:xfrm>
          <a:off x="6611198" y="1418749"/>
          <a:ext cx="2097408" cy="1891665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5 year plan reiteration</a:t>
          </a:r>
        </a:p>
      </dsp:txBody>
      <dsp:txXfrm>
        <a:off x="6703541" y="1511092"/>
        <a:ext cx="1912722" cy="1706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1E34B8-89C9-41E3-AC70-69F77AABB07F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87748C-20D5-4AFF-BD6E-3D74BF4EE7D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6283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1C416A-A481-460B-A73D-93437E39416D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3F855F-2A4E-42ED-AE24-86B2ED8A41C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93695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F855F-2A4E-42ED-AE24-86B2ED8A41C2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6723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Consultation </a:t>
            </a:r>
            <a:r>
              <a:rPr lang="en-GB" dirty="0" err="1"/>
              <a:t>Finco</a:t>
            </a:r>
            <a:r>
              <a:rPr lang="en-GB" dirty="0"/>
              <a:t>  BC Bishops Staff Mission and Ministry Groups</a:t>
            </a:r>
          </a:p>
          <a:p>
            <a:r>
              <a:rPr lang="en-GB" dirty="0"/>
              <a:t>Engagement by means of focus group </a:t>
            </a:r>
          </a:p>
          <a:p>
            <a:r>
              <a:rPr lang="en-GB" dirty="0"/>
              <a:t>2021 budget to be discussed in detail </a:t>
            </a:r>
            <a:r>
              <a:rPr lang="en-GB" dirty="0" err="1"/>
              <a:t>Finco</a:t>
            </a:r>
            <a:r>
              <a:rPr lang="en-GB" dirty="0"/>
              <a:t> and in summary BC </a:t>
            </a:r>
          </a:p>
          <a:p>
            <a:r>
              <a:rPr lang="en-GB" dirty="0"/>
              <a:t>5 year plan to be constantly changing reacting to circumstances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F855F-2A4E-42ED-AE24-86B2ED8A41C2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456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F855F-2A4E-42ED-AE24-86B2ED8A41C2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35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D5CA27D-E4A6-4D4D-9998-01CBF4857244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96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535872D-06B3-4B0F-8A6E-B2EDAA892513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529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28736"/>
            <a:ext cx="1728814" cy="46974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24" y="1428736"/>
            <a:ext cx="5619776" cy="4697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DBD2053-3D1B-423E-9BE7-7A9529E3208A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8268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C2B08E-B0B5-48AA-BDDF-0158DA388A19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F4718-92A2-4E02-AD95-3EBD1F06B34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5901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359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829300" cy="8832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F8DFBD-0E4F-43E1-8EE2-9A0BB656C007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6068C-0D32-4550-87CD-44277E140D3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0259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E57934-E639-4438-A30B-0A2C0F2EC2D4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17B07-1B59-48A3-9010-519B98F7986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48297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359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74B7FB-F442-4B34-AB01-F4504EF92BC3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1DF87-239C-49FC-9CBE-2873D4520DB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12683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E59470-8EBF-48B9-8918-FE5A23FBE80A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5E9F9-9EAE-40D1-B6E2-5CFB3D79EF4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36221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359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866487-F05F-4A6E-B2C0-B4D8FDB72233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04919-DA1E-495E-8020-E618A82B6CE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55046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5833E-FF9C-493B-A130-2917C2B551E1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3A331-5FBC-4F4E-920D-04BCA67FE88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9741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0DC34C-667C-4353-A06F-8FDA4BC34254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876CA-7B21-4256-B0CD-0F7B8D3F0F8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049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76B9ECE-4044-4DDA-88DD-43F229466DA9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25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EECA69-2BAD-4588-B733-64185C204396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03CD6-08D9-4CAE-90A5-05805D578B5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472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359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29300" cy="88329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F27D8D-BE91-452D-BF5B-F6B38F387938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16A9B-DA9A-4328-8DFD-24B34A24E9E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032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17A706-110B-48BA-AEA3-C64661287DED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BE91B-965C-4EA4-8E7D-FCD3A1E37AA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4020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5" y="4406900"/>
            <a:ext cx="764386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785" y="2906713"/>
            <a:ext cx="764386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10F8139-C207-49E3-BEEC-B7DF0F5E7226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509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24" y="1600200"/>
            <a:ext cx="36385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100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0694B19-D1C5-4D55-8660-58A42CB6A191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8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4" y="1714487"/>
            <a:ext cx="3640164" cy="7858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24" y="2500305"/>
            <a:ext cx="3640164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4488"/>
            <a:ext cx="3713189" cy="7858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0305"/>
            <a:ext cx="3713189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354C018-5B26-4C3C-A132-AB3D7375381C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048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8E0CA3B-676C-47CF-A156-4566780EA60F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16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13CEA4-54E8-4A6F-AEDB-9DB6DEE247AD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61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857250" y="201613"/>
            <a:ext cx="7429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200" dirty="0">
                <a:ea typeface="+mn-ea"/>
                <a:cs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266818"/>
            <a:ext cx="26082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3050"/>
            <a:ext cx="4711726" cy="448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24" y="2428868"/>
            <a:ext cx="2608289" cy="36972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531B802-5B94-4D1F-A296-03CF804E2FC9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84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4827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28735"/>
            <a:ext cx="5486400" cy="371477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15016"/>
            <a:ext cx="5486400" cy="4571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D049223-994F-4519-8761-1284E54AEE2C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40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cofe-dos-pn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225" y="239713"/>
            <a:ext cx="17145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57250" y="201613"/>
            <a:ext cx="7429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0" y="1600200"/>
            <a:ext cx="74295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838200" y="6572250"/>
            <a:ext cx="8305800" cy="290513"/>
          </a:xfrm>
          <a:prstGeom prst="rect">
            <a:avLst/>
          </a:prstGeom>
          <a:solidFill>
            <a:srgbClr val="8379B2"/>
          </a:solidFill>
        </p:spPr>
        <p:txBody>
          <a:bodyPr anchor="ctr">
            <a:norm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E6A73A7C-F1E2-4931-94C6-93E3BE21B8C5}" type="slidenum">
              <a:rPr lang="en-GB" altLang="en-US" sz="1400" b="1">
                <a:cs typeface="Arial" panose="020B0604020202020204" pitchFamily="34" charset="0"/>
              </a:rPr>
              <a:pPr algn="r" eaLnBrk="1" hangingPunct="1">
                <a:lnSpc>
                  <a:spcPct val="80000"/>
                </a:lnSpc>
              </a:pPr>
              <a:t>‹#›</a:t>
            </a:fld>
            <a:r>
              <a:rPr lang="en-GB" altLang="en-US" sz="1100" dirty="0">
                <a:latin typeface="Calibri" panose="020F0502020204030204" pitchFamily="34" charset="0"/>
              </a:rPr>
              <a:t>	 </a:t>
            </a:r>
            <a:endParaRPr lang="en-US" altLang="en-US" sz="1100" dirty="0">
              <a:latin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8200" y="1285875"/>
            <a:ext cx="8305800" cy="0"/>
          </a:xfrm>
          <a:prstGeom prst="line">
            <a:avLst/>
          </a:prstGeom>
          <a:ln w="25400">
            <a:solidFill>
              <a:srgbClr val="8379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7250" y="6516688"/>
            <a:ext cx="6429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286625" y="6518275"/>
            <a:ext cx="18573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C13CD9EA-1081-4AFF-ABAF-672DBA682E05}" type="datetimeFigureOut">
              <a:rPr lang="en-US" altLang="en-US"/>
              <a:pPr/>
              <a:t>2/28/2020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54" r:id="rId8"/>
    <p:sldLayoutId id="2147483940" r:id="rId9"/>
    <p:sldLayoutId id="2147483941" r:id="rId10"/>
    <p:sldLayoutId id="21474839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2060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2060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2060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2060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2060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379B2"/>
        </a:buClr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379B2"/>
        </a:buClr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379B2"/>
        </a:buClr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379B2"/>
        </a:buClr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379B2"/>
        </a:buClr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267A096-57C3-49DD-8275-85AF00B463A6}" type="datetimeFigureOut">
              <a:rPr lang="en-GB" altLang="en-US"/>
              <a:pPr/>
              <a:t>28/02/2020</a:t>
            </a:fld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6C74DC5-E1FD-4F54-BFFB-B281E548311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185392"/>
          </a:xfrm>
        </p:spPr>
        <p:txBody>
          <a:bodyPr/>
          <a:lstStyle/>
          <a:p>
            <a:r>
              <a:rPr lang="en-GB" b="1" dirty="0"/>
              <a:t>Five year Financial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AAC4A-AF5B-40A4-AADB-CAE4E1805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Diocesan Synod 29.2.2020</a:t>
            </a:r>
          </a:p>
        </p:txBody>
      </p:sp>
    </p:spTree>
    <p:extLst>
      <p:ext uri="{BB962C8B-B14F-4D97-AF65-F5344CB8AC3E}">
        <p14:creationId xmlns:p14="http://schemas.microsoft.com/office/powerpoint/2010/main" val="386689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C16A51-F743-4F86-A8EE-E6936F1B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5 year Financial Framework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7498CD-5DB8-4E74-979E-AD767640A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Introduction from the Chair</a:t>
            </a:r>
          </a:p>
          <a:p>
            <a:endParaRPr lang="en-GB" dirty="0"/>
          </a:p>
          <a:p>
            <a:r>
              <a:rPr lang="en-GB" dirty="0"/>
              <a:t>Brief explanation of the Figures</a:t>
            </a:r>
          </a:p>
        </p:txBody>
      </p:sp>
    </p:spTree>
    <p:extLst>
      <p:ext uri="{BB962C8B-B14F-4D97-AF65-F5344CB8AC3E}">
        <p14:creationId xmlns:p14="http://schemas.microsoft.com/office/powerpoint/2010/main" val="230581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14194-BBBE-430C-9CD2-9622B25D3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Between now and next Synod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162EA-72E2-4969-81A2-92B3991C7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9F44C17-4257-4FEE-8EA7-13BC3F4BFD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931433"/>
              </p:ext>
            </p:extLst>
          </p:nvPr>
        </p:nvGraphicFramePr>
        <p:xfrm>
          <a:off x="179512" y="1396999"/>
          <a:ext cx="8712968" cy="4729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063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726B9-6252-45A8-8414-1D67B4694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Suggestions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95647-90B6-47C1-ABFD-2993C57FD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600201"/>
            <a:ext cx="7429500" cy="3701008"/>
          </a:xfrm>
        </p:spPr>
        <p:txBody>
          <a:bodyPr/>
          <a:lstStyle/>
          <a:p>
            <a:r>
              <a:rPr lang="en-GB" sz="3000" dirty="0"/>
              <a:t>Do we support the goal to eliminate the deficit within 4/5 years?</a:t>
            </a:r>
          </a:p>
          <a:p>
            <a:r>
              <a:rPr lang="en-GB" sz="3000" dirty="0"/>
              <a:t>Will a potential uplift in Share of 3-4% per annum over the plan period be sustainable for parishes?</a:t>
            </a:r>
          </a:p>
          <a:p>
            <a:r>
              <a:rPr lang="en-GB" sz="3000" dirty="0"/>
              <a:t>Can we work with the projected reduction in clergy numbers? In the context of the above, is it too great or too little?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6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17111</TotalTime>
  <Words>139</Words>
  <Application>Microsoft Office PowerPoint</Application>
  <PresentationFormat>On-screen Show (4:3)</PresentationFormat>
  <Paragraphs>27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Custom Design</vt:lpstr>
      <vt:lpstr>Five year Financial Framework</vt:lpstr>
      <vt:lpstr>5 year Financial Framework</vt:lpstr>
      <vt:lpstr>Between now and next Synod</vt:lpstr>
      <vt:lpstr>Suggestions for Discussion</vt:lpstr>
    </vt:vector>
  </TitlesOfParts>
  <Company>Salisbury DBF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Ashmead</dc:creator>
  <cp:lastModifiedBy>Alison Comlay</cp:lastModifiedBy>
  <cp:revision>413</cp:revision>
  <cp:lastPrinted>2020-01-13T17:20:34Z</cp:lastPrinted>
  <dcterms:created xsi:type="dcterms:W3CDTF">2010-04-26T09:45:30Z</dcterms:created>
  <dcterms:modified xsi:type="dcterms:W3CDTF">2020-02-28T16:53:27Z</dcterms:modified>
</cp:coreProperties>
</file>