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8" r:id="rId2"/>
    <p:sldId id="289" r:id="rId3"/>
    <p:sldId id="290" r:id="rId4"/>
    <p:sldId id="291" r:id="rId5"/>
    <p:sldId id="292" r:id="rId6"/>
    <p:sldId id="362" r:id="rId7"/>
    <p:sldId id="476" r:id="rId8"/>
    <p:sldId id="416" r:id="rId9"/>
    <p:sldId id="483" r:id="rId10"/>
    <p:sldId id="485" r:id="rId11"/>
    <p:sldId id="479" r:id="rId12"/>
    <p:sldId id="486" r:id="rId13"/>
    <p:sldId id="487" r:id="rId14"/>
    <p:sldId id="488" r:id="rId15"/>
    <p:sldId id="484" r:id="rId16"/>
    <p:sldId id="481" r:id="rId17"/>
    <p:sldId id="482" r:id="rId18"/>
    <p:sldId id="333" r:id="rId19"/>
  </p:sldIdLst>
  <p:sldSz cx="9144000" cy="6858000" type="screen4x3"/>
  <p:notesSz cx="687546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3"/>
  </p:normalViewPr>
  <p:slideViewPr>
    <p:cSldViewPr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505" y="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DF222307-B96E-476C-81CD-216BAFA51CCC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4999037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547" y="4751348"/>
            <a:ext cx="5500370" cy="4501277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505" y="950096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C073367B-1DA7-422E-8FF9-742EEB331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01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7369" indent="-28561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0408" indent="-22849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2156" indent="-22849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2320" indent="-22849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9309" indent="-2284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6299" indent="-2284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3288" indent="-2284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0276" indent="-2284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460DEF7-8798-4493-BAC7-22631C98C3B0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316" y="4751387"/>
            <a:ext cx="5038833" cy="4502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3298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9DCE7F9E-2804-9549-9921-9C6C03E108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8DE867-9F38-F445-AEA4-C8C328341913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CAC4D51-5FE0-324B-8EC8-115066D65D4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37C6B291-CD9D-DD4D-8D01-B97BF8341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4694238"/>
            <a:ext cx="4945062" cy="4446587"/>
          </a:xfrm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895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C94C172D-45BD-9A48-8CB8-D9A8F3B61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88B2AE-7ECB-0C49-93D3-C8709A3EECFB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56CE46F-0B1E-D34B-A638-3819715A487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7B244DA-7F2C-C646-A600-81F5BE943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4694238"/>
            <a:ext cx="4945062" cy="4446587"/>
          </a:xfrm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70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5207BC6A-8F4D-BC46-91CD-3985A7EAFA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D135E7-D1B9-B14B-B704-EE9AC10FCC5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BFBEF37-17D9-E847-B327-1EF765311E0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051291E-D6F3-0949-BB8E-375036918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4694238"/>
            <a:ext cx="4945062" cy="4446587"/>
          </a:xfrm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62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A9B0502C-1B02-534E-B9FE-9E2810D049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7D1AE0-4CA4-DB4A-B3DC-9D9BDC34B951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96BA30A-70EB-4245-AF99-C6337619D1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20BB36A5-41C8-9743-975B-60D04374D5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4694238"/>
            <a:ext cx="4945062" cy="4446587"/>
          </a:xfrm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923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A8E1924B-7665-3B4D-AF9B-E4299AC43F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3081CE-ED2F-8D44-AFDF-3D938A8BEF9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C8B4811-3A87-F142-9B0E-B80E24A7E5E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904671E-F3C9-3A42-98A2-2B710666E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4694238"/>
            <a:ext cx="4945062" cy="4446587"/>
          </a:xfrm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2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18AB4280-D6CF-4148-B4AD-ADAA68D9E3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9CAB532-6116-3344-A672-84E856895E1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F3DA60AF-D12C-E14D-B217-E789BA523B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03A671B-8CBB-2643-B2B1-0E9D6F977B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7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1B1D949A-14F1-C043-869D-532D7DFACC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2E1F1F-2953-AD49-8F6D-6A7DF33490F9}" type="slidenum">
              <a:rPr lang="en-US" altLang="en-US">
                <a:ea typeface="MS PGothic" panose="020B0600070205080204" pitchFamily="34" charset="-128"/>
              </a:rPr>
              <a:pPr/>
              <a:t>7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6D971762-F25A-8042-8C32-4C021D4FC9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6B17E316-08A2-6E46-814C-60EFAFF80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95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501E92F8-534C-9940-B024-40720BF14C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89C3FF-0230-9548-BDD8-B4C5414C4759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E6C2FDB-5725-8745-8C42-D33F1E05F6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F527EDB-AAAA-E544-A776-EF8B26C98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4694238"/>
            <a:ext cx="4945062" cy="4446587"/>
          </a:xfrm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00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15B67F64-1EFC-B248-814A-0F51EC5335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6BCA11-1E43-CE4C-83B7-2F6CB1ED1B8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3D5D03E-2102-EE42-8164-134E2C36166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A5DBE21-7924-AE48-BF99-A2FC74ED7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4694238"/>
            <a:ext cx="4945062" cy="4446587"/>
          </a:xfrm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513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DA8E545E-B0D8-8243-967B-0ABFD8FB62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52799A-9943-AE48-89EF-61506EF9B434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A152390-B7D0-5842-8A08-6701744DB8D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317DB98-8CBC-4A46-92E8-440EBC716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4694238"/>
            <a:ext cx="4945062" cy="4446587"/>
          </a:xfrm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781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2E8346F-B45A-D640-8CC4-4BFEF53220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1121FD-2CB7-5343-82F2-4B2CD8C909B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1614271-824F-1C44-8276-86ACE32417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E3A8728B-5B74-F543-8F72-ECBE7E53E4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4694238"/>
            <a:ext cx="4945062" cy="4446587"/>
          </a:xfrm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71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EBF7FF2-DFA7-5D4C-A4E5-15C8A25887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F50EE2-5E29-B444-AC7C-077714752046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9E057EB-4FD3-FC46-BC58-CE731F0077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CBC64B26-E03D-C842-870A-8A43F6B13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4694238"/>
            <a:ext cx="4945062" cy="4446587"/>
          </a:xfrm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53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581138B-2610-CC46-96ED-44CE222AA8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79B8C7-AA52-1C4D-8D1B-9D03479C5434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4B2B97C-B4FB-9C42-93F3-99573A188E6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BE0853F-FE4B-404F-B6B2-193A14526A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4694238"/>
            <a:ext cx="4945062" cy="4446587"/>
          </a:xfrm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2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EB0D-3440-490E-BFA1-162DB6288A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7AD1-D9DA-408B-B54F-70D361CD2C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8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EB0D-3440-490E-BFA1-162DB6288A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7AD1-D9DA-408B-B54F-70D361CD2C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2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EB0D-3440-490E-BFA1-162DB6288A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7AD1-D9DA-408B-B54F-70D361CD2C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60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ioclogo 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5380038"/>
            <a:ext cx="2159000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mission-logo2-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373688"/>
            <a:ext cx="19478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455C3-28F8-4010-AF77-5A93109149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1376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ioclogo 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5380038"/>
            <a:ext cx="2159000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mission-logo2-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373688"/>
            <a:ext cx="19478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B019B-7DFF-4B10-8A27-71023B01FF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959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EB0D-3440-490E-BFA1-162DB6288A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7AD1-D9DA-408B-B54F-70D361CD2C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1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EB0D-3440-490E-BFA1-162DB6288A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7AD1-D9DA-408B-B54F-70D361CD2C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2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EB0D-3440-490E-BFA1-162DB6288A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7AD1-D9DA-408B-B54F-70D361CD2C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9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EB0D-3440-490E-BFA1-162DB6288A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7AD1-D9DA-408B-B54F-70D361CD2C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4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EB0D-3440-490E-BFA1-162DB6288A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7AD1-D9DA-408B-B54F-70D361CD2C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5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EB0D-3440-490E-BFA1-162DB6288A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7AD1-D9DA-408B-B54F-70D361CD2C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EB0D-3440-490E-BFA1-162DB6288A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7AD1-D9DA-408B-B54F-70D361CD2C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7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EB0D-3440-490E-BFA1-162DB6288A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7AD1-D9DA-408B-B54F-70D361CD2C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6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CEB0D-3440-490E-BFA1-162DB6288A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B7AD1-D9DA-408B-B54F-70D361CD2C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arishgiving.org.uk/" TargetMode="Externa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iocese Colour Cross"/>
          <p:cNvPicPr>
            <a:picLocks noChangeAspect="1" noChangeArrowheads="1"/>
          </p:cNvPicPr>
          <p:nvPr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22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667000" y="8382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30725" name="Picture 5" descr="Parish Giving Scheme Logo horizontal 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6985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itle 1"/>
          <p:cNvSpPr>
            <a:spLocks noGrp="1"/>
          </p:cNvSpPr>
          <p:nvPr>
            <p:ph type="ctrTitle"/>
          </p:nvPr>
        </p:nvSpPr>
        <p:spPr>
          <a:xfrm>
            <a:off x="395288" y="3192463"/>
            <a:ext cx="8640762" cy="3188865"/>
          </a:xfrm>
        </p:spPr>
        <p:txBody>
          <a:bodyPr>
            <a:normAutofit/>
          </a:bodyPr>
          <a:lstStyle/>
          <a:p>
            <a:r>
              <a:rPr lang="en-GB" altLang="en-US" sz="3100" dirty="0">
                <a:solidFill>
                  <a:schemeClr val="tx1"/>
                </a:solidFill>
                <a:latin typeface="Gill Sans MT" pitchFamily="34" charset="0"/>
              </a:rPr>
              <a:t>Welcome and Introduction</a:t>
            </a:r>
            <a:br>
              <a:rPr lang="en-GB" altLang="en-US" sz="3100" dirty="0">
                <a:solidFill>
                  <a:schemeClr val="tx1"/>
                </a:solidFill>
                <a:latin typeface="Gill Sans MT" pitchFamily="34" charset="0"/>
              </a:rPr>
            </a:br>
            <a:br>
              <a:rPr lang="en-GB" altLang="en-US" sz="3100" dirty="0">
                <a:solidFill>
                  <a:schemeClr val="tx1"/>
                </a:solidFill>
                <a:latin typeface="Gill Sans MT" pitchFamily="34" charset="0"/>
              </a:rPr>
            </a:br>
            <a:r>
              <a:rPr lang="en-GB" altLang="en-US" sz="3100" dirty="0">
                <a:solidFill>
                  <a:schemeClr val="tx1"/>
                </a:solidFill>
                <a:latin typeface="Gill Sans MT" pitchFamily="34" charset="0"/>
              </a:rPr>
              <a:t>Thank you for joining us today</a:t>
            </a:r>
            <a:br>
              <a:rPr lang="en-GB" altLang="en-US" sz="3100" dirty="0">
                <a:solidFill>
                  <a:schemeClr val="tx1"/>
                </a:solidFill>
                <a:latin typeface="Gill Sans MT" pitchFamily="34" charset="0"/>
              </a:rPr>
            </a:br>
            <a:br>
              <a:rPr lang="en-GB" altLang="en-US" sz="3100" dirty="0">
                <a:solidFill>
                  <a:schemeClr val="tx1"/>
                </a:solidFill>
                <a:latin typeface="Gill Sans MT" pitchFamily="34" charset="0"/>
              </a:rPr>
            </a:br>
            <a:r>
              <a:rPr lang="en-GB" altLang="en-US" sz="3100" dirty="0">
                <a:solidFill>
                  <a:schemeClr val="tx1"/>
                </a:solidFill>
                <a:latin typeface="Gill Sans MT" pitchFamily="34" charset="0"/>
              </a:rPr>
              <a:t>Helen Richardson</a:t>
            </a:r>
            <a:br>
              <a:rPr lang="en-GB" altLang="en-US" sz="3100" dirty="0">
                <a:solidFill>
                  <a:schemeClr val="tx1"/>
                </a:solidFill>
                <a:latin typeface="Gill Sans MT" pitchFamily="34" charset="0"/>
              </a:rPr>
            </a:br>
            <a:r>
              <a:rPr lang="en-GB" altLang="en-US" sz="3100" dirty="0">
                <a:solidFill>
                  <a:schemeClr val="tx1"/>
                </a:solidFill>
                <a:latin typeface="Gill Sans MT" pitchFamily="34" charset="0"/>
              </a:rPr>
              <a:t>CEO, Parish Giving Scheme</a:t>
            </a:r>
            <a:br>
              <a:rPr lang="en-GB" altLang="en-US" sz="3600" b="1" dirty="0">
                <a:solidFill>
                  <a:srgbClr val="532C8D"/>
                </a:solidFill>
                <a:latin typeface="Gill Sans MT" pitchFamily="34" charset="0"/>
              </a:rPr>
            </a:br>
            <a:endParaRPr lang="en-GB" altLang="en-US" sz="3600" b="1" dirty="0">
              <a:solidFill>
                <a:srgbClr val="532C8D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5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iocese Colour Cross">
            <a:extLst>
              <a:ext uri="{FF2B5EF4-FFF2-40B4-BE49-F238E27FC236}">
                <a16:creationId xmlns:a16="http://schemas.microsoft.com/office/drawing/2014/main" id="{0E0A379D-04AF-9A4E-9321-8722DA702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22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BA9724DB-5B24-8D48-A3E8-2346CF7A5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20713"/>
            <a:ext cx="4870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B89CE0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Ways to donate:</a:t>
            </a:r>
          </a:p>
        </p:txBody>
      </p:sp>
      <p:pic>
        <p:nvPicPr>
          <p:cNvPr id="12292" name="Picture 5" descr="Parish Giving Scheme Logo horizontal FINAL">
            <a:extLst>
              <a:ext uri="{FF2B5EF4-FFF2-40B4-BE49-F238E27FC236}">
                <a16:creationId xmlns:a16="http://schemas.microsoft.com/office/drawing/2014/main" id="{5B607528-005C-354A-B27F-C2D17AFC2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445125"/>
            <a:ext cx="30956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4">
            <a:extLst>
              <a:ext uri="{FF2B5EF4-FFF2-40B4-BE49-F238E27FC236}">
                <a16:creationId xmlns:a16="http://schemas.microsoft.com/office/drawing/2014/main" id="{5EA13DB5-0EC0-0C45-93E4-8C7444CEE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701800"/>
            <a:ext cx="771207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200A2"/>
              </a:buClr>
              <a:buFont typeface="Times" pitchFamily="2" charset="0"/>
              <a:buNone/>
            </a:pPr>
            <a:r>
              <a:rPr lang="en-US" altLang="en-US" sz="2800" b="1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By phone: </a:t>
            </a:r>
          </a:p>
          <a:p>
            <a:pPr>
              <a:spcBef>
                <a:spcPct val="0"/>
              </a:spcBef>
              <a:buClr>
                <a:srgbClr val="6200A2"/>
              </a:buClr>
              <a:buFont typeface="Times" pitchFamily="2" charset="0"/>
              <a:buNone/>
            </a:pPr>
            <a:endParaRPr lang="en-US" altLang="en-US" sz="2800" b="1">
              <a:solidFill>
                <a:srgbClr val="542C8E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>
                <a:srgbClr val="6200A2"/>
              </a:buClr>
              <a:buFont typeface="Times" pitchFamily="2" charset="0"/>
              <a:buNone/>
            </a:pPr>
            <a:r>
              <a:rPr lang="en-US" altLang="en-US" sz="8800" b="1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0333 002 1271</a:t>
            </a:r>
          </a:p>
          <a:p>
            <a:pPr>
              <a:spcBef>
                <a:spcPct val="0"/>
              </a:spcBef>
              <a:buClr>
                <a:srgbClr val="6200A2"/>
              </a:buClr>
              <a:buFont typeface="Times" pitchFamily="2" charset="0"/>
              <a:buNone/>
            </a:pPr>
            <a:r>
              <a:rPr lang="en-US" altLang="en-US" sz="1400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	             </a:t>
            </a:r>
          </a:p>
          <a:p>
            <a:pPr>
              <a:spcBef>
                <a:spcPct val="0"/>
              </a:spcBef>
              <a:buClr>
                <a:srgbClr val="6200A2"/>
              </a:buClr>
              <a:buFont typeface="Times" pitchFamily="2" charset="0"/>
              <a:buNone/>
            </a:pPr>
            <a:endParaRPr lang="en-US" altLang="en-US" sz="1400">
              <a:solidFill>
                <a:srgbClr val="542C8E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>
                <a:srgbClr val="6200A2"/>
              </a:buClr>
              <a:buFont typeface="Times" pitchFamily="2" charset="0"/>
              <a:buNone/>
            </a:pPr>
            <a:r>
              <a:rPr lang="en-US" altLang="en-US" sz="1400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	    </a:t>
            </a:r>
            <a:r>
              <a:rPr lang="en-US" altLang="en-US" sz="2800" b="1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Lines are open Monday – Friday 9-5pm </a:t>
            </a:r>
          </a:p>
        </p:txBody>
      </p:sp>
    </p:spTree>
    <p:extLst>
      <p:ext uri="{BB962C8B-B14F-4D97-AF65-F5344CB8AC3E}">
        <p14:creationId xmlns:p14="http://schemas.microsoft.com/office/powerpoint/2010/main" val="2157850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iocese Colour Cross">
            <a:extLst>
              <a:ext uri="{FF2B5EF4-FFF2-40B4-BE49-F238E27FC236}">
                <a16:creationId xmlns:a16="http://schemas.microsoft.com/office/drawing/2014/main" id="{1241AD46-C9B6-F34B-87D5-E8A0A764C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22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>
            <a:extLst>
              <a:ext uri="{FF2B5EF4-FFF2-40B4-BE49-F238E27FC236}">
                <a16:creationId xmlns:a16="http://schemas.microsoft.com/office/drawing/2014/main" id="{A7D7D1A3-C324-744F-A854-E11457735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20713"/>
            <a:ext cx="4870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B89CE0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Ways to donate:</a:t>
            </a:r>
          </a:p>
        </p:txBody>
      </p:sp>
      <p:pic>
        <p:nvPicPr>
          <p:cNvPr id="14340" name="Picture 5" descr="Parish Giving Scheme Logo horizontal FINAL">
            <a:extLst>
              <a:ext uri="{FF2B5EF4-FFF2-40B4-BE49-F238E27FC236}">
                <a16:creationId xmlns:a16="http://schemas.microsoft.com/office/drawing/2014/main" id="{BB31F584-3718-FD41-B8BF-3B4DA1EB8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445125"/>
            <a:ext cx="30956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4">
            <a:extLst>
              <a:ext uri="{FF2B5EF4-FFF2-40B4-BE49-F238E27FC236}">
                <a16:creationId xmlns:a16="http://schemas.microsoft.com/office/drawing/2014/main" id="{EBDF80DA-8180-A740-8F9A-80C304390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700213"/>
            <a:ext cx="7712075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200A2"/>
              </a:buClr>
              <a:buFont typeface="Times" pitchFamily="2" charset="0"/>
              <a:buNone/>
            </a:pPr>
            <a:r>
              <a:rPr lang="en-US" altLang="en-US" sz="2800" b="1" u="sng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COMING SOON</a:t>
            </a:r>
            <a:r>
              <a:rPr lang="en-US" altLang="en-US" sz="2800" b="1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:</a:t>
            </a:r>
          </a:p>
          <a:p>
            <a:pPr>
              <a:spcBef>
                <a:spcPct val="0"/>
              </a:spcBef>
              <a:buClr>
                <a:srgbClr val="6200A2"/>
              </a:buClr>
              <a:buFont typeface="Times" pitchFamily="2" charset="0"/>
              <a:buNone/>
            </a:pPr>
            <a:endParaRPr lang="en-US" altLang="en-US" sz="2800" b="1">
              <a:solidFill>
                <a:srgbClr val="542C8E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>
                <a:srgbClr val="6200A2"/>
              </a:buClr>
              <a:buFont typeface="Times" pitchFamily="2" charset="0"/>
              <a:buNone/>
            </a:pPr>
            <a:r>
              <a:rPr lang="en-US" altLang="en-US" sz="8800" b="1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Donate online</a:t>
            </a:r>
          </a:p>
          <a:p>
            <a:pPr>
              <a:spcBef>
                <a:spcPct val="0"/>
              </a:spcBef>
              <a:buClr>
                <a:srgbClr val="6200A2"/>
              </a:buClr>
              <a:buFont typeface="Times" pitchFamily="2" charset="0"/>
              <a:buNone/>
            </a:pPr>
            <a:r>
              <a:rPr lang="en-US" altLang="en-US" sz="1400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	             </a:t>
            </a:r>
          </a:p>
          <a:p>
            <a:pPr>
              <a:spcBef>
                <a:spcPct val="0"/>
              </a:spcBef>
              <a:buClr>
                <a:srgbClr val="6200A2"/>
              </a:buClr>
              <a:buFont typeface="Times" pitchFamily="2" charset="0"/>
              <a:buNone/>
            </a:pPr>
            <a:endParaRPr lang="en-US" altLang="en-US" sz="1400">
              <a:solidFill>
                <a:srgbClr val="542C8E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>
                <a:srgbClr val="6200A2"/>
              </a:buClr>
              <a:buFont typeface="Times" pitchFamily="2" charset="0"/>
              <a:buNone/>
            </a:pPr>
            <a:r>
              <a:rPr lang="en-US" altLang="en-US" sz="1400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	</a:t>
            </a:r>
            <a:endParaRPr lang="en-US" altLang="en-US" sz="2800" b="1">
              <a:solidFill>
                <a:srgbClr val="542C8E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7049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iocese Colour Cross">
            <a:extLst>
              <a:ext uri="{FF2B5EF4-FFF2-40B4-BE49-F238E27FC236}">
                <a16:creationId xmlns:a16="http://schemas.microsoft.com/office/drawing/2014/main" id="{D3094BE6-FD66-EE4D-A0FE-BF08FB0D3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22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96A9B1AC-2067-AE41-82C6-20B3171DD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20713"/>
            <a:ext cx="5800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B89CE0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PGS – New website</a:t>
            </a:r>
          </a:p>
        </p:txBody>
      </p:sp>
      <p:pic>
        <p:nvPicPr>
          <p:cNvPr id="16388" name="Picture 5" descr="Parish Giving Scheme Logo horizontal FINAL">
            <a:extLst>
              <a:ext uri="{FF2B5EF4-FFF2-40B4-BE49-F238E27FC236}">
                <a16:creationId xmlns:a16="http://schemas.microsoft.com/office/drawing/2014/main" id="{C0448DD4-81D7-C34A-859C-1927614C5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445125"/>
            <a:ext cx="30956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4">
            <a:extLst>
              <a:ext uri="{FF2B5EF4-FFF2-40B4-BE49-F238E27FC236}">
                <a16:creationId xmlns:a16="http://schemas.microsoft.com/office/drawing/2014/main" id="{1BECE5F1-57DA-154C-B730-BCB85034D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700213"/>
            <a:ext cx="77120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200A2"/>
              </a:buClr>
              <a:buFont typeface="Times" pitchFamily="2" charset="0"/>
              <a:buNone/>
            </a:pPr>
            <a:endParaRPr lang="en-US" altLang="en-US" sz="2800" b="1">
              <a:solidFill>
                <a:srgbClr val="542C8E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>
                <a:srgbClr val="6200A2"/>
              </a:buClr>
              <a:buFont typeface="Times" pitchFamily="2" charset="0"/>
              <a:buNone/>
            </a:pPr>
            <a:endParaRPr lang="en-US" altLang="en-US" sz="1400">
              <a:solidFill>
                <a:srgbClr val="542C8E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>
                <a:srgbClr val="6200A2"/>
              </a:buClr>
              <a:buFont typeface="Times" pitchFamily="2" charset="0"/>
              <a:buNone/>
            </a:pPr>
            <a:r>
              <a:rPr lang="en-US" altLang="en-US" sz="1400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	</a:t>
            </a:r>
            <a:endParaRPr lang="en-US" altLang="en-US" sz="2800" b="1">
              <a:solidFill>
                <a:srgbClr val="542C8E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</p:txBody>
      </p:sp>
      <p:pic>
        <p:nvPicPr>
          <p:cNvPr id="16390" name="Picture 1">
            <a:extLst>
              <a:ext uri="{FF2B5EF4-FFF2-40B4-BE49-F238E27FC236}">
                <a16:creationId xmlns:a16="http://schemas.microsoft.com/office/drawing/2014/main" id="{92AEFB28-3847-6942-84DF-3D5CEB5D9A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" t="9451" r="1958" b="11272"/>
          <a:stretch>
            <a:fillRect/>
          </a:stretch>
        </p:blipFill>
        <p:spPr bwMode="auto">
          <a:xfrm>
            <a:off x="736600" y="1495425"/>
            <a:ext cx="76835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101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iocese Colour Cross">
            <a:extLst>
              <a:ext uri="{FF2B5EF4-FFF2-40B4-BE49-F238E27FC236}">
                <a16:creationId xmlns:a16="http://schemas.microsoft.com/office/drawing/2014/main" id="{5CC03981-4098-4148-B602-2AB657FCF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22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AAD547D3-A654-204E-9723-5052402A3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20713"/>
            <a:ext cx="61833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B89CE0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First phase LIVE: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B89CE0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Statement Receiver Activation</a:t>
            </a:r>
          </a:p>
        </p:txBody>
      </p:sp>
      <p:pic>
        <p:nvPicPr>
          <p:cNvPr id="18436" name="Picture 5" descr="Parish Giving Scheme Logo horizontal FINAL">
            <a:extLst>
              <a:ext uri="{FF2B5EF4-FFF2-40B4-BE49-F238E27FC236}">
                <a16:creationId xmlns:a16="http://schemas.microsoft.com/office/drawing/2014/main" id="{8F53D1E7-94FC-D64F-8C42-8D0304194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445125"/>
            <a:ext cx="30956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4">
            <a:extLst>
              <a:ext uri="{FF2B5EF4-FFF2-40B4-BE49-F238E27FC236}">
                <a16:creationId xmlns:a16="http://schemas.microsoft.com/office/drawing/2014/main" id="{9B3C9A49-223C-BF42-85D6-470F0DA9F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00213"/>
            <a:ext cx="88931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200A2"/>
              </a:buClr>
              <a:buFont typeface="Times" panose="02020603050405020304" pitchFamily="18" charset="0"/>
              <a:buNone/>
              <a:defRPr/>
            </a:pPr>
            <a:r>
              <a:rPr lang="en-US" altLang="en-US" sz="2800" b="1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 </a:t>
            </a:r>
          </a:p>
          <a:p>
            <a:pPr marL="457200" indent="-457200">
              <a:spcBef>
                <a:spcPct val="0"/>
              </a:spcBef>
              <a:buClr>
                <a:srgbClr val="6200A2"/>
              </a:buClr>
              <a:buFontTx/>
              <a:buChar char="-"/>
              <a:defRPr/>
            </a:pPr>
            <a:r>
              <a:rPr lang="en-US" altLang="en-US" sz="2800" b="1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16</a:t>
            </a:r>
            <a:r>
              <a:rPr lang="en-US" altLang="en-US" sz="2800" b="1" baseline="30000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th</a:t>
            </a:r>
            <a:r>
              <a:rPr lang="en-US" altLang="en-US" sz="2800" b="1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 June new site live – </a:t>
            </a:r>
            <a:r>
              <a:rPr lang="en-US" altLang="en-US" sz="2800" b="1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  <a:hlinkClick r:id="rId5"/>
              </a:rPr>
              <a:t>www.parishgiving.org.uk</a:t>
            </a:r>
            <a:r>
              <a:rPr lang="en-US" altLang="en-US" sz="2800" b="1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	</a:t>
            </a:r>
          </a:p>
          <a:p>
            <a:pPr marL="457200" indent="-457200">
              <a:spcBef>
                <a:spcPct val="0"/>
              </a:spcBef>
              <a:buClr>
                <a:srgbClr val="6200A2"/>
              </a:buClr>
              <a:buFontTx/>
              <a:buChar char="-"/>
              <a:defRPr/>
            </a:pPr>
            <a:r>
              <a:rPr lang="en-US" altLang="en-US" sz="2800" b="1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Statement Receiver Account Activation </a:t>
            </a:r>
          </a:p>
          <a:p>
            <a:pPr marL="457200" indent="-457200">
              <a:spcBef>
                <a:spcPct val="0"/>
              </a:spcBef>
              <a:buClr>
                <a:srgbClr val="6200A2"/>
              </a:buClr>
              <a:buFontTx/>
              <a:buChar char="-"/>
              <a:defRPr/>
            </a:pPr>
            <a:endParaRPr lang="en-US" altLang="en-US" sz="2800" b="1" dirty="0">
              <a:solidFill>
                <a:srgbClr val="542C8E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  <a:p>
            <a:pPr marL="457200" indent="-457200">
              <a:spcBef>
                <a:spcPct val="0"/>
              </a:spcBef>
              <a:buClr>
                <a:srgbClr val="6200A2"/>
              </a:buClr>
              <a:buFontTx/>
              <a:buChar char="-"/>
              <a:defRPr/>
            </a:pPr>
            <a:r>
              <a:rPr lang="en-US" altLang="en-US" sz="2800" b="1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3,500 required - 1,952 have successfully activated</a:t>
            </a:r>
          </a:p>
          <a:p>
            <a:pPr marL="457200" indent="-457200">
              <a:spcBef>
                <a:spcPct val="0"/>
              </a:spcBef>
              <a:buClr>
                <a:srgbClr val="6200A2"/>
              </a:buClr>
              <a:buFontTx/>
              <a:buChar char="-"/>
              <a:defRPr/>
            </a:pPr>
            <a:endParaRPr lang="en-US" altLang="en-US" sz="2800" b="1" dirty="0">
              <a:solidFill>
                <a:srgbClr val="542C8E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  <a:p>
            <a:pPr marL="457200" indent="-457200">
              <a:spcBef>
                <a:spcPct val="0"/>
              </a:spcBef>
              <a:buClr>
                <a:srgbClr val="6200A2"/>
              </a:buClr>
              <a:buFontTx/>
              <a:buChar char="-"/>
              <a:defRPr/>
            </a:pPr>
            <a:r>
              <a:rPr lang="en-US" altLang="en-US" sz="2800" b="1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Considerable support required - 414 requests  </a:t>
            </a:r>
          </a:p>
          <a:p>
            <a:pPr marL="457200" indent="-457200">
              <a:spcBef>
                <a:spcPct val="0"/>
              </a:spcBef>
              <a:buClr>
                <a:srgbClr val="6200A2"/>
              </a:buClr>
              <a:buFontTx/>
              <a:buChar char="-"/>
              <a:defRPr/>
            </a:pPr>
            <a:endParaRPr lang="en-US" altLang="en-US" sz="2800" b="1" dirty="0">
              <a:solidFill>
                <a:srgbClr val="542C8E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>
                <a:srgbClr val="6200A2"/>
              </a:buClr>
              <a:buFont typeface="Times" panose="02020603050405020304" pitchFamily="18" charset="0"/>
              <a:buNone/>
              <a:defRPr/>
            </a:pPr>
            <a:endParaRPr lang="en-US" altLang="en-US" sz="2800" b="1" dirty="0">
              <a:solidFill>
                <a:srgbClr val="542C8E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>
                <a:srgbClr val="6200A2"/>
              </a:buClr>
              <a:buFont typeface="Times" panose="02020603050405020304" pitchFamily="18" charset="0"/>
              <a:buNone/>
              <a:defRPr/>
            </a:pPr>
            <a:r>
              <a:rPr lang="en-US" altLang="en-US" sz="1400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	             </a:t>
            </a:r>
          </a:p>
          <a:p>
            <a:pPr>
              <a:spcBef>
                <a:spcPct val="0"/>
              </a:spcBef>
              <a:buClr>
                <a:srgbClr val="6200A2"/>
              </a:buClr>
              <a:buFont typeface="Times" panose="02020603050405020304" pitchFamily="18" charset="0"/>
              <a:buNone/>
              <a:defRPr/>
            </a:pPr>
            <a:endParaRPr lang="en-US" altLang="en-US" sz="1400" dirty="0">
              <a:solidFill>
                <a:srgbClr val="542C8E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>
                <a:srgbClr val="6200A2"/>
              </a:buClr>
              <a:buFont typeface="Times" panose="02020603050405020304" pitchFamily="18" charset="0"/>
              <a:buNone/>
              <a:defRPr/>
            </a:pPr>
            <a:r>
              <a:rPr lang="en-US" altLang="en-US" sz="1400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	</a:t>
            </a:r>
            <a:endParaRPr lang="en-US" altLang="en-US" sz="2800" b="1" dirty="0">
              <a:solidFill>
                <a:srgbClr val="542C8E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8841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iocese Colour Cross">
            <a:extLst>
              <a:ext uri="{FF2B5EF4-FFF2-40B4-BE49-F238E27FC236}">
                <a16:creationId xmlns:a16="http://schemas.microsoft.com/office/drawing/2014/main" id="{B966C6C6-5E2A-534B-8E42-20BDA442D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22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ED176ADC-DD2E-FA4E-AA43-529B56123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20713"/>
            <a:ext cx="70564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B89CE0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Second phase - In development: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B89CE0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Online regular donation capability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B89CE0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</p:txBody>
      </p:sp>
      <p:pic>
        <p:nvPicPr>
          <p:cNvPr id="20484" name="Picture 5" descr="Parish Giving Scheme Logo horizontal FINAL">
            <a:extLst>
              <a:ext uri="{FF2B5EF4-FFF2-40B4-BE49-F238E27FC236}">
                <a16:creationId xmlns:a16="http://schemas.microsoft.com/office/drawing/2014/main" id="{51B6B13C-0286-0E4E-A6BA-2678C6C9A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589588"/>
            <a:ext cx="30956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4">
            <a:extLst>
              <a:ext uri="{FF2B5EF4-FFF2-40B4-BE49-F238E27FC236}">
                <a16:creationId xmlns:a16="http://schemas.microsoft.com/office/drawing/2014/main" id="{6BA182B6-D99F-6344-B05F-66824C476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00213"/>
            <a:ext cx="88931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200A2"/>
              </a:buClr>
              <a:buFont typeface="Times" panose="02020603050405020304" pitchFamily="18" charset="0"/>
              <a:buNone/>
              <a:defRPr/>
            </a:pPr>
            <a:r>
              <a:rPr lang="en-US" altLang="en-US" sz="2800" b="1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 </a:t>
            </a:r>
          </a:p>
          <a:p>
            <a:pPr marL="457200" indent="-457200">
              <a:spcBef>
                <a:spcPct val="0"/>
              </a:spcBef>
              <a:buClr>
                <a:srgbClr val="6200A2"/>
              </a:buClr>
              <a:buFontTx/>
              <a:buChar char="-"/>
              <a:defRPr/>
            </a:pPr>
            <a:endParaRPr lang="en-US" altLang="en-US" sz="2800" b="1" dirty="0">
              <a:solidFill>
                <a:srgbClr val="542C8E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>
                <a:srgbClr val="6200A2"/>
              </a:buClr>
              <a:buFont typeface="Times" panose="02020603050405020304" pitchFamily="18" charset="0"/>
              <a:buNone/>
              <a:defRPr/>
            </a:pPr>
            <a:endParaRPr lang="en-US" altLang="en-US" sz="2800" b="1" dirty="0">
              <a:solidFill>
                <a:srgbClr val="542C8E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>
                <a:srgbClr val="6200A2"/>
              </a:buClr>
              <a:buFont typeface="Times" panose="02020603050405020304" pitchFamily="18" charset="0"/>
              <a:buNone/>
              <a:defRPr/>
            </a:pPr>
            <a:r>
              <a:rPr lang="en-US" altLang="en-US" sz="1400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	             </a:t>
            </a:r>
          </a:p>
          <a:p>
            <a:pPr>
              <a:spcBef>
                <a:spcPct val="0"/>
              </a:spcBef>
              <a:buClr>
                <a:srgbClr val="6200A2"/>
              </a:buClr>
              <a:buFont typeface="Times" panose="02020603050405020304" pitchFamily="18" charset="0"/>
              <a:buNone/>
              <a:defRPr/>
            </a:pPr>
            <a:endParaRPr lang="en-US" altLang="en-US" sz="1400" dirty="0">
              <a:solidFill>
                <a:srgbClr val="542C8E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>
                <a:srgbClr val="6200A2"/>
              </a:buClr>
              <a:buFont typeface="Times" panose="02020603050405020304" pitchFamily="18" charset="0"/>
              <a:buNone/>
              <a:defRPr/>
            </a:pPr>
            <a:r>
              <a:rPr lang="en-US" altLang="en-US" sz="1400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	</a:t>
            </a:r>
            <a:endParaRPr lang="en-US" altLang="en-US" sz="2800" b="1" dirty="0">
              <a:solidFill>
                <a:srgbClr val="542C8E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</p:txBody>
      </p:sp>
      <p:sp>
        <p:nvSpPr>
          <p:cNvPr id="20486" name="TextBox 1">
            <a:extLst>
              <a:ext uri="{FF2B5EF4-FFF2-40B4-BE49-F238E27FC236}">
                <a16:creationId xmlns:a16="http://schemas.microsoft.com/office/drawing/2014/main" id="{D029EB7B-6AEA-DF4B-8CAC-C6175A265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920875"/>
            <a:ext cx="8281987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  </a:t>
            </a:r>
            <a:r>
              <a:rPr lang="en-GB" altLang="en-US" sz="2800" b="1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-</a:t>
            </a:r>
            <a:r>
              <a:rPr lang="en-GB" altLang="en-US" sz="1800"/>
              <a:t> </a:t>
            </a:r>
            <a:r>
              <a:rPr lang="en-GB" altLang="en-US" sz="2800" b="1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Parish Data Mapping exercise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400" b="1">
              <a:solidFill>
                <a:srgbClr val="542C8E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 - PGS team testing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 b="1">
              <a:solidFill>
                <a:srgbClr val="542C8E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 - Volunteer testing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 b="1">
              <a:solidFill>
                <a:srgbClr val="542C8E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 - Review and fix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 b="1">
              <a:solidFill>
                <a:srgbClr val="542C8E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 - Phased roll-out – details and timeline to follow</a:t>
            </a:r>
          </a:p>
        </p:txBody>
      </p:sp>
    </p:spTree>
    <p:extLst>
      <p:ext uri="{BB962C8B-B14F-4D97-AF65-F5344CB8AC3E}">
        <p14:creationId xmlns:p14="http://schemas.microsoft.com/office/powerpoint/2010/main" val="4108620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iocese Colour Cross">
            <a:extLst>
              <a:ext uri="{FF2B5EF4-FFF2-40B4-BE49-F238E27FC236}">
                <a16:creationId xmlns:a16="http://schemas.microsoft.com/office/drawing/2014/main" id="{229DF997-0A52-B547-A9A0-38D265C8B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22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2F953E71-C365-AA41-AB29-FFF43A089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20713"/>
            <a:ext cx="684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B89CE0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</p:txBody>
      </p:sp>
      <p:pic>
        <p:nvPicPr>
          <p:cNvPr id="22532" name="Picture 5" descr="Parish Giving Scheme Logo horizontal FINAL">
            <a:extLst>
              <a:ext uri="{FF2B5EF4-FFF2-40B4-BE49-F238E27FC236}">
                <a16:creationId xmlns:a16="http://schemas.microsoft.com/office/drawing/2014/main" id="{52C957DC-B4B0-C84E-9EDE-EF7A935EB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445125"/>
            <a:ext cx="30956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4">
            <a:extLst>
              <a:ext uri="{FF2B5EF4-FFF2-40B4-BE49-F238E27FC236}">
                <a16:creationId xmlns:a16="http://schemas.microsoft.com/office/drawing/2014/main" id="{C31C354F-9605-5D47-BA72-DF4054657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92150"/>
            <a:ext cx="79279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200A2"/>
              </a:buClr>
              <a:buFont typeface="Times" panose="02020603050405020304" pitchFamily="18" charset="0"/>
              <a:buNone/>
              <a:defRPr/>
            </a:pPr>
            <a:r>
              <a:rPr lang="en-US" altLang="en-US" sz="4800" b="1" dirty="0">
                <a:solidFill>
                  <a:srgbClr val="B89CE0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PGS HEADLINES:</a:t>
            </a:r>
          </a:p>
          <a:p>
            <a:pPr>
              <a:spcBef>
                <a:spcPct val="0"/>
              </a:spcBef>
              <a:buClr>
                <a:srgbClr val="6200A2"/>
              </a:buClr>
              <a:buFont typeface="Times" panose="02020603050405020304" pitchFamily="18" charset="0"/>
              <a:buNone/>
              <a:defRPr/>
            </a:pPr>
            <a:endParaRPr lang="en-US" altLang="en-US" sz="2800" b="1" dirty="0">
              <a:solidFill>
                <a:srgbClr val="542C8E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>
                <a:srgbClr val="6200A2"/>
              </a:buClr>
              <a:buFont typeface="Times" panose="02020603050405020304" pitchFamily="18" charset="0"/>
              <a:buNone/>
              <a:defRPr/>
            </a:pPr>
            <a:r>
              <a:rPr lang="en-US" altLang="en-US" b="1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Since lockdown:</a:t>
            </a:r>
          </a:p>
          <a:p>
            <a:pPr marL="457200" indent="-457200">
              <a:spcBef>
                <a:spcPct val="0"/>
              </a:spcBef>
              <a:buClr>
                <a:srgbClr val="6200A2"/>
              </a:buClr>
              <a:buFontTx/>
              <a:buChar char="-"/>
              <a:defRPr/>
            </a:pPr>
            <a:r>
              <a:rPr lang="en-US" altLang="en-US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3,905 NEW donors </a:t>
            </a:r>
          </a:p>
          <a:p>
            <a:pPr marL="457200" indent="-457200">
              <a:spcBef>
                <a:spcPct val="0"/>
              </a:spcBef>
              <a:buClr>
                <a:srgbClr val="6200A2"/>
              </a:buClr>
              <a:buFontTx/>
              <a:buChar char="-"/>
              <a:defRPr/>
            </a:pPr>
            <a:r>
              <a:rPr lang="en-US" altLang="en-US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160 new parishes registered</a:t>
            </a:r>
          </a:p>
          <a:p>
            <a:pPr marL="457200" indent="-457200">
              <a:spcBef>
                <a:spcPct val="0"/>
              </a:spcBef>
              <a:buClr>
                <a:srgbClr val="6200A2"/>
              </a:buClr>
              <a:buFontTx/>
              <a:buChar char="-"/>
              <a:defRPr/>
            </a:pPr>
            <a:r>
              <a:rPr lang="en-US" altLang="en-US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£18.9m remitted to parishes</a:t>
            </a:r>
          </a:p>
          <a:p>
            <a:pPr marL="457200" indent="-457200">
              <a:spcBef>
                <a:spcPct val="0"/>
              </a:spcBef>
              <a:buClr>
                <a:srgbClr val="6200A2"/>
              </a:buClr>
              <a:buFontTx/>
              <a:buChar char="-"/>
              <a:defRPr/>
            </a:pPr>
            <a:endParaRPr lang="en-US" altLang="en-US" b="1" dirty="0">
              <a:solidFill>
                <a:srgbClr val="542C8E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>
                <a:srgbClr val="6200A2"/>
              </a:buClr>
              <a:buFontTx/>
              <a:buNone/>
              <a:defRPr/>
            </a:pPr>
            <a:r>
              <a:rPr lang="en-US" altLang="en-US" b="1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Forecast end of 2020</a:t>
            </a:r>
          </a:p>
          <a:p>
            <a:pPr>
              <a:spcBef>
                <a:spcPct val="0"/>
              </a:spcBef>
              <a:buClr>
                <a:srgbClr val="6200A2"/>
              </a:buClr>
              <a:buFontTx/>
              <a:buNone/>
              <a:defRPr/>
            </a:pPr>
            <a:r>
              <a:rPr lang="en-US" altLang="en-US" b="1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 </a:t>
            </a:r>
            <a:r>
              <a:rPr lang="en-US" altLang="en-US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-  Raise £57.5m (28% growth 2019)</a:t>
            </a:r>
          </a:p>
        </p:txBody>
      </p:sp>
    </p:spTree>
    <p:extLst>
      <p:ext uri="{BB962C8B-B14F-4D97-AF65-F5344CB8AC3E}">
        <p14:creationId xmlns:p14="http://schemas.microsoft.com/office/powerpoint/2010/main" val="288907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EEA1CB9-512E-B947-BB40-7A68B7BDA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2300"/>
            <a:ext cx="74660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B89CE0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Salisbury’s headline stats: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C022135-40AB-0543-A091-535FF6AD9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844675"/>
            <a:ext cx="7100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200A2"/>
              </a:buClr>
              <a:buFont typeface="Times" pitchFamily="2" charset="0"/>
              <a:buNone/>
            </a:pPr>
            <a:endParaRPr lang="en-GB" altLang="en-US" sz="2000" b="1">
              <a:solidFill>
                <a:srgbClr val="6200A2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>
                <a:srgbClr val="6200A2"/>
              </a:buClr>
              <a:buFont typeface="Times" pitchFamily="2" charset="0"/>
              <a:buNone/>
            </a:pPr>
            <a:endParaRPr lang="en-US" altLang="en-US" sz="2400" b="1">
              <a:solidFill>
                <a:srgbClr val="000000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</p:txBody>
      </p:sp>
      <p:pic>
        <p:nvPicPr>
          <p:cNvPr id="24580" name="Picture 4" descr="Diocese Colour Cross">
            <a:extLst>
              <a:ext uri="{FF2B5EF4-FFF2-40B4-BE49-F238E27FC236}">
                <a16:creationId xmlns:a16="http://schemas.microsoft.com/office/drawing/2014/main" id="{AD2537C4-26A4-124E-AEDE-D0F625317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22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Parish Giving Scheme Logo horizontal FINAL">
            <a:extLst>
              <a:ext uri="{FF2B5EF4-FFF2-40B4-BE49-F238E27FC236}">
                <a16:creationId xmlns:a16="http://schemas.microsoft.com/office/drawing/2014/main" id="{81A1B29A-6C12-6243-B3DF-68D5D4926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445125"/>
            <a:ext cx="30956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C75E43-0792-7D43-AC77-291605B32D50}"/>
              </a:ext>
            </a:extLst>
          </p:cNvPr>
          <p:cNvSpPr txBox="1"/>
          <p:nvPr/>
        </p:nvSpPr>
        <p:spPr>
          <a:xfrm>
            <a:off x="827088" y="1557338"/>
            <a:ext cx="7323137" cy="6616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6200A2"/>
              </a:buClr>
              <a:defRPr/>
            </a:pPr>
            <a:r>
              <a:rPr lang="en-GB" sz="2400" b="1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Last 12 months</a:t>
            </a:r>
          </a:p>
          <a:p>
            <a:pPr>
              <a:buClr>
                <a:srgbClr val="6200A2"/>
              </a:buClr>
              <a:defRPr/>
            </a:pPr>
            <a:r>
              <a:rPr lang="en-GB" sz="2400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-    £1.95 million for the entire diocese</a:t>
            </a:r>
          </a:p>
          <a:p>
            <a:pPr marL="457200" indent="-457200">
              <a:buClr>
                <a:srgbClr val="6200A2"/>
              </a:buClr>
              <a:buFontTx/>
              <a:buChar char="-"/>
              <a:defRPr/>
            </a:pPr>
            <a:endParaRPr lang="en-GB" sz="2400" dirty="0">
              <a:solidFill>
                <a:srgbClr val="542C8E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  <a:p>
            <a:pPr>
              <a:buClr>
                <a:srgbClr val="6200A2"/>
              </a:buClr>
              <a:defRPr/>
            </a:pPr>
            <a:r>
              <a:rPr lang="en-GB" sz="2400" b="1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July 2020 </a:t>
            </a:r>
          </a:p>
          <a:p>
            <a:pPr marL="457200" indent="-457200">
              <a:buClr>
                <a:srgbClr val="6200A2"/>
              </a:buClr>
              <a:buFontTx/>
              <a:buChar char="-"/>
              <a:defRPr/>
            </a:pPr>
            <a:r>
              <a:rPr lang="en-GB" sz="2400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1,986 donations -1,933 (M), 43 (Q), 10 (A)</a:t>
            </a:r>
          </a:p>
          <a:p>
            <a:pPr marL="457200" indent="-457200">
              <a:buClr>
                <a:srgbClr val="6200A2"/>
              </a:buClr>
              <a:buFontTx/>
              <a:buChar char="-"/>
              <a:defRPr/>
            </a:pPr>
            <a:r>
              <a:rPr lang="en-GB" sz="2400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121 churches</a:t>
            </a:r>
          </a:p>
          <a:p>
            <a:pPr marL="457200" indent="-457200">
              <a:buClr>
                <a:srgbClr val="6200A2"/>
              </a:buClr>
              <a:buFontTx/>
              <a:buChar char="-"/>
              <a:defRPr/>
            </a:pPr>
            <a:r>
              <a:rPr lang="en-GB" sz="2400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= £140k Gifts</a:t>
            </a:r>
          </a:p>
          <a:p>
            <a:pPr marL="457200" indent="-457200">
              <a:buClr>
                <a:srgbClr val="6200A2"/>
              </a:buClr>
              <a:buFontTx/>
              <a:buChar char="-"/>
              <a:defRPr/>
            </a:pPr>
            <a:r>
              <a:rPr lang="en-GB" sz="2400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= £32k Gift Aid</a:t>
            </a:r>
          </a:p>
          <a:p>
            <a:pPr marL="457200" indent="-457200">
              <a:buClr>
                <a:srgbClr val="6200A2"/>
              </a:buClr>
              <a:buFontTx/>
              <a:buChar char="-"/>
              <a:defRPr/>
            </a:pPr>
            <a:endParaRPr lang="en-GB" sz="2400" dirty="0">
              <a:solidFill>
                <a:srgbClr val="542C8E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  <a:p>
            <a:pPr>
              <a:buClr>
                <a:srgbClr val="6200A2"/>
              </a:buClr>
              <a:defRPr/>
            </a:pPr>
            <a:r>
              <a:rPr lang="en-GB" sz="2400" b="1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Average gift value</a:t>
            </a:r>
          </a:p>
          <a:p>
            <a:pPr marL="457200" indent="-457200">
              <a:buClr>
                <a:srgbClr val="6200A2"/>
              </a:buClr>
              <a:buFontTx/>
              <a:buChar char="-"/>
              <a:defRPr/>
            </a:pPr>
            <a:r>
              <a:rPr lang="en-GB" sz="2400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Monthly gift (</a:t>
            </a:r>
            <a:r>
              <a:rPr lang="en-GB" sz="2400" dirty="0" err="1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exc</a:t>
            </a:r>
            <a:r>
              <a:rPr lang="en-GB" sz="2400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: GA) =  £15.51</a:t>
            </a:r>
          </a:p>
          <a:p>
            <a:pPr marL="457200" indent="-457200">
              <a:buClr>
                <a:srgbClr val="6200A2"/>
              </a:buClr>
              <a:buFontTx/>
              <a:buChar char="-"/>
              <a:defRPr/>
            </a:pPr>
            <a:r>
              <a:rPr lang="en-GB" sz="2400" dirty="0">
                <a:solidFill>
                  <a:srgbClr val="542C8E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NCI giving data 2017 = £9.95</a:t>
            </a:r>
          </a:p>
          <a:p>
            <a:pPr marL="285750" indent="-285750">
              <a:spcAft>
                <a:spcPts val="600"/>
              </a:spcAft>
              <a:buFontTx/>
              <a:buChar char="-"/>
              <a:defRPr/>
            </a:pPr>
            <a:endParaRPr lang="en-GB" dirty="0"/>
          </a:p>
          <a:p>
            <a:pPr marL="285750" indent="-285750">
              <a:spcAft>
                <a:spcPts val="600"/>
              </a:spcAft>
              <a:buFontTx/>
              <a:buChar char="-"/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929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641C7B6-6D04-634A-98E5-1D16D0B62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2300"/>
            <a:ext cx="6516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B89CE0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Headline stats cont…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4CF3355-AE75-874E-9DB7-2BF8F39B8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844675"/>
            <a:ext cx="7100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200A2"/>
              </a:buClr>
              <a:buFont typeface="Times" pitchFamily="2" charset="0"/>
              <a:buNone/>
            </a:pPr>
            <a:endParaRPr lang="en-GB" altLang="en-US" sz="2000" b="1">
              <a:solidFill>
                <a:srgbClr val="6200A2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>
                <a:srgbClr val="6200A2"/>
              </a:buClr>
              <a:buFont typeface="Times" pitchFamily="2" charset="0"/>
              <a:buNone/>
            </a:pPr>
            <a:endParaRPr lang="en-US" altLang="en-US" sz="2400" b="1">
              <a:solidFill>
                <a:srgbClr val="000000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</p:txBody>
      </p:sp>
      <p:pic>
        <p:nvPicPr>
          <p:cNvPr id="26628" name="Picture 4" descr="Diocese Colour Cross">
            <a:extLst>
              <a:ext uri="{FF2B5EF4-FFF2-40B4-BE49-F238E27FC236}">
                <a16:creationId xmlns:a16="http://schemas.microsoft.com/office/drawing/2014/main" id="{AA0D6F49-C8F1-4F4B-AADD-4CF6FBF0A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22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Parish Giving Scheme Logo horizontal FINAL">
            <a:extLst>
              <a:ext uri="{FF2B5EF4-FFF2-40B4-BE49-F238E27FC236}">
                <a16:creationId xmlns:a16="http://schemas.microsoft.com/office/drawing/2014/main" id="{3C208E2F-4D79-F746-B29B-BED68B62A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445125"/>
            <a:ext cx="30956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2E6BF5-E7F5-B842-9D18-37AF20A7E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1773238"/>
            <a:ext cx="8316912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6200A2"/>
              </a:buClr>
            </a:pPr>
            <a:r>
              <a:rPr lang="en-GB" altLang="en-US" sz="2400" b="1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Deanery ranking – Churches registered:</a:t>
            </a:r>
          </a:p>
          <a:p>
            <a:pPr>
              <a:buClr>
                <a:srgbClr val="6200A2"/>
              </a:buClr>
            </a:pPr>
            <a:endParaRPr lang="en-GB" altLang="en-US" sz="2400" b="1">
              <a:solidFill>
                <a:srgbClr val="542C8E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  <a:p>
            <a:pPr>
              <a:spcAft>
                <a:spcPts val="600"/>
              </a:spcAft>
              <a:buClr>
                <a:srgbClr val="6200A2"/>
              </a:buClr>
            </a:pPr>
            <a:r>
              <a:rPr lang="en-GB" altLang="en-US" sz="2400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1st – Joint - Dorchester &amp; Chalke –13 parishes </a:t>
            </a:r>
            <a:r>
              <a:rPr lang="en-GB" altLang="en-US" sz="1200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(169, 113 donors)</a:t>
            </a:r>
          </a:p>
          <a:p>
            <a:pPr>
              <a:spcAft>
                <a:spcPts val="600"/>
              </a:spcAft>
              <a:buClr>
                <a:srgbClr val="6200A2"/>
              </a:buClr>
            </a:pPr>
            <a:r>
              <a:rPr lang="en-GB" altLang="en-US" sz="2400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2nd - Calne – 9 churches</a:t>
            </a:r>
            <a:r>
              <a:rPr lang="en-GB" altLang="en-US" sz="1200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  (60 donors)</a:t>
            </a:r>
            <a:endParaRPr lang="en-GB" altLang="en-US" sz="2400">
              <a:solidFill>
                <a:srgbClr val="542C8E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  <a:p>
            <a:pPr>
              <a:buClr>
                <a:srgbClr val="6200A2"/>
              </a:buClr>
            </a:pPr>
            <a:endParaRPr lang="en-GB" altLang="en-US" sz="2400" b="1">
              <a:solidFill>
                <a:srgbClr val="542C8E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  <a:p>
            <a:pPr>
              <a:buClr>
                <a:srgbClr val="6200A2"/>
              </a:buClr>
            </a:pPr>
            <a:r>
              <a:rPr lang="en-GB" altLang="en-US" sz="2400" b="1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Deanery ranking – Donors registered:</a:t>
            </a:r>
          </a:p>
          <a:p>
            <a:pPr>
              <a:buClr>
                <a:srgbClr val="6200A2"/>
              </a:buClr>
            </a:pPr>
            <a:endParaRPr lang="en-GB" altLang="en-US" sz="2400" b="1">
              <a:solidFill>
                <a:srgbClr val="542C8E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  <a:p>
            <a:pPr>
              <a:spcAft>
                <a:spcPts val="600"/>
              </a:spcAft>
              <a:buClr>
                <a:srgbClr val="6200A2"/>
              </a:buClr>
            </a:pPr>
            <a:r>
              <a:rPr lang="en-GB" altLang="en-US" sz="2400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1st – Purbeck – 213</a:t>
            </a:r>
            <a:r>
              <a:rPr lang="en-GB" altLang="en-US" sz="1200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 (6 Churches)</a:t>
            </a:r>
            <a:endParaRPr lang="en-GB" altLang="en-US" sz="2400">
              <a:solidFill>
                <a:srgbClr val="542C8E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  <a:p>
            <a:pPr>
              <a:spcAft>
                <a:spcPts val="600"/>
              </a:spcAft>
              <a:buClr>
                <a:srgbClr val="6200A2"/>
              </a:buClr>
            </a:pPr>
            <a:r>
              <a:rPr lang="en-GB" altLang="en-US" sz="2400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2nd – Salisbury – 190</a:t>
            </a:r>
            <a:r>
              <a:rPr lang="en-GB" altLang="en-US" sz="1200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 (6 Churches)</a:t>
            </a:r>
            <a:endParaRPr lang="en-GB" altLang="en-US" sz="2400">
              <a:solidFill>
                <a:srgbClr val="542C8E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  <a:p>
            <a:pPr>
              <a:spcAft>
                <a:spcPts val="600"/>
              </a:spcAft>
              <a:buClr>
                <a:srgbClr val="6200A2"/>
              </a:buClr>
            </a:pPr>
            <a:r>
              <a:rPr lang="en-GB" altLang="en-US" sz="2400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3rd – Devises – 188 </a:t>
            </a:r>
            <a:r>
              <a:rPr lang="en-GB" altLang="en-US" sz="1200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(7 Churches)</a:t>
            </a:r>
            <a:endParaRPr lang="en-GB" altLang="en-US" sz="2400">
              <a:solidFill>
                <a:srgbClr val="542C8E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998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iocese Colour Cross">
            <a:extLst>
              <a:ext uri="{FF2B5EF4-FFF2-40B4-BE49-F238E27FC236}">
                <a16:creationId xmlns:a16="http://schemas.microsoft.com/office/drawing/2014/main" id="{27DD2971-A0B5-B84B-A7F9-5E05D5023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22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4">
            <a:extLst>
              <a:ext uri="{FF2B5EF4-FFF2-40B4-BE49-F238E27FC236}">
                <a16:creationId xmlns:a16="http://schemas.microsoft.com/office/drawing/2014/main" id="{0B2A90C0-3A4B-CE43-9732-E3158CD04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700213"/>
            <a:ext cx="77057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0" b="1">
                <a:solidFill>
                  <a:srgbClr val="B89CE0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Q &amp; A</a:t>
            </a:r>
          </a:p>
        </p:txBody>
      </p:sp>
      <p:pic>
        <p:nvPicPr>
          <p:cNvPr id="28676" name="Picture 5" descr="Parish Giving Scheme Logo horizontal FINAL">
            <a:extLst>
              <a:ext uri="{FF2B5EF4-FFF2-40B4-BE49-F238E27FC236}">
                <a16:creationId xmlns:a16="http://schemas.microsoft.com/office/drawing/2014/main" id="{917EDBF6-2397-7046-A541-A06629D8E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445125"/>
            <a:ext cx="30956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58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Giving and Regular Giving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Church Giving – it’s big stuff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3 legged stool:</a:t>
            </a:r>
          </a:p>
          <a:p>
            <a:pPr marL="0" indent="0">
              <a:buNone/>
            </a:pPr>
            <a:r>
              <a:rPr lang="en-GB" dirty="0"/>
              <a:t>              Why do we give?</a:t>
            </a:r>
          </a:p>
          <a:p>
            <a:pPr marL="0" indent="0">
              <a:buNone/>
            </a:pPr>
            <a:r>
              <a:rPr lang="en-GB" dirty="0"/>
              <a:t>              What do we give? </a:t>
            </a:r>
          </a:p>
          <a:p>
            <a:pPr marL="0" indent="0">
              <a:buNone/>
            </a:pPr>
            <a:r>
              <a:rPr lang="en-GB" dirty="0"/>
              <a:t>               How do we give?        PGS: we will                        </a:t>
            </a:r>
          </a:p>
          <a:p>
            <a:pPr marL="0" indent="0">
              <a:buNone/>
            </a:pPr>
            <a:r>
              <a:rPr lang="en-GB" dirty="0"/>
              <a:t>                                                 concentrate today</a:t>
            </a:r>
          </a:p>
          <a:p>
            <a:pPr marL="0" indent="0">
              <a:buNone/>
            </a:pPr>
            <a:r>
              <a:rPr lang="en-GB" dirty="0"/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4772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Why do we give?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“Christianity is a kind of giving”  CS Lewis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It is part of church life/our faith</a:t>
            </a:r>
          </a:p>
          <a:p>
            <a:r>
              <a:rPr lang="en-GB" dirty="0"/>
              <a:t>We are excited by what our church does</a:t>
            </a:r>
          </a:p>
          <a:p>
            <a:r>
              <a:rPr lang="en-GB" dirty="0"/>
              <a:t>Central to our community, schools     </a:t>
            </a:r>
          </a:p>
          <a:p>
            <a:r>
              <a:rPr lang="en-GB" dirty="0"/>
              <a:t>It is a “heart work”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“See that you also excel in this grace of giving”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             2 </a:t>
            </a:r>
            <a:r>
              <a:rPr lang="en-GB" dirty="0" err="1"/>
              <a:t>Corrinthians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14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707"/>
            <a:ext cx="7886700" cy="1325563"/>
          </a:xfrm>
        </p:spPr>
        <p:txBody>
          <a:bodyPr>
            <a:normAutofit/>
          </a:bodyPr>
          <a:lstStyle/>
          <a:p>
            <a:r>
              <a:rPr lang="en-GB" sz="4400" dirty="0"/>
              <a:t>What do we give?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8840"/>
            <a:ext cx="7886700" cy="4188122"/>
          </a:xfrm>
        </p:spPr>
        <p:txBody>
          <a:bodyPr/>
          <a:lstStyle/>
          <a:p>
            <a:r>
              <a:rPr lang="en-GB" dirty="0"/>
              <a:t>We need to know what it is about</a:t>
            </a:r>
          </a:p>
          <a:p>
            <a:r>
              <a:rPr lang="en-GB" dirty="0"/>
              <a:t>To pay for things</a:t>
            </a:r>
          </a:p>
          <a:p>
            <a:r>
              <a:rPr lang="en-GB" dirty="0"/>
              <a:t>Professionally and trust worthy</a:t>
            </a:r>
          </a:p>
          <a:p>
            <a:r>
              <a:rPr lang="en-GB" dirty="0"/>
              <a:t>Generously with thanksgiving &amp; celebration: </a:t>
            </a:r>
          </a:p>
          <a:p>
            <a:pPr marL="0" indent="0">
              <a:buNone/>
            </a:pPr>
            <a:r>
              <a:rPr lang="en-GB" dirty="0"/>
              <a:t>       “Generosity is not just a transaction, it is        </a:t>
            </a:r>
          </a:p>
          <a:p>
            <a:pPr marL="0" indent="0">
              <a:buNone/>
            </a:pPr>
            <a:r>
              <a:rPr lang="en-GB" dirty="0"/>
              <a:t>                            transformational”</a:t>
            </a:r>
          </a:p>
          <a:p>
            <a:pPr marL="0" indent="0">
              <a:buNone/>
            </a:pPr>
            <a:r>
              <a:rPr lang="en-GB" dirty="0"/>
              <a:t>        “No one becomes poor by giving”   Anne Frank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719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How do we give?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3"/>
          </a:xfrm>
        </p:spPr>
        <p:txBody>
          <a:bodyPr>
            <a:normAutofit/>
          </a:bodyPr>
          <a:lstStyle/>
          <a:p>
            <a:r>
              <a:rPr lang="en-GB" dirty="0"/>
              <a:t>Collection or Offering – central to our worship</a:t>
            </a:r>
          </a:p>
          <a:p>
            <a:r>
              <a:rPr lang="en-GB" dirty="0"/>
              <a:t>One off Gifts or Donations</a:t>
            </a:r>
          </a:p>
          <a:p>
            <a:r>
              <a:rPr lang="en-GB" dirty="0"/>
              <a:t>Fundraising</a:t>
            </a:r>
          </a:p>
          <a:p>
            <a:r>
              <a:rPr lang="en-GB" dirty="0"/>
              <a:t>Fees</a:t>
            </a:r>
          </a:p>
          <a:p>
            <a:r>
              <a:rPr lang="en-GB" dirty="0"/>
              <a:t>Enterprises</a:t>
            </a:r>
          </a:p>
          <a:p>
            <a:r>
              <a:rPr lang="en-GB" dirty="0"/>
              <a:t>Wills</a:t>
            </a:r>
          </a:p>
          <a:p>
            <a:r>
              <a:rPr lang="en-GB" sz="3600" dirty="0"/>
              <a:t>Regular Giving with Gift Aid:</a:t>
            </a:r>
          </a:p>
          <a:p>
            <a:pPr marL="0" indent="0">
              <a:buNone/>
            </a:pPr>
            <a:r>
              <a:rPr lang="en-GB" sz="4000" dirty="0"/>
              <a:t>         </a:t>
            </a:r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PARISH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GIVING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SCHEME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613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Diocese Colour Cross">
            <a:extLst>
              <a:ext uri="{FF2B5EF4-FFF2-40B4-BE49-F238E27FC236}">
                <a16:creationId xmlns:a16="http://schemas.microsoft.com/office/drawing/2014/main" id="{DE0E4700-8916-9645-AC9E-9461FB146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22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>
            <a:extLst>
              <a:ext uri="{FF2B5EF4-FFF2-40B4-BE49-F238E27FC236}">
                <a16:creationId xmlns:a16="http://schemas.microsoft.com/office/drawing/2014/main" id="{1B9AF0B4-FA4C-3B4B-8E6F-7705256CA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8382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ea typeface="MS PGothic" panose="020B0600070205080204" pitchFamily="34" charset="-128"/>
            </a:endParaRP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D5659AB0-68D9-8044-B887-ECF421378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678113"/>
            <a:ext cx="7993063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Salisbury Diocese - webinar</a:t>
            </a:r>
          </a:p>
          <a:p>
            <a:pPr algn="ctr"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July 2020</a:t>
            </a:r>
          </a:p>
          <a:p>
            <a:pPr algn="r"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Helen Richardson</a:t>
            </a:r>
          </a:p>
          <a:p>
            <a:pPr algn="r"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en-GB" altLang="en-US" sz="1800" b="1" i="1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Chief Executive</a:t>
            </a:r>
            <a:endParaRPr lang="en-US" altLang="en-US" sz="3600">
              <a:solidFill>
                <a:srgbClr val="542C8E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</p:txBody>
      </p:sp>
      <p:pic>
        <p:nvPicPr>
          <p:cNvPr id="4101" name="Picture 7" descr="Parish Giving Scheme Logo horizontal FINAL">
            <a:extLst>
              <a:ext uri="{FF2B5EF4-FFF2-40B4-BE49-F238E27FC236}">
                <a16:creationId xmlns:a16="http://schemas.microsoft.com/office/drawing/2014/main" id="{21C52D5C-051D-D649-8DD8-25D616211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6985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403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>
            <a:extLst>
              <a:ext uri="{FF2B5EF4-FFF2-40B4-BE49-F238E27FC236}">
                <a16:creationId xmlns:a16="http://schemas.microsoft.com/office/drawing/2014/main" id="{8E312104-D405-E643-9A2E-177B2BBDE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73238"/>
            <a:ext cx="818515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Donations made through this scheme use a Direct Debit.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This can be made on a monthly, quarterly or annual basis.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Each donation is restricted to the intended church.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Gift Aid is reclaimed and passed onto the church directly. </a:t>
            </a:r>
          </a:p>
        </p:txBody>
      </p:sp>
      <p:sp>
        <p:nvSpPr>
          <p:cNvPr id="6147" name="Rectangle 4">
            <a:extLst>
              <a:ext uri="{FF2B5EF4-FFF2-40B4-BE49-F238E27FC236}">
                <a16:creationId xmlns:a16="http://schemas.microsoft.com/office/drawing/2014/main" id="{2EA80401-33C0-9042-9ABE-C7A7C77EF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8913"/>
            <a:ext cx="7705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What is the PGS?</a:t>
            </a:r>
            <a:endParaRPr lang="en-US" altLang="en-US" sz="4800">
              <a:solidFill>
                <a:srgbClr val="542C8E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0008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8AEE410-1357-ED45-B54B-0B66DF3F1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2300"/>
            <a:ext cx="45704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B89CE0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Unique benefit: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0D98E0A-1E98-A747-BC75-B6BC91BFD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844675"/>
            <a:ext cx="71008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200A2"/>
              </a:buClr>
              <a:buFont typeface="Times" pitchFamily="2" charset="0"/>
              <a:buNone/>
            </a:pPr>
            <a:r>
              <a:rPr lang="en-US" altLang="en-US" sz="4800" b="1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Giving to rise in line with inflation annually</a:t>
            </a:r>
            <a:r>
              <a:rPr lang="en-US" altLang="en-US" sz="2000" b="1">
                <a:solidFill>
                  <a:srgbClr val="6200A2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 </a:t>
            </a:r>
          </a:p>
          <a:p>
            <a:pPr>
              <a:spcBef>
                <a:spcPct val="0"/>
              </a:spcBef>
              <a:buClr>
                <a:srgbClr val="6200A2"/>
              </a:buClr>
              <a:buFont typeface="Times" pitchFamily="2" charset="0"/>
              <a:buNone/>
            </a:pPr>
            <a:endParaRPr lang="en-GB" altLang="en-US" sz="2000" b="1">
              <a:solidFill>
                <a:srgbClr val="6200A2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>
                <a:srgbClr val="6200A2"/>
              </a:buClr>
              <a:buFont typeface="Times" pitchFamily="2" charset="0"/>
              <a:buNone/>
            </a:pPr>
            <a:endParaRPr lang="en-US" altLang="en-US" sz="2400" b="1">
              <a:solidFill>
                <a:srgbClr val="000000"/>
              </a:solidFill>
              <a:latin typeface="Gill Sans MT" panose="020B0502020104020203" pitchFamily="34" charset="77"/>
              <a:ea typeface="MS PGothic" panose="020B0600070205080204" pitchFamily="34" charset="-128"/>
            </a:endParaRPr>
          </a:p>
        </p:txBody>
      </p:sp>
      <p:pic>
        <p:nvPicPr>
          <p:cNvPr id="8196" name="Picture 4" descr="Diocese Colour Cross">
            <a:extLst>
              <a:ext uri="{FF2B5EF4-FFF2-40B4-BE49-F238E27FC236}">
                <a16:creationId xmlns:a16="http://schemas.microsoft.com/office/drawing/2014/main" id="{03B78833-0264-E04F-B80B-C1B9D4FDC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22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Parish Giving Scheme Logo horizontal FINAL">
            <a:extLst>
              <a:ext uri="{FF2B5EF4-FFF2-40B4-BE49-F238E27FC236}">
                <a16:creationId xmlns:a16="http://schemas.microsoft.com/office/drawing/2014/main" id="{2A50637F-0338-474B-A7B4-96943CC14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445125"/>
            <a:ext cx="30956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>
            <a:extLst>
              <a:ext uri="{FF2B5EF4-FFF2-40B4-BE49-F238E27FC236}">
                <a16:creationId xmlns:a16="http://schemas.microsoft.com/office/drawing/2014/main" id="{76E0440D-6B37-1442-B613-CAF82C788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076700"/>
            <a:ext cx="5591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B89CE0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Why is this important?</a:t>
            </a:r>
          </a:p>
        </p:txBody>
      </p:sp>
    </p:spTree>
    <p:extLst>
      <p:ext uri="{BB962C8B-B14F-4D97-AF65-F5344CB8AC3E}">
        <p14:creationId xmlns:p14="http://schemas.microsoft.com/office/powerpoint/2010/main" val="308872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8CA0549E-612A-4444-A0D0-A1EB20CDB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20713"/>
            <a:ext cx="4870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B89CE0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Ways to donate: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49EF462F-8F58-474D-839C-D58787556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557338"/>
            <a:ext cx="727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200A2"/>
              </a:buClr>
              <a:buFont typeface="Times" pitchFamily="2" charset="0"/>
              <a:buNone/>
            </a:pPr>
            <a:r>
              <a:rPr lang="en-US" altLang="en-US" sz="2800" b="1">
                <a:solidFill>
                  <a:srgbClr val="542C8E"/>
                </a:solidFill>
                <a:latin typeface="Gill Sans MT" panose="020B0502020104020203" pitchFamily="34" charset="77"/>
                <a:ea typeface="MS PGothic" panose="020B0600070205080204" pitchFamily="34" charset="-128"/>
              </a:rPr>
              <a:t>1) By paper form or PDF sent via post: 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6C9C1401-C48B-CF45-81C6-1C3B0ABAC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2349500"/>
            <a:ext cx="68595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8549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603</Words>
  <Application>Microsoft Macintosh PowerPoint</Application>
  <PresentationFormat>On-screen Show (4:3)</PresentationFormat>
  <Paragraphs>163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Palatino Linotype</vt:lpstr>
      <vt:lpstr>Times</vt:lpstr>
      <vt:lpstr>1_Office Theme</vt:lpstr>
      <vt:lpstr>Welcome and Introduction  Thank you for joining us today  Helen Richardson CEO, Parish Giving Scheme </vt:lpstr>
      <vt:lpstr>Giving and Regular Giving</vt:lpstr>
      <vt:lpstr>Why do we give?</vt:lpstr>
      <vt:lpstr>What do we give?</vt:lpstr>
      <vt:lpstr>How do we give?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Kilbee</dc:creator>
  <cp:lastModifiedBy>Lianne Howard-Dace</cp:lastModifiedBy>
  <cp:revision>44</cp:revision>
  <cp:lastPrinted>2020-07-23T07:08:37Z</cp:lastPrinted>
  <dcterms:created xsi:type="dcterms:W3CDTF">2018-02-15T12:26:14Z</dcterms:created>
  <dcterms:modified xsi:type="dcterms:W3CDTF">2020-08-03T09:19:53Z</dcterms:modified>
</cp:coreProperties>
</file>