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5" r:id="rId3"/>
    <p:sldId id="260" r:id="rId4"/>
    <p:sldId id="266" r:id="rId5"/>
    <p:sldId id="257" r:id="rId6"/>
    <p:sldId id="267" r:id="rId7"/>
    <p:sldId id="270" r:id="rId8"/>
    <p:sldId id="258" r:id="rId9"/>
    <p:sldId id="262" r:id="rId10"/>
    <p:sldId id="263" r:id="rId11"/>
    <p:sldId id="261" r:id="rId12"/>
    <p:sldId id="259" r:id="rId13"/>
    <p:sldId id="271" r:id="rId14"/>
    <p:sldId id="269" r:id="rId15"/>
    <p:sldId id="268" r:id="rId16"/>
    <p:sldId id="273" r:id="rId17"/>
    <p:sldId id="274" r:id="rId18"/>
    <p:sldId id="275" r:id="rId19"/>
    <p:sldId id="272"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1.xml"/><Relationship Id="rId30" Type="http://schemas.openxmlformats.org/officeDocument/2006/relationships/customXml" Target="../customXml/item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Coupe" userId="2ef900e8-03e0-40a8-8135-d1176531555e" providerId="ADAL" clId="{4E50FD7F-5298-4573-B8A6-00B1F629380E}"/>
    <pc:docChg chg="modSld">
      <pc:chgData name="Nicola Coupe" userId="2ef900e8-03e0-40a8-8135-d1176531555e" providerId="ADAL" clId="{4E50FD7F-5298-4573-B8A6-00B1F629380E}" dt="2022-04-24T21:25:44.438" v="0" actId="20577"/>
      <pc:docMkLst>
        <pc:docMk/>
      </pc:docMkLst>
      <pc:sldChg chg="modSp mod">
        <pc:chgData name="Nicola Coupe" userId="2ef900e8-03e0-40a8-8135-d1176531555e" providerId="ADAL" clId="{4E50FD7F-5298-4573-B8A6-00B1F629380E}" dt="2022-04-24T21:25:44.438" v="0" actId="20577"/>
        <pc:sldMkLst>
          <pc:docMk/>
          <pc:sldMk cId="1025687288" sldId="256"/>
        </pc:sldMkLst>
        <pc:spChg chg="mod">
          <ac:chgData name="Nicola Coupe" userId="2ef900e8-03e0-40a8-8135-d1176531555e" providerId="ADAL" clId="{4E50FD7F-5298-4573-B8A6-00B1F629380E}" dt="2022-04-24T21:25:44.438" v="0" actId="20577"/>
          <ac:spMkLst>
            <pc:docMk/>
            <pc:sldMk cId="1025687288" sldId="256"/>
            <ac:spMk id="3" creationId="{92F42335-D022-4F43-BA2E-FF4DF8033AD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4/24/2022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4/24/2022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4/24/2022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4/24/2022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4/24/2022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video" Target="https://www.youtube.com/embed/Ks2DOoZtZ4A?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3.jfif"/><Relationship Id="rId1" Type="http://schemas.openxmlformats.org/officeDocument/2006/relationships/slideLayout" Target="../slideLayouts/slideLayout6.xml"/><Relationship Id="rId4" Type="http://schemas.openxmlformats.org/officeDocument/2006/relationships/image" Target="../media/image5.jfif"/></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7.xml"/><Relationship Id="rId1" Type="http://schemas.openxmlformats.org/officeDocument/2006/relationships/video" Target="https://www.youtube.com/embed/J3iB30gCqAc?feature=oembe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VyRPJo8YBbY?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yWNA5O5JCpI?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C137A-0CB4-4A1B-9817-60C2FB85A948}"/>
              </a:ext>
            </a:extLst>
          </p:cNvPr>
          <p:cNvSpPr>
            <a:spLocks noGrp="1"/>
          </p:cNvSpPr>
          <p:nvPr>
            <p:ph type="ctrTitle"/>
          </p:nvPr>
        </p:nvSpPr>
        <p:spPr/>
        <p:txBody>
          <a:bodyPr/>
          <a:lstStyle/>
          <a:p>
            <a:r>
              <a:rPr lang="en-GB" dirty="0"/>
              <a:t>SADNESS and Loss</a:t>
            </a:r>
          </a:p>
        </p:txBody>
      </p:sp>
      <p:sp>
        <p:nvSpPr>
          <p:cNvPr id="3" name="Subtitle 2">
            <a:extLst>
              <a:ext uri="{FF2B5EF4-FFF2-40B4-BE49-F238E27FC236}">
                <a16:creationId xmlns:a16="http://schemas.microsoft.com/office/drawing/2014/main" id="{92F42335-D022-4F43-BA2E-FF4DF8033ADE}"/>
              </a:ext>
            </a:extLst>
          </p:cNvPr>
          <p:cNvSpPr>
            <a:spLocks noGrp="1"/>
          </p:cNvSpPr>
          <p:nvPr>
            <p:ph type="subTitle" idx="1"/>
          </p:nvPr>
        </p:nvSpPr>
        <p:spPr/>
        <p:txBody>
          <a:bodyPr/>
          <a:lstStyle/>
          <a:p>
            <a:r>
              <a:rPr lang="en-GB" dirty="0"/>
              <a:t>2</a:t>
            </a:r>
            <a:r>
              <a:rPr lang="en-GB" baseline="30000" dirty="0"/>
              <a:t>nd</a:t>
            </a:r>
            <a:r>
              <a:rPr lang="en-GB" dirty="0"/>
              <a:t> November</a:t>
            </a:r>
          </a:p>
        </p:txBody>
      </p:sp>
    </p:spTree>
    <p:extLst>
      <p:ext uri="{BB962C8B-B14F-4D97-AF65-F5344CB8AC3E}">
        <p14:creationId xmlns:p14="http://schemas.microsoft.com/office/powerpoint/2010/main" val="1025687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British Heart Foundation - The Small Creature, an animated story to help bereaved children">
            <a:hlinkClick r:id="" action="ppaction://media"/>
            <a:extLst>
              <a:ext uri="{FF2B5EF4-FFF2-40B4-BE49-F238E27FC236}">
                <a16:creationId xmlns:a16="http://schemas.microsoft.com/office/drawing/2014/main" id="{8496CCAB-B6A6-469D-8464-6F6D0AF5B089}"/>
              </a:ext>
            </a:extLst>
          </p:cNvPr>
          <p:cNvPicPr>
            <a:picLocks noRot="1" noChangeAspect="1"/>
          </p:cNvPicPr>
          <p:nvPr>
            <a:videoFile r:link="rId1"/>
          </p:nvPr>
        </p:nvPicPr>
        <p:blipFill>
          <a:blip r:embed="rId3"/>
          <a:stretch>
            <a:fillRect/>
          </a:stretch>
        </p:blipFill>
        <p:spPr>
          <a:xfrm>
            <a:off x="2969660" y="1451113"/>
            <a:ext cx="8514228" cy="4810539"/>
          </a:xfrm>
          <a:prstGeom prst="rect">
            <a:avLst/>
          </a:prstGeom>
        </p:spPr>
      </p:pic>
      <p:sp>
        <p:nvSpPr>
          <p:cNvPr id="3" name="TextBox 2">
            <a:extLst>
              <a:ext uri="{FF2B5EF4-FFF2-40B4-BE49-F238E27FC236}">
                <a16:creationId xmlns:a16="http://schemas.microsoft.com/office/drawing/2014/main" id="{4E1DCFEA-2F02-4FF7-8E96-43253E1E72FB}"/>
              </a:ext>
            </a:extLst>
          </p:cNvPr>
          <p:cNvSpPr txBox="1"/>
          <p:nvPr/>
        </p:nvSpPr>
        <p:spPr>
          <a:xfrm>
            <a:off x="516835" y="303960"/>
            <a:ext cx="9727096" cy="523220"/>
          </a:xfrm>
          <a:prstGeom prst="rect">
            <a:avLst/>
          </a:prstGeom>
          <a:noFill/>
        </p:spPr>
        <p:txBody>
          <a:bodyPr wrap="square" rtlCol="0">
            <a:spAutoFit/>
          </a:bodyPr>
          <a:lstStyle/>
          <a:p>
            <a:r>
              <a:rPr lang="en-GB" sz="2800" b="1" u="sng" dirty="0"/>
              <a:t>The Small Creature – British Heart Foundation</a:t>
            </a:r>
          </a:p>
        </p:txBody>
      </p:sp>
    </p:spTree>
    <p:extLst>
      <p:ext uri="{BB962C8B-B14F-4D97-AF65-F5344CB8AC3E}">
        <p14:creationId xmlns:p14="http://schemas.microsoft.com/office/powerpoint/2010/main" val="289628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F59C4-4A8F-4DF7-A7EB-D1E29CD8BBB2}"/>
              </a:ext>
            </a:extLst>
          </p:cNvPr>
          <p:cNvSpPr>
            <a:spLocks noGrp="1"/>
          </p:cNvSpPr>
          <p:nvPr>
            <p:ph type="title"/>
          </p:nvPr>
        </p:nvSpPr>
        <p:spPr/>
        <p:txBody>
          <a:bodyPr/>
          <a:lstStyle/>
          <a:p>
            <a:r>
              <a:rPr lang="en-GB" dirty="0"/>
              <a:t>All souls’ day</a:t>
            </a:r>
          </a:p>
        </p:txBody>
      </p:sp>
      <p:sp>
        <p:nvSpPr>
          <p:cNvPr id="3" name="Text Placeholder 2">
            <a:extLst>
              <a:ext uri="{FF2B5EF4-FFF2-40B4-BE49-F238E27FC236}">
                <a16:creationId xmlns:a16="http://schemas.microsoft.com/office/drawing/2014/main" id="{5FD64057-EF54-4F0C-85A4-CA77A1D18AA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589422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8FB2C4-1DAB-4363-96BC-888BA017171D}"/>
              </a:ext>
            </a:extLst>
          </p:cNvPr>
          <p:cNvSpPr txBox="1"/>
          <p:nvPr/>
        </p:nvSpPr>
        <p:spPr>
          <a:xfrm>
            <a:off x="745435" y="576470"/>
            <a:ext cx="10287000" cy="6001643"/>
          </a:xfrm>
          <a:prstGeom prst="rect">
            <a:avLst/>
          </a:prstGeom>
          <a:noFill/>
        </p:spPr>
        <p:txBody>
          <a:bodyPr wrap="square" rtlCol="0">
            <a:spAutoFit/>
          </a:bodyPr>
          <a:lstStyle/>
          <a:p>
            <a:r>
              <a:rPr lang="en-GB" sz="2400" b="1" i="0" dirty="0">
                <a:solidFill>
                  <a:srgbClr val="404040"/>
                </a:solidFill>
                <a:effectLst/>
                <a:latin typeface="+mj-lt"/>
              </a:rPr>
              <a:t>People all over the world have their own ways to respond when someone has died. </a:t>
            </a:r>
          </a:p>
          <a:p>
            <a:endParaRPr lang="en-GB" sz="2400" b="1" dirty="0">
              <a:solidFill>
                <a:srgbClr val="404040"/>
              </a:solidFill>
              <a:latin typeface="+mj-lt"/>
            </a:endParaRPr>
          </a:p>
          <a:p>
            <a:r>
              <a:rPr lang="en-GB" sz="2400" b="1" dirty="0">
                <a:solidFill>
                  <a:srgbClr val="404040"/>
                </a:solidFill>
                <a:latin typeface="+mj-lt"/>
              </a:rPr>
              <a:t>Christians believe that everyone has a soul and so the </a:t>
            </a:r>
            <a:r>
              <a:rPr lang="en-GB" sz="2400" b="1" dirty="0">
                <a:solidFill>
                  <a:srgbClr val="231F20"/>
                </a:solidFill>
                <a:latin typeface="+mj-lt"/>
              </a:rPr>
              <a:t>death of our physical body is not ‘the end’. </a:t>
            </a:r>
            <a:r>
              <a:rPr lang="en-GB" sz="2400" dirty="0">
                <a:solidFill>
                  <a:srgbClr val="231F20"/>
                </a:solidFill>
                <a:latin typeface="+mj-lt"/>
              </a:rPr>
              <a:t>They believe the soul to be a non-physical part of us that will ‘live on’ after we stop breathing and living in our physical body. Many believe that it is the soul that will live on in the afterlife. </a:t>
            </a:r>
          </a:p>
          <a:p>
            <a:endParaRPr lang="en-GB" sz="2400" b="1" dirty="0">
              <a:solidFill>
                <a:srgbClr val="231F20"/>
              </a:solidFill>
              <a:latin typeface="+mj-lt"/>
            </a:endParaRPr>
          </a:p>
          <a:p>
            <a:r>
              <a:rPr lang="en-GB" sz="2400" b="1" i="0" dirty="0">
                <a:solidFill>
                  <a:srgbClr val="404040"/>
                </a:solidFill>
                <a:effectLst/>
                <a:latin typeface="+mj-lt"/>
              </a:rPr>
              <a:t>In the Christian Calendar, All Souls' Day is on </a:t>
            </a:r>
            <a:r>
              <a:rPr lang="en-GB" sz="2400" b="1" dirty="0">
                <a:solidFill>
                  <a:srgbClr val="0066D5"/>
                </a:solidFill>
                <a:latin typeface="+mj-lt"/>
              </a:rPr>
              <a:t>Tuesday November 2</a:t>
            </a:r>
            <a:r>
              <a:rPr lang="en-GB" sz="2400" b="1" baseline="30000" dirty="0">
                <a:solidFill>
                  <a:srgbClr val="0066D5"/>
                </a:solidFill>
                <a:latin typeface="+mj-lt"/>
              </a:rPr>
              <a:t>nd</a:t>
            </a:r>
            <a:r>
              <a:rPr lang="en-GB" sz="2400" b="1" dirty="0">
                <a:solidFill>
                  <a:srgbClr val="0066D5"/>
                </a:solidFill>
                <a:latin typeface="+mj-lt"/>
              </a:rPr>
              <a:t> each year</a:t>
            </a:r>
            <a:r>
              <a:rPr lang="en-GB" sz="2400" b="1" i="0" dirty="0">
                <a:solidFill>
                  <a:srgbClr val="404040"/>
                </a:solidFill>
                <a:effectLst/>
                <a:latin typeface="+mj-lt"/>
              </a:rPr>
              <a:t>. The day is dedicated to giving money or food to the poor and to say prayers and remember those who have died. People especially go to church or pray at home for their relatives who have died. There might be a list read out in church and people may light candles. </a:t>
            </a:r>
            <a:endParaRPr lang="en-GB" sz="2400" b="1" dirty="0">
              <a:solidFill>
                <a:srgbClr val="404040"/>
              </a:solidFill>
              <a:latin typeface="+mj-lt"/>
            </a:endParaRPr>
          </a:p>
          <a:p>
            <a:endParaRPr lang="en-GB" sz="2400" dirty="0">
              <a:solidFill>
                <a:srgbClr val="404040"/>
              </a:solidFill>
              <a:latin typeface="Arial" panose="020B0604020202020204" pitchFamily="34" charset="0"/>
            </a:endParaRPr>
          </a:p>
        </p:txBody>
      </p:sp>
    </p:spTree>
    <p:extLst>
      <p:ext uri="{BB962C8B-B14F-4D97-AF65-F5344CB8AC3E}">
        <p14:creationId xmlns:p14="http://schemas.microsoft.com/office/powerpoint/2010/main" val="206017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84BD936-A00B-487D-980E-D659C42601D7}"/>
              </a:ext>
            </a:extLst>
          </p:cNvPr>
          <p:cNvPicPr>
            <a:picLocks noChangeAspect="1"/>
          </p:cNvPicPr>
          <p:nvPr/>
        </p:nvPicPr>
        <p:blipFill>
          <a:blip r:embed="rId2"/>
          <a:stretch>
            <a:fillRect/>
          </a:stretch>
        </p:blipFill>
        <p:spPr>
          <a:xfrm>
            <a:off x="2828313" y="2257244"/>
            <a:ext cx="6073666" cy="3825572"/>
          </a:xfrm>
          <a:prstGeom prst="rect">
            <a:avLst/>
          </a:prstGeom>
        </p:spPr>
      </p:pic>
      <p:sp>
        <p:nvSpPr>
          <p:cNvPr id="4" name="TextBox 3">
            <a:extLst>
              <a:ext uri="{FF2B5EF4-FFF2-40B4-BE49-F238E27FC236}">
                <a16:creationId xmlns:a16="http://schemas.microsoft.com/office/drawing/2014/main" id="{A63EFCC0-4841-4972-B7D2-BB34F1573CF1}"/>
              </a:ext>
            </a:extLst>
          </p:cNvPr>
          <p:cNvSpPr txBox="1"/>
          <p:nvPr/>
        </p:nvSpPr>
        <p:spPr>
          <a:xfrm>
            <a:off x="1252329" y="636104"/>
            <a:ext cx="9780105" cy="830997"/>
          </a:xfrm>
          <a:prstGeom prst="rect">
            <a:avLst/>
          </a:prstGeom>
          <a:noFill/>
        </p:spPr>
        <p:txBody>
          <a:bodyPr wrap="square" rtlCol="0">
            <a:spAutoFit/>
          </a:bodyPr>
          <a:lstStyle/>
          <a:p>
            <a:r>
              <a:rPr lang="en-GB" sz="2400" b="1" dirty="0"/>
              <a:t>Who or what would you like to light a candle for? </a:t>
            </a:r>
          </a:p>
          <a:p>
            <a:r>
              <a:rPr lang="en-GB" sz="2400" b="1" dirty="0"/>
              <a:t>Who would you want to remember or say a prayer for?</a:t>
            </a:r>
          </a:p>
        </p:txBody>
      </p:sp>
    </p:spTree>
    <p:extLst>
      <p:ext uri="{BB962C8B-B14F-4D97-AF65-F5344CB8AC3E}">
        <p14:creationId xmlns:p14="http://schemas.microsoft.com/office/powerpoint/2010/main" val="66115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C03C-36B0-487C-AD4A-3C88808A0842}"/>
              </a:ext>
            </a:extLst>
          </p:cNvPr>
          <p:cNvSpPr>
            <a:spLocks noGrp="1"/>
          </p:cNvSpPr>
          <p:nvPr>
            <p:ph type="title"/>
          </p:nvPr>
        </p:nvSpPr>
        <p:spPr/>
        <p:txBody>
          <a:bodyPr/>
          <a:lstStyle/>
          <a:p>
            <a:r>
              <a:rPr lang="en-GB" dirty="0"/>
              <a:t>Your time to think and reflect…</a:t>
            </a:r>
          </a:p>
        </p:txBody>
      </p:sp>
      <p:sp>
        <p:nvSpPr>
          <p:cNvPr id="3" name="Text Placeholder 2">
            <a:extLst>
              <a:ext uri="{FF2B5EF4-FFF2-40B4-BE49-F238E27FC236}">
                <a16:creationId xmlns:a16="http://schemas.microsoft.com/office/drawing/2014/main" id="{38688E0D-0006-4C35-AE49-987310A2B21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703296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255F8B-22B2-49A9-980E-AFF377E345A7}"/>
              </a:ext>
            </a:extLst>
          </p:cNvPr>
          <p:cNvSpPr txBox="1"/>
          <p:nvPr/>
        </p:nvSpPr>
        <p:spPr>
          <a:xfrm>
            <a:off x="3252247" y="1866507"/>
            <a:ext cx="5561815" cy="2031325"/>
          </a:xfrm>
          <a:prstGeom prst="rect">
            <a:avLst/>
          </a:prstGeom>
          <a:noFill/>
        </p:spPr>
        <p:txBody>
          <a:bodyPr wrap="square" rtlCol="0">
            <a:spAutoFit/>
          </a:bodyPr>
          <a:lstStyle/>
          <a:p>
            <a:r>
              <a:rPr lang="en-GB" dirty="0">
                <a:highlight>
                  <a:srgbClr val="FFFF00"/>
                </a:highlight>
              </a:rPr>
              <a:t>Staff choose a school song or hymn. Or play some music such as Bridge over Troubled Water to play while children write on their tear shapes or treasury tags.</a:t>
            </a:r>
          </a:p>
          <a:p>
            <a:endParaRPr lang="en-GB" dirty="0">
              <a:highlight>
                <a:srgbClr val="FFFF00"/>
              </a:highlight>
            </a:endParaRPr>
          </a:p>
          <a:p>
            <a:r>
              <a:rPr lang="en-GB" dirty="0">
                <a:highlight>
                  <a:srgbClr val="FFFF00"/>
                </a:highlight>
              </a:rPr>
              <a:t>Or sing Shine Jesus Shine which is embedded in the last slide</a:t>
            </a:r>
          </a:p>
        </p:txBody>
      </p:sp>
    </p:spTree>
    <p:extLst>
      <p:ext uri="{BB962C8B-B14F-4D97-AF65-F5344CB8AC3E}">
        <p14:creationId xmlns:p14="http://schemas.microsoft.com/office/powerpoint/2010/main" val="623326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8E0FBF5-F1B5-4711-AFDD-A39FF34BC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48C101B-4757-46DF-AB0F-72AE1AD2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rtlCol="0" anchor="ctr"/>
          <a:lstStyle/>
          <a:p>
            <a:pPr algn="ctr"/>
            <a:endParaRPr lang="en-US">
              <a:solidFill>
                <a:schemeClr val="tx1"/>
              </a:solidFill>
            </a:endParaRPr>
          </a:p>
        </p:txBody>
      </p:sp>
      <p:pic>
        <p:nvPicPr>
          <p:cNvPr id="1026" name="Picture 2" descr="See the source image">
            <a:extLst>
              <a:ext uri="{FF2B5EF4-FFF2-40B4-BE49-F238E27FC236}">
                <a16:creationId xmlns:a16="http://schemas.microsoft.com/office/drawing/2014/main" id="{C64C443A-1548-4DD0-A01E-E529920732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22" r="1" b="23279"/>
          <a:stretch/>
        </p:blipFill>
        <p:spPr bwMode="auto">
          <a:xfrm>
            <a:off x="643467" y="643467"/>
            <a:ext cx="10905066" cy="557106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00CF8C2-BB6F-4894-BFBD-573ACFB78C38}"/>
              </a:ext>
            </a:extLst>
          </p:cNvPr>
          <p:cNvSpPr txBox="1"/>
          <p:nvPr/>
        </p:nvSpPr>
        <p:spPr>
          <a:xfrm rot="20877718">
            <a:off x="358220" y="341040"/>
            <a:ext cx="1970202" cy="1015663"/>
          </a:xfrm>
          <a:prstGeom prst="rect">
            <a:avLst/>
          </a:prstGeom>
          <a:solidFill>
            <a:schemeClr val="accent3"/>
          </a:solidFill>
        </p:spPr>
        <p:txBody>
          <a:bodyPr wrap="square" rtlCol="0">
            <a:spAutoFit/>
          </a:bodyPr>
          <a:lstStyle/>
          <a:p>
            <a:r>
              <a:rPr lang="en-GB" sz="2000" dirty="0"/>
              <a:t>Some Bible quotes are comforting…</a:t>
            </a:r>
          </a:p>
        </p:txBody>
      </p:sp>
    </p:spTree>
    <p:extLst>
      <p:ext uri="{BB962C8B-B14F-4D97-AF65-F5344CB8AC3E}">
        <p14:creationId xmlns:p14="http://schemas.microsoft.com/office/powerpoint/2010/main" val="4197482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664D085-C814-4D74-BCE0-2059F0DC0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25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DA5539E-D8B4-4F5A-B46F-C304F5D7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ee the source image">
            <a:extLst>
              <a:ext uri="{FF2B5EF4-FFF2-40B4-BE49-F238E27FC236}">
                <a16:creationId xmlns:a16="http://schemas.microsoft.com/office/drawing/2014/main" id="{05CAB3F2-F86F-417D-A4B0-259BD605C4F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34184" y="803063"/>
            <a:ext cx="4923631" cy="5251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505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838D7A32-3C0D-44A0-BD9D-1FDB49144D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74832"/>
            <a:ext cx="4691269" cy="63083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A8B31DB-E66D-4585-A2F4-55F16EB630A2}"/>
              </a:ext>
            </a:extLst>
          </p:cNvPr>
          <p:cNvSpPr txBox="1"/>
          <p:nvPr/>
        </p:nvSpPr>
        <p:spPr>
          <a:xfrm>
            <a:off x="7533861" y="1639957"/>
            <a:ext cx="3737112" cy="3170099"/>
          </a:xfrm>
          <a:prstGeom prst="rect">
            <a:avLst/>
          </a:prstGeom>
          <a:noFill/>
        </p:spPr>
        <p:txBody>
          <a:bodyPr wrap="square" rtlCol="0">
            <a:spAutoFit/>
          </a:bodyPr>
          <a:lstStyle/>
          <a:p>
            <a:r>
              <a:rPr lang="en-GB" sz="2000" b="1" dirty="0"/>
              <a:t>What comforts you when you feel sad? </a:t>
            </a:r>
          </a:p>
          <a:p>
            <a:endParaRPr lang="en-GB" sz="2000" b="1" dirty="0"/>
          </a:p>
          <a:p>
            <a:r>
              <a:rPr lang="en-GB" sz="2000" b="1" dirty="0"/>
              <a:t>How would you like to be comforted?</a:t>
            </a:r>
          </a:p>
          <a:p>
            <a:endParaRPr lang="en-GB" sz="2000" b="1" dirty="0"/>
          </a:p>
          <a:p>
            <a:r>
              <a:rPr lang="en-GB" sz="2000" b="1" dirty="0"/>
              <a:t>Can you think of someone who is sad sometimes? How could you help comfort them?</a:t>
            </a:r>
          </a:p>
        </p:txBody>
      </p:sp>
    </p:spTree>
    <p:extLst>
      <p:ext uri="{BB962C8B-B14F-4D97-AF65-F5344CB8AC3E}">
        <p14:creationId xmlns:p14="http://schemas.microsoft.com/office/powerpoint/2010/main" val="1097286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A picture containing text, items, several&#10;&#10;Description automatically generated">
            <a:extLst>
              <a:ext uri="{FF2B5EF4-FFF2-40B4-BE49-F238E27FC236}">
                <a16:creationId xmlns:a16="http://schemas.microsoft.com/office/drawing/2014/main" id="{EC2D1B9D-060A-4F1C-983E-29BABDEC90E1}"/>
              </a:ext>
            </a:extLst>
          </p:cNvPr>
          <p:cNvPicPr>
            <a:picLocks noChangeAspect="1"/>
          </p:cNvPicPr>
          <p:nvPr/>
        </p:nvPicPr>
        <p:blipFill>
          <a:blip r:embed="rId2"/>
          <a:stretch>
            <a:fillRect/>
          </a:stretch>
        </p:blipFill>
        <p:spPr>
          <a:xfrm>
            <a:off x="796055" y="715617"/>
            <a:ext cx="3497649" cy="5426765"/>
          </a:xfrm>
          <a:prstGeom prst="rect">
            <a:avLst/>
          </a:prstGeom>
        </p:spPr>
      </p:pic>
      <p:pic>
        <p:nvPicPr>
          <p:cNvPr id="4" name="Picture 3">
            <a:extLst>
              <a:ext uri="{FF2B5EF4-FFF2-40B4-BE49-F238E27FC236}">
                <a16:creationId xmlns:a16="http://schemas.microsoft.com/office/drawing/2014/main" id="{49FC8F06-112E-4F2B-B2DD-235CA50FD599}"/>
              </a:ext>
            </a:extLst>
          </p:cNvPr>
          <p:cNvPicPr>
            <a:picLocks noChangeAspect="1"/>
          </p:cNvPicPr>
          <p:nvPr/>
        </p:nvPicPr>
        <p:blipFill>
          <a:blip r:embed="rId3"/>
          <a:stretch>
            <a:fillRect/>
          </a:stretch>
        </p:blipFill>
        <p:spPr>
          <a:xfrm>
            <a:off x="8376568" y="2821073"/>
            <a:ext cx="2565635" cy="3321309"/>
          </a:xfrm>
          <a:prstGeom prst="rect">
            <a:avLst/>
          </a:prstGeom>
        </p:spPr>
      </p:pic>
      <p:sp>
        <p:nvSpPr>
          <p:cNvPr id="5" name="TextBox 4">
            <a:extLst>
              <a:ext uri="{FF2B5EF4-FFF2-40B4-BE49-F238E27FC236}">
                <a16:creationId xmlns:a16="http://schemas.microsoft.com/office/drawing/2014/main" id="{84CE8DD8-FB0F-451E-8DB9-0CD9F56EED45}"/>
              </a:ext>
            </a:extLst>
          </p:cNvPr>
          <p:cNvSpPr txBox="1"/>
          <p:nvPr/>
        </p:nvSpPr>
        <p:spPr>
          <a:xfrm>
            <a:off x="5357191" y="397565"/>
            <a:ext cx="6038754" cy="2308324"/>
          </a:xfrm>
          <a:prstGeom prst="rect">
            <a:avLst/>
          </a:prstGeom>
          <a:noFill/>
        </p:spPr>
        <p:txBody>
          <a:bodyPr wrap="square" rtlCol="0">
            <a:spAutoFit/>
          </a:bodyPr>
          <a:lstStyle/>
          <a:p>
            <a:r>
              <a:rPr lang="en-GB" b="1" dirty="0"/>
              <a:t>What might you write down about your own feelings of sadness? </a:t>
            </a:r>
          </a:p>
          <a:p>
            <a:endParaRPr lang="en-GB" b="1" dirty="0"/>
          </a:p>
          <a:p>
            <a:r>
              <a:rPr lang="en-GB" b="1" dirty="0"/>
              <a:t>You might want to share your sad feelings with God by writing them onto a teardrop. </a:t>
            </a:r>
          </a:p>
          <a:p>
            <a:endParaRPr lang="en-GB" b="1" dirty="0"/>
          </a:p>
          <a:p>
            <a:r>
              <a:rPr lang="en-GB" b="1" dirty="0"/>
              <a:t>You could say a prayer and give your sadness to God as you drop a ‘tear’ into the water.</a:t>
            </a:r>
          </a:p>
        </p:txBody>
      </p:sp>
    </p:spTree>
    <p:extLst>
      <p:ext uri="{BB962C8B-B14F-4D97-AF65-F5344CB8AC3E}">
        <p14:creationId xmlns:p14="http://schemas.microsoft.com/office/powerpoint/2010/main" val="317673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341BE-D690-4CC4-8719-E3EF6C15C36E}"/>
              </a:ext>
            </a:extLst>
          </p:cNvPr>
          <p:cNvSpPr>
            <a:spLocks noGrp="1"/>
          </p:cNvSpPr>
          <p:nvPr>
            <p:ph type="title"/>
          </p:nvPr>
        </p:nvSpPr>
        <p:spPr/>
        <p:txBody>
          <a:bodyPr>
            <a:normAutofit fontScale="90000"/>
          </a:bodyPr>
          <a:lstStyle/>
          <a:p>
            <a:r>
              <a:rPr lang="en-GB" b="1" dirty="0"/>
              <a:t>I wonder why these people are crying?</a:t>
            </a:r>
          </a:p>
        </p:txBody>
      </p:sp>
      <p:pic>
        <p:nvPicPr>
          <p:cNvPr id="4" name="Picture 3" descr="A close up of a child&#10;&#10;Description automatically generated with medium confidence">
            <a:extLst>
              <a:ext uri="{FF2B5EF4-FFF2-40B4-BE49-F238E27FC236}">
                <a16:creationId xmlns:a16="http://schemas.microsoft.com/office/drawing/2014/main" id="{22EE8DE0-2D30-4C6A-A50E-95134C2CC4B5}"/>
              </a:ext>
            </a:extLst>
          </p:cNvPr>
          <p:cNvPicPr>
            <a:picLocks noChangeAspect="1"/>
          </p:cNvPicPr>
          <p:nvPr/>
        </p:nvPicPr>
        <p:blipFill>
          <a:blip r:embed="rId2"/>
          <a:stretch>
            <a:fillRect/>
          </a:stretch>
        </p:blipFill>
        <p:spPr>
          <a:xfrm>
            <a:off x="440224" y="2014194"/>
            <a:ext cx="4150826" cy="2557806"/>
          </a:xfrm>
          <a:prstGeom prst="rect">
            <a:avLst/>
          </a:prstGeom>
        </p:spPr>
      </p:pic>
      <p:pic>
        <p:nvPicPr>
          <p:cNvPr id="6" name="Picture 5" descr="A picture containing text, person, indoor, wearing&#10;&#10;Description automatically generated">
            <a:extLst>
              <a:ext uri="{FF2B5EF4-FFF2-40B4-BE49-F238E27FC236}">
                <a16:creationId xmlns:a16="http://schemas.microsoft.com/office/drawing/2014/main" id="{8EA92527-5C76-444F-9A41-D3EEE5696DA1}"/>
              </a:ext>
            </a:extLst>
          </p:cNvPr>
          <p:cNvPicPr>
            <a:picLocks noChangeAspect="1"/>
          </p:cNvPicPr>
          <p:nvPr/>
        </p:nvPicPr>
        <p:blipFill>
          <a:blip r:embed="rId3"/>
          <a:stretch>
            <a:fillRect/>
          </a:stretch>
        </p:blipFill>
        <p:spPr>
          <a:xfrm>
            <a:off x="4591050" y="3734687"/>
            <a:ext cx="4989368" cy="2744153"/>
          </a:xfrm>
          <a:prstGeom prst="rect">
            <a:avLst/>
          </a:prstGeom>
        </p:spPr>
      </p:pic>
      <p:pic>
        <p:nvPicPr>
          <p:cNvPr id="8" name="Picture 7" descr="A person wearing a hood&#10;&#10;Description automatically generated with medium confidence">
            <a:extLst>
              <a:ext uri="{FF2B5EF4-FFF2-40B4-BE49-F238E27FC236}">
                <a16:creationId xmlns:a16="http://schemas.microsoft.com/office/drawing/2014/main" id="{9FA672D8-A3A4-4B94-9505-0BECD248CF3F}"/>
              </a:ext>
            </a:extLst>
          </p:cNvPr>
          <p:cNvPicPr>
            <a:picLocks noChangeAspect="1"/>
          </p:cNvPicPr>
          <p:nvPr/>
        </p:nvPicPr>
        <p:blipFill>
          <a:blip r:embed="rId4"/>
          <a:stretch>
            <a:fillRect/>
          </a:stretch>
        </p:blipFill>
        <p:spPr>
          <a:xfrm>
            <a:off x="8645236" y="1504144"/>
            <a:ext cx="2782887" cy="2653176"/>
          </a:xfrm>
          <a:prstGeom prst="rect">
            <a:avLst/>
          </a:prstGeom>
        </p:spPr>
      </p:pic>
    </p:spTree>
    <p:extLst>
      <p:ext uri="{BB962C8B-B14F-4D97-AF65-F5344CB8AC3E}">
        <p14:creationId xmlns:p14="http://schemas.microsoft.com/office/powerpoint/2010/main" val="1048977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Shine Jesus Shine (worship video w/ lyrics)">
            <a:hlinkClick r:id="" action="ppaction://media"/>
            <a:extLst>
              <a:ext uri="{FF2B5EF4-FFF2-40B4-BE49-F238E27FC236}">
                <a16:creationId xmlns:a16="http://schemas.microsoft.com/office/drawing/2014/main" id="{5D9514F2-0A43-47B2-92DD-5467E42ED5AC}"/>
              </a:ext>
            </a:extLst>
          </p:cNvPr>
          <p:cNvPicPr>
            <a:picLocks noRot="1" noChangeAspect="1"/>
          </p:cNvPicPr>
          <p:nvPr>
            <a:videoFile r:link="rId1"/>
          </p:nvPr>
        </p:nvPicPr>
        <p:blipFill>
          <a:blip r:embed="rId3"/>
          <a:stretch>
            <a:fillRect/>
          </a:stretch>
        </p:blipFill>
        <p:spPr>
          <a:xfrm>
            <a:off x="3796748" y="536713"/>
            <a:ext cx="7446025" cy="5584519"/>
          </a:xfrm>
          <a:prstGeom prst="rect">
            <a:avLst/>
          </a:prstGeom>
        </p:spPr>
      </p:pic>
      <p:sp>
        <p:nvSpPr>
          <p:cNvPr id="3" name="TextBox 2">
            <a:extLst>
              <a:ext uri="{FF2B5EF4-FFF2-40B4-BE49-F238E27FC236}">
                <a16:creationId xmlns:a16="http://schemas.microsoft.com/office/drawing/2014/main" id="{1F93EE01-ECE3-4B3C-B816-D2D58F63277A}"/>
              </a:ext>
            </a:extLst>
          </p:cNvPr>
          <p:cNvSpPr txBox="1"/>
          <p:nvPr/>
        </p:nvSpPr>
        <p:spPr>
          <a:xfrm>
            <a:off x="636104" y="536713"/>
            <a:ext cx="5208105" cy="400110"/>
          </a:xfrm>
          <a:prstGeom prst="rect">
            <a:avLst/>
          </a:prstGeom>
          <a:noFill/>
        </p:spPr>
        <p:txBody>
          <a:bodyPr wrap="square" rtlCol="0">
            <a:spAutoFit/>
          </a:bodyPr>
          <a:lstStyle/>
          <a:p>
            <a:r>
              <a:rPr lang="en-GB" sz="2000" b="1" u="sng" dirty="0"/>
              <a:t>Shine Jesus Shine!</a:t>
            </a:r>
          </a:p>
        </p:txBody>
      </p:sp>
    </p:spTree>
    <p:extLst>
      <p:ext uri="{BB962C8B-B14F-4D97-AF65-F5344CB8AC3E}">
        <p14:creationId xmlns:p14="http://schemas.microsoft.com/office/powerpoint/2010/main" val="271532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EC761-FEFA-40E9-AD00-ACFCA49C78F7}"/>
              </a:ext>
            </a:extLst>
          </p:cNvPr>
          <p:cNvSpPr>
            <a:spLocks noGrp="1"/>
          </p:cNvSpPr>
          <p:nvPr>
            <p:ph type="title"/>
          </p:nvPr>
        </p:nvSpPr>
        <p:spPr/>
        <p:txBody>
          <a:bodyPr>
            <a:normAutofit fontScale="90000"/>
          </a:bodyPr>
          <a:lstStyle/>
          <a:p>
            <a:r>
              <a:rPr lang="en-GB" b="1" dirty="0"/>
              <a:t>Can you think of a time when you have felt sad?</a:t>
            </a:r>
          </a:p>
        </p:txBody>
      </p:sp>
      <p:pic>
        <p:nvPicPr>
          <p:cNvPr id="5" name="Content Placeholder 4" descr="Close up of a person's eyes and nose&#10;&#10;Description automatically generated with medium confidence">
            <a:extLst>
              <a:ext uri="{FF2B5EF4-FFF2-40B4-BE49-F238E27FC236}">
                <a16:creationId xmlns:a16="http://schemas.microsoft.com/office/drawing/2014/main" id="{7DA12B0E-7C40-407B-9461-54DAA91FC224}"/>
              </a:ext>
            </a:extLst>
          </p:cNvPr>
          <p:cNvPicPr>
            <a:picLocks noGrp="1" noChangeAspect="1"/>
          </p:cNvPicPr>
          <p:nvPr>
            <p:ph idx="1"/>
          </p:nvPr>
        </p:nvPicPr>
        <p:blipFill>
          <a:blip r:embed="rId2"/>
          <a:stretch>
            <a:fillRect/>
          </a:stretch>
        </p:blipFill>
        <p:spPr>
          <a:xfrm>
            <a:off x="2975710" y="2315817"/>
            <a:ext cx="6317377" cy="3550643"/>
          </a:xfrm>
        </p:spPr>
      </p:pic>
    </p:spTree>
    <p:extLst>
      <p:ext uri="{BB962C8B-B14F-4D97-AF65-F5344CB8AC3E}">
        <p14:creationId xmlns:p14="http://schemas.microsoft.com/office/powerpoint/2010/main" val="152276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278B65-72DC-4581-AAB9-0ACAB39EA6E1}"/>
              </a:ext>
            </a:extLst>
          </p:cNvPr>
          <p:cNvSpPr txBox="1"/>
          <p:nvPr/>
        </p:nvSpPr>
        <p:spPr>
          <a:xfrm>
            <a:off x="820132" y="151179"/>
            <a:ext cx="10322350" cy="6555641"/>
          </a:xfrm>
          <a:prstGeom prst="rect">
            <a:avLst/>
          </a:prstGeom>
          <a:noFill/>
        </p:spPr>
        <p:txBody>
          <a:bodyPr wrap="square" rtlCol="0">
            <a:spAutoFit/>
          </a:bodyPr>
          <a:lstStyle/>
          <a:p>
            <a:r>
              <a:rPr lang="en-GB" sz="2800" b="1" dirty="0"/>
              <a:t>There have been lots of things we have missed in the past year… </a:t>
            </a:r>
          </a:p>
          <a:p>
            <a:endParaRPr lang="en-GB" sz="2800" b="1" dirty="0"/>
          </a:p>
          <a:p>
            <a:r>
              <a:rPr lang="en-GB" sz="2800" b="1" dirty="0">
                <a:solidFill>
                  <a:srgbClr val="7030A0"/>
                </a:solidFill>
              </a:rPr>
              <a:t>Our friends              </a:t>
            </a:r>
            <a:r>
              <a:rPr lang="en-GB" sz="2800" b="1" dirty="0">
                <a:solidFill>
                  <a:srgbClr val="FF0000"/>
                </a:solidFill>
              </a:rPr>
              <a:t>Our family members that live far away</a:t>
            </a:r>
          </a:p>
          <a:p>
            <a:endParaRPr lang="en-GB" sz="2800" b="1" dirty="0"/>
          </a:p>
          <a:p>
            <a:r>
              <a:rPr lang="en-GB" sz="2800" b="1" dirty="0">
                <a:solidFill>
                  <a:srgbClr val="00B050"/>
                </a:solidFill>
              </a:rPr>
              <a:t>Going out	</a:t>
            </a:r>
            <a:r>
              <a:rPr lang="en-GB" sz="2800" b="1" dirty="0"/>
              <a:t>							 </a:t>
            </a:r>
            <a:r>
              <a:rPr lang="en-GB" sz="2800" b="1" dirty="0">
                <a:solidFill>
                  <a:schemeClr val="accent2"/>
                </a:solidFill>
              </a:rPr>
              <a:t>Going on holiday</a:t>
            </a:r>
          </a:p>
          <a:p>
            <a:endParaRPr lang="en-GB" sz="2800" b="1" dirty="0"/>
          </a:p>
          <a:p>
            <a:r>
              <a:rPr lang="en-GB" sz="2800" b="1" dirty="0"/>
              <a:t>Some of us may also have lost someone we love because they died. </a:t>
            </a:r>
          </a:p>
          <a:p>
            <a:endParaRPr lang="en-GB" sz="2800" b="1" dirty="0"/>
          </a:p>
          <a:p>
            <a:r>
              <a:rPr lang="en-GB" sz="2800" b="1" dirty="0"/>
              <a:t>And while some of us may have got a new pet, others may have had a pet that has died.  </a:t>
            </a:r>
          </a:p>
          <a:p>
            <a:endParaRPr lang="en-GB" sz="2800" b="1" dirty="0"/>
          </a:p>
          <a:p>
            <a:r>
              <a:rPr lang="en-GB" sz="2800" b="1" dirty="0"/>
              <a:t>When someone or an animal we love dies, we can feel sad, afraid or angry. </a:t>
            </a:r>
            <a:r>
              <a:rPr lang="en-GB" sz="2800" b="1" dirty="0">
                <a:solidFill>
                  <a:schemeClr val="accent1"/>
                </a:solidFill>
              </a:rPr>
              <a:t>What other feelings might we have? </a:t>
            </a:r>
          </a:p>
        </p:txBody>
      </p:sp>
    </p:spTree>
    <p:extLst>
      <p:ext uri="{BB962C8B-B14F-4D97-AF65-F5344CB8AC3E}">
        <p14:creationId xmlns:p14="http://schemas.microsoft.com/office/powerpoint/2010/main" val="116215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F16A5-C6CF-4F9F-8952-17285B92A178}"/>
              </a:ext>
            </a:extLst>
          </p:cNvPr>
          <p:cNvSpPr>
            <a:spLocks noGrp="1"/>
          </p:cNvSpPr>
          <p:nvPr>
            <p:ph type="title"/>
          </p:nvPr>
        </p:nvSpPr>
        <p:spPr>
          <a:xfrm>
            <a:off x="5764695" y="2743200"/>
            <a:ext cx="5479773" cy="1371600"/>
          </a:xfrm>
        </p:spPr>
        <p:txBody>
          <a:bodyPr>
            <a:normAutofit fontScale="90000"/>
          </a:bodyPr>
          <a:lstStyle/>
          <a:p>
            <a:pPr algn="ctr"/>
            <a:r>
              <a:rPr lang="en-GB" dirty="0"/>
              <a:t>Sometimes we are sad and sometimes we cry. That’s ok.</a:t>
            </a:r>
            <a:br>
              <a:rPr lang="en-GB" dirty="0"/>
            </a:br>
            <a:br>
              <a:rPr lang="en-GB" dirty="0"/>
            </a:br>
            <a:r>
              <a:rPr lang="en-GB" sz="3600" b="1" dirty="0"/>
              <a:t>In the bible it says that</a:t>
            </a:r>
            <a:br>
              <a:rPr lang="en-GB" sz="3600" b="1" dirty="0"/>
            </a:br>
            <a:r>
              <a:rPr lang="en-GB" sz="3600" b="1" dirty="0"/>
              <a:t>Jesus sometimes felt sad too. </a:t>
            </a:r>
            <a:br>
              <a:rPr lang="en-GB" sz="3600" b="1" dirty="0"/>
            </a:br>
            <a:r>
              <a:rPr lang="en-GB" sz="3100" b="1" dirty="0">
                <a:solidFill>
                  <a:schemeClr val="tx1"/>
                </a:solidFill>
              </a:rPr>
              <a:t>Christians believe that God understands our sadness. The bible says, </a:t>
            </a:r>
            <a:r>
              <a:rPr lang="en-GB" sz="3100" b="1" i="1" dirty="0">
                <a:solidFill>
                  <a:schemeClr val="accent2"/>
                </a:solidFill>
              </a:rPr>
              <a:t>'You keep track of all my sorrows. You have collected all my tears in your bottle.' </a:t>
            </a:r>
            <a:r>
              <a:rPr lang="en-GB" sz="3600" b="1" dirty="0">
                <a:solidFill>
                  <a:schemeClr val="accent2"/>
                </a:solidFill>
              </a:rPr>
              <a:t>– Psalm 56:8</a:t>
            </a:r>
          </a:p>
        </p:txBody>
      </p:sp>
      <p:pic>
        <p:nvPicPr>
          <p:cNvPr id="5" name="Content Placeholder 4" descr="A picture containing text, items, several&#10;&#10;Description automatically generated">
            <a:extLst>
              <a:ext uri="{FF2B5EF4-FFF2-40B4-BE49-F238E27FC236}">
                <a16:creationId xmlns:a16="http://schemas.microsoft.com/office/drawing/2014/main" id="{1E691C0F-9DB5-4778-ACEB-79E64C6142DB}"/>
              </a:ext>
            </a:extLst>
          </p:cNvPr>
          <p:cNvPicPr>
            <a:picLocks noGrp="1" noChangeAspect="1"/>
          </p:cNvPicPr>
          <p:nvPr>
            <p:ph idx="1"/>
          </p:nvPr>
        </p:nvPicPr>
        <p:blipFill>
          <a:blip r:embed="rId2"/>
          <a:stretch>
            <a:fillRect/>
          </a:stretch>
        </p:blipFill>
        <p:spPr>
          <a:xfrm>
            <a:off x="496956" y="103590"/>
            <a:ext cx="4353340" cy="6754410"/>
          </a:xfrm>
        </p:spPr>
      </p:pic>
    </p:spTree>
    <p:extLst>
      <p:ext uri="{BB962C8B-B14F-4D97-AF65-F5344CB8AC3E}">
        <p14:creationId xmlns:p14="http://schemas.microsoft.com/office/powerpoint/2010/main" val="1361270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712216-F3F2-4420-BC9E-A221C81C724A}"/>
              </a:ext>
            </a:extLst>
          </p:cNvPr>
          <p:cNvSpPr txBox="1"/>
          <p:nvPr/>
        </p:nvSpPr>
        <p:spPr>
          <a:xfrm>
            <a:off x="2149311" y="1300899"/>
            <a:ext cx="6183984" cy="646331"/>
          </a:xfrm>
          <a:prstGeom prst="rect">
            <a:avLst/>
          </a:prstGeom>
          <a:noFill/>
        </p:spPr>
        <p:txBody>
          <a:bodyPr wrap="square" rtlCol="0">
            <a:spAutoFit/>
          </a:bodyPr>
          <a:lstStyle/>
          <a:p>
            <a:r>
              <a:rPr lang="en-GB" dirty="0">
                <a:highlight>
                  <a:srgbClr val="FFFF00"/>
                </a:highlight>
              </a:rPr>
              <a:t>Staff choose one of the following stories and delete the rest from the PPT</a:t>
            </a:r>
          </a:p>
        </p:txBody>
      </p:sp>
    </p:spTree>
    <p:extLst>
      <p:ext uri="{BB962C8B-B14F-4D97-AF65-F5344CB8AC3E}">
        <p14:creationId xmlns:p14="http://schemas.microsoft.com/office/powerpoint/2010/main" val="10062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EB55-9BE5-479A-988B-29EAC97F65F3}"/>
              </a:ext>
            </a:extLst>
          </p:cNvPr>
          <p:cNvSpPr>
            <a:spLocks noGrp="1"/>
          </p:cNvSpPr>
          <p:nvPr>
            <p:ph type="ctrTitle"/>
          </p:nvPr>
        </p:nvSpPr>
        <p:spPr/>
        <p:txBody>
          <a:bodyPr/>
          <a:lstStyle/>
          <a:p>
            <a:r>
              <a:rPr lang="en-GB" dirty="0"/>
              <a:t>A </a:t>
            </a:r>
            <a:r>
              <a:rPr lang="en-GB" dirty="0" err="1"/>
              <a:t>STory</a:t>
            </a:r>
            <a:endParaRPr lang="en-GB" dirty="0"/>
          </a:p>
        </p:txBody>
      </p:sp>
      <p:sp>
        <p:nvSpPr>
          <p:cNvPr id="3" name="Subtitle 2">
            <a:extLst>
              <a:ext uri="{FF2B5EF4-FFF2-40B4-BE49-F238E27FC236}">
                <a16:creationId xmlns:a16="http://schemas.microsoft.com/office/drawing/2014/main" id="{2F889DFB-73AF-41A4-A798-90BBC55009F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40168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Water bugs and dragonflies story">
            <a:hlinkClick r:id="" action="ppaction://media"/>
            <a:extLst>
              <a:ext uri="{FF2B5EF4-FFF2-40B4-BE49-F238E27FC236}">
                <a16:creationId xmlns:a16="http://schemas.microsoft.com/office/drawing/2014/main" id="{DF9471C0-0AFC-4C61-AF9A-14693C9BEE1C}"/>
              </a:ext>
            </a:extLst>
          </p:cNvPr>
          <p:cNvPicPr>
            <a:picLocks noRot="1" noChangeAspect="1"/>
          </p:cNvPicPr>
          <p:nvPr>
            <a:videoFile r:link="rId1"/>
          </p:nvPr>
        </p:nvPicPr>
        <p:blipFill>
          <a:blip r:embed="rId3"/>
          <a:stretch>
            <a:fillRect/>
          </a:stretch>
        </p:blipFill>
        <p:spPr>
          <a:xfrm>
            <a:off x="2146675" y="1131912"/>
            <a:ext cx="9325466" cy="5268888"/>
          </a:xfrm>
          <a:prstGeom prst="rect">
            <a:avLst/>
          </a:prstGeom>
        </p:spPr>
      </p:pic>
      <p:sp>
        <p:nvSpPr>
          <p:cNvPr id="4" name="TextBox 3">
            <a:extLst>
              <a:ext uri="{FF2B5EF4-FFF2-40B4-BE49-F238E27FC236}">
                <a16:creationId xmlns:a16="http://schemas.microsoft.com/office/drawing/2014/main" id="{76939BF4-CB1E-4512-BD32-03FCAD23688E}"/>
              </a:ext>
            </a:extLst>
          </p:cNvPr>
          <p:cNvSpPr txBox="1"/>
          <p:nvPr/>
        </p:nvSpPr>
        <p:spPr>
          <a:xfrm>
            <a:off x="735496" y="457200"/>
            <a:ext cx="7692887" cy="523220"/>
          </a:xfrm>
          <a:prstGeom prst="rect">
            <a:avLst/>
          </a:prstGeom>
          <a:noFill/>
        </p:spPr>
        <p:txBody>
          <a:bodyPr wrap="square" rtlCol="0">
            <a:spAutoFit/>
          </a:bodyPr>
          <a:lstStyle/>
          <a:p>
            <a:r>
              <a:rPr lang="en-GB" sz="2800" b="1" u="sng" dirty="0"/>
              <a:t>Water Bugs and Dragonflies</a:t>
            </a:r>
          </a:p>
        </p:txBody>
      </p:sp>
    </p:spTree>
    <p:extLst>
      <p:ext uri="{BB962C8B-B14F-4D97-AF65-F5344CB8AC3E}">
        <p14:creationId xmlns:p14="http://schemas.microsoft.com/office/powerpoint/2010/main" val="26266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AA6DC-F368-45FD-9C84-5A6CE25E1877}"/>
              </a:ext>
            </a:extLst>
          </p:cNvPr>
          <p:cNvSpPr>
            <a:spLocks noGrp="1"/>
          </p:cNvSpPr>
          <p:nvPr>
            <p:ph type="title"/>
          </p:nvPr>
        </p:nvSpPr>
        <p:spPr>
          <a:xfrm>
            <a:off x="530087" y="457822"/>
            <a:ext cx="10058400" cy="734874"/>
          </a:xfrm>
        </p:spPr>
        <p:txBody>
          <a:bodyPr>
            <a:normAutofit/>
          </a:bodyPr>
          <a:lstStyle/>
          <a:p>
            <a:r>
              <a:rPr lang="en-GB" sz="2800" b="1" u="sng" dirty="0"/>
              <a:t>The Heart and The Bottle</a:t>
            </a:r>
          </a:p>
        </p:txBody>
      </p:sp>
      <p:pic>
        <p:nvPicPr>
          <p:cNvPr id="4" name="Online Media 3" title="The Heart and the Bottle by Oliver Jeffers | Read by Teacher Charla">
            <a:hlinkClick r:id="" action="ppaction://media"/>
            <a:extLst>
              <a:ext uri="{FF2B5EF4-FFF2-40B4-BE49-F238E27FC236}">
                <a16:creationId xmlns:a16="http://schemas.microsoft.com/office/drawing/2014/main" id="{4C0AAB1F-7BFD-4DE4-B221-E235B487A935}"/>
              </a:ext>
            </a:extLst>
          </p:cNvPr>
          <p:cNvPicPr>
            <a:picLocks noGrp="1" noRot="1" noChangeAspect="1"/>
          </p:cNvPicPr>
          <p:nvPr>
            <p:ph idx="1"/>
            <a:videoFile r:link="rId1"/>
          </p:nvPr>
        </p:nvPicPr>
        <p:blipFill>
          <a:blip r:embed="rId3"/>
          <a:stretch>
            <a:fillRect/>
          </a:stretch>
        </p:blipFill>
        <p:spPr>
          <a:xfrm>
            <a:off x="1004293" y="1192696"/>
            <a:ext cx="9216635" cy="5207482"/>
          </a:xfrm>
          <a:prstGeom prst="rect">
            <a:avLst/>
          </a:prstGeom>
        </p:spPr>
      </p:pic>
    </p:spTree>
    <p:extLst>
      <p:ext uri="{BB962C8B-B14F-4D97-AF65-F5344CB8AC3E}">
        <p14:creationId xmlns:p14="http://schemas.microsoft.com/office/powerpoint/2010/main" val="407466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BE Course information" ma:contentTypeID="0x0101008C675C638B6D1E428BEF5858EA6C8FCC0033D595D869F69346881FA91218569F3D" ma:contentTypeVersion="10" ma:contentTypeDescription="" ma:contentTypeScope="" ma:versionID="55e3e37bec82355f87d3193293b58507">
  <xsd:schema xmlns:xsd="http://www.w3.org/2001/XMLSchema" xmlns:xs="http://www.w3.org/2001/XMLSchema" xmlns:p="http://schemas.microsoft.com/office/2006/metadata/properties" xmlns:ns2="2630dbf1-9670-49a5-93a6-011babee3226" targetNamespace="http://schemas.microsoft.com/office/2006/metadata/properties" ma:root="true" ma:fieldsID="4a293cad98c8bf760105d5ba87f1c3e2" ns2:_="">
    <xsd:import namespace="2630dbf1-9670-49a5-93a6-011babee3226"/>
    <xsd:element name="properties">
      <xsd:complexType>
        <xsd:sequence>
          <xsd:element name="documentManagement">
            <xsd:complexType>
              <xsd:all>
                <xsd:element ref="ns2:o7a2c36836484016beb550f1994bee37" minOccurs="0"/>
                <xsd:element ref="ns2:TaxCatchAll" minOccurs="0"/>
                <xsd:element ref="ns2:TaxCatchAllLabel" minOccurs="0"/>
                <xsd:element ref="ns2:e7ff3f8cafe8453391f5915f4841a855" minOccurs="0"/>
                <xsd:element ref="ns2:obd026a956204244813d9b2931bf1298" minOccurs="0"/>
                <xsd:element ref="ns2:Course_x0020_or_x0020_event_x0020_date" minOccurs="0"/>
                <xsd:element ref="ns2:Course_x0020_or_x0020_Event_x0020_Name" minOccurs="0"/>
                <xsd:element ref="ns2:Key_x0020_Stage" minOccurs="0"/>
                <xsd:element ref="ns2:hc4e538d4a2f45a4befe1746bd98d028"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30dbf1-9670-49a5-93a6-011babee3226" elementFormDefault="qualified">
    <xsd:import namespace="http://schemas.microsoft.com/office/2006/documentManagement/types"/>
    <xsd:import namespace="http://schemas.microsoft.com/office/infopath/2007/PartnerControls"/>
    <xsd:element name="o7a2c36836484016beb550f1994bee37" ma:index="8" nillable="true" ma:taxonomy="true" ma:internalName="o7a2c36836484016beb550f1994bee37" ma:taxonomyFieldName="Topic" ma:displayName="Topic" ma:default="" ma:fieldId="{87a2c368-3648-4016-beb5-50f1994bee37}" ma:taxonomyMulti="true" ma:sspId="77ead7a6-84b1-4173-ae92-3aadd00dabd6" ma:termSetId="82f369af-b894-4a48-ab24-6ce740e8c3f8"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69f4638a-0586-4f03-94d0-a82de398c6b8}" ma:internalName="TaxCatchAll" ma:showField="CatchAllData" ma:web="bfad4133-8b22-4f59-9d87-4d66c285bce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9f4638a-0586-4f03-94d0-a82de398c6b8}" ma:internalName="TaxCatchAllLabel" ma:readOnly="true" ma:showField="CatchAllDataLabel" ma:web="bfad4133-8b22-4f59-9d87-4d66c285bcec">
      <xsd:complexType>
        <xsd:complexContent>
          <xsd:extension base="dms:MultiChoiceLookup">
            <xsd:sequence>
              <xsd:element name="Value" type="dms:Lookup" maxOccurs="unbounded" minOccurs="0" nillable="true"/>
            </xsd:sequence>
          </xsd:extension>
        </xsd:complexContent>
      </xsd:complexType>
    </xsd:element>
    <xsd:element name="e7ff3f8cafe8453391f5915f4841a855" ma:index="12" nillable="true" ma:taxonomy="true" ma:internalName="e7ff3f8cafe8453391f5915f4841a855" ma:taxonomyFieldName="Audience" ma:displayName="Audience" ma:default="" ma:fieldId="{e7ff3f8c-afe8-4533-91f5-915f4841a855}" ma:sspId="77ead7a6-84b1-4173-ae92-3aadd00dabd6" ma:termSetId="b446326a-473d-4ba6-96e9-be92dc16a7da" ma:anchorId="00000000-0000-0000-0000-000000000000" ma:open="false" ma:isKeyword="false">
      <xsd:complexType>
        <xsd:sequence>
          <xsd:element ref="pc:Terms" minOccurs="0" maxOccurs="1"/>
        </xsd:sequence>
      </xsd:complexType>
    </xsd:element>
    <xsd:element name="obd026a956204244813d9b2931bf1298" ma:index="14" nillable="true" ma:taxonomy="true" ma:internalName="obd026a956204244813d9b2931bf1298" ma:taxonomyFieldName="Academic_x0020_Year" ma:displayName="Academic Year" ma:default="" ma:fieldId="{8bd026a9-5620-4244-813d-9b2931bf1298}" ma:sspId="77ead7a6-84b1-4173-ae92-3aadd00dabd6" ma:termSetId="12b29d69-6912-427e-87bd-6f0d36b24b40" ma:anchorId="00000000-0000-0000-0000-000000000000" ma:open="false" ma:isKeyword="false">
      <xsd:complexType>
        <xsd:sequence>
          <xsd:element ref="pc:Terms" minOccurs="0" maxOccurs="1"/>
        </xsd:sequence>
      </xsd:complexType>
    </xsd:element>
    <xsd:element name="Course_x0020_or_x0020_event_x0020_date" ma:index="16" nillable="true" ma:displayName="Course or event date" ma:format="DateOnly" ma:internalName="Course_x0020_or_x0020_event_x0020_date">
      <xsd:simpleType>
        <xsd:restriction base="dms:DateTime"/>
      </xsd:simpleType>
    </xsd:element>
    <xsd:element name="Course_x0020_or_x0020_Event_x0020_Name" ma:index="17" nillable="true" ma:displayName="Course or Event Name" ma:internalName="Course_x0020_or_x0020_Event_x0020_Name">
      <xsd:simpleType>
        <xsd:restriction base="dms:Text">
          <xsd:maxLength value="255"/>
        </xsd:restriction>
      </xsd:simpleType>
    </xsd:element>
    <xsd:element name="Key_x0020_Stage" ma:index="18" nillable="true" ma:displayName="Key Stage" ma:internalName="Key_x0020_Stage">
      <xsd:complexType>
        <xsd:complexContent>
          <xsd:extension base="dms:MultiChoice">
            <xsd:sequence>
              <xsd:element name="Value" maxOccurs="unbounded" minOccurs="0" nillable="true">
                <xsd:simpleType>
                  <xsd:restriction base="dms:Choice">
                    <xsd:enumeration value="1"/>
                    <xsd:enumeration value="2"/>
                    <xsd:enumeration value="3"/>
                    <xsd:enumeration value="4"/>
                    <xsd:enumeration value="EYFS"/>
                  </xsd:restriction>
                </xsd:simpleType>
              </xsd:element>
            </xsd:sequence>
          </xsd:extension>
        </xsd:complexContent>
      </xsd:complexType>
    </xsd:element>
    <xsd:element name="hc4e538d4a2f45a4befe1746bd98d028" ma:index="19" nillable="true" ma:taxonomy="true" ma:internalName="hc4e538d4a2f45a4befe1746bd98d028" ma:taxonomyFieldName="Document_x0020_type" ma:displayName="Document type" ma:default="" ma:fieldId="{1c4e538d-4a2f-45a4-befe-1746bd98d028}" ma:sspId="77ead7a6-84b1-4173-ae92-3aadd00dabd6" ma:termSetId="174376ea-a345-489c-8f7d-03fb9fb6712a"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77ead7a6-84b1-4173-ae92-3aadd00dabd6" ContentTypeId="0x0101008C675C638B6D1E428BEF5858EA6C8FCC"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c4e538d4a2f45a4befe1746bd98d028 xmlns="2630dbf1-9670-49a5-93a6-011babee3226">
      <Terms xmlns="http://schemas.microsoft.com/office/infopath/2007/PartnerControls">
        <TermInfo xmlns="http://schemas.microsoft.com/office/infopath/2007/PartnerControls">
          <TermName xmlns="http://schemas.microsoft.com/office/infopath/2007/PartnerControls">Post course</TermName>
          <TermId xmlns="http://schemas.microsoft.com/office/infopath/2007/PartnerControls">4008cc46-ae22-4e6b-860b-507525825da5</TermId>
        </TermInfo>
      </Terms>
    </hc4e538d4a2f45a4befe1746bd98d028>
    <o7a2c36836484016beb550f1994bee37 xmlns="2630dbf1-9670-49a5-93a6-011babee3226">
      <Terms xmlns="http://schemas.microsoft.com/office/infopath/2007/PartnerControls">
        <TermInfo xmlns="http://schemas.microsoft.com/office/infopath/2007/PartnerControls">
          <TermName xmlns="http://schemas.microsoft.com/office/infopath/2007/PartnerControls">Spirituality</TermName>
          <TermId xmlns="http://schemas.microsoft.com/office/infopath/2007/PartnerControls">78cf9fe4-75ec-4e58-be62-84809609febe</TermId>
        </TermInfo>
      </Terms>
    </o7a2c36836484016beb550f1994bee37>
    <Key_x0020_Stage xmlns="2630dbf1-9670-49a5-93a6-011babee3226">
      <Value>1</Value>
      <Value>2</Value>
      <Value>4</Value>
      <Value>EYFS</Value>
      <Value>3</Value>
    </Key_x0020_Stage>
    <TaxCatchAll xmlns="2630dbf1-9670-49a5-93a6-011babee3226">
      <Value>41</Value>
      <Value>17</Value>
      <Value>31</Value>
      <Value>29</Value>
    </TaxCatchAll>
    <obd026a956204244813d9b2931bf1298 xmlns="2630dbf1-9670-49a5-93a6-011babee3226">
      <Terms xmlns="http://schemas.microsoft.com/office/infopath/2007/PartnerControls">
        <TermInfo xmlns="http://schemas.microsoft.com/office/infopath/2007/PartnerControls">
          <TermName xmlns="http://schemas.microsoft.com/office/infopath/2007/PartnerControls">2020-2021</TermName>
          <TermId xmlns="http://schemas.microsoft.com/office/infopath/2007/PartnerControls">243f0b17-bbf5-469f-837b-98fbefe2af3f</TermId>
        </TermInfo>
      </Terms>
    </obd026a956204244813d9b2931bf1298>
    <e7ff3f8cafe8453391f5915f4841a855 xmlns="2630dbf1-9670-49a5-93a6-011babee3226">
      <Terms xmlns="http://schemas.microsoft.com/office/infopath/2007/PartnerControls">
        <TermInfo xmlns="http://schemas.microsoft.com/office/infopath/2007/PartnerControls">
          <TermName xmlns="http://schemas.microsoft.com/office/infopath/2007/PartnerControls">Schools</TermName>
          <TermId xmlns="http://schemas.microsoft.com/office/infopath/2007/PartnerControls">e3d0d902-231a-4359-a6a2-af3f27d13970</TermId>
        </TermInfo>
      </Terms>
    </e7ff3f8cafe8453391f5915f4841a855>
    <Course_x0020_or_x0020_Event_x0020_Name xmlns="2630dbf1-9670-49a5-93a6-011babee3226">Spirituality Across the Curriculum 2022</Course_x0020_or_x0020_Event_x0020_Name>
    <Course_x0020_or_x0020_event_x0020_date xmlns="2630dbf1-9670-49a5-93a6-011babee3226">2022-04-27T23:00:00+00:00</Course_x0020_or_x0020_event_x0020_date>
  </documentManagement>
</p:properties>
</file>

<file path=customXml/itemProps1.xml><?xml version="1.0" encoding="utf-8"?>
<ds:datastoreItem xmlns:ds="http://schemas.openxmlformats.org/officeDocument/2006/customXml" ds:itemID="{7EA40FF4-0D68-4935-B0E8-A2DB6C3155A9}"/>
</file>

<file path=customXml/itemProps2.xml><?xml version="1.0" encoding="utf-8"?>
<ds:datastoreItem xmlns:ds="http://schemas.openxmlformats.org/officeDocument/2006/customXml" ds:itemID="{FBE9A7B3-E963-4DEC-BC76-25AD99E11F72}"/>
</file>

<file path=customXml/itemProps3.xml><?xml version="1.0" encoding="utf-8"?>
<ds:datastoreItem xmlns:ds="http://schemas.openxmlformats.org/officeDocument/2006/customXml" ds:itemID="{672AFFFE-3F13-4C41-A88E-B7130E64697E}"/>
</file>

<file path=customXml/itemProps4.xml><?xml version="1.0" encoding="utf-8"?>
<ds:datastoreItem xmlns:ds="http://schemas.openxmlformats.org/officeDocument/2006/customXml" ds:itemID="{41C5C569-2F91-44AB-88AA-54175C31A2B8}"/>
</file>

<file path=docProps/app.xml><?xml version="1.0" encoding="utf-8"?>
<Properties xmlns="http://schemas.openxmlformats.org/officeDocument/2006/extended-properties" xmlns:vt="http://schemas.openxmlformats.org/officeDocument/2006/docPropsVTypes">
  <Template>TM03457510[[fn=Savon]]</Template>
  <TotalTime>170</TotalTime>
  <Words>539</Words>
  <Application>Microsoft Office PowerPoint</Application>
  <PresentationFormat>Widescreen</PresentationFormat>
  <Paragraphs>45</Paragraphs>
  <Slides>20</Slides>
  <Notes>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Garamond</vt:lpstr>
      <vt:lpstr>Savon</vt:lpstr>
      <vt:lpstr>SADNESS and Loss</vt:lpstr>
      <vt:lpstr>I wonder why these people are crying?</vt:lpstr>
      <vt:lpstr>Can you think of a time when you have felt sad?</vt:lpstr>
      <vt:lpstr>PowerPoint Presentation</vt:lpstr>
      <vt:lpstr>Sometimes we are sad and sometimes we cry. That’s ok.  In the bible it says that Jesus sometimes felt sad too.  Christians believe that God understands our sadness. The bible says, 'You keep track of all my sorrows. You have collected all my tears in your bottle.' – Psalm 56:8</vt:lpstr>
      <vt:lpstr>PowerPoint Presentation</vt:lpstr>
      <vt:lpstr>A STory</vt:lpstr>
      <vt:lpstr>PowerPoint Presentation</vt:lpstr>
      <vt:lpstr>The Heart and The Bottle</vt:lpstr>
      <vt:lpstr>PowerPoint Presentation</vt:lpstr>
      <vt:lpstr>All souls’ day</vt:lpstr>
      <vt:lpstr>PowerPoint Presentation</vt:lpstr>
      <vt:lpstr>PowerPoint Presentation</vt:lpstr>
      <vt:lpstr>Your time to think and reflect…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SADNESS and Loss</dc:title>
  <dc:creator>Nicola Coupe</dc:creator>
  <cp:lastModifiedBy>Nicola Coupe</cp:lastModifiedBy>
  <cp:revision>1</cp:revision>
  <dcterms:created xsi:type="dcterms:W3CDTF">2021-09-28T13:14:15Z</dcterms:created>
  <dcterms:modified xsi:type="dcterms:W3CDTF">2022-04-24T21:25:53Z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0x0101008C675C638B6D1E428BEF5858EA6C8FCC0033D595D869F69346881FA91218569F3D</vt:lpwstr>
  </property>
  <property fmtid="{D5CDD505-2E9C-101B-9397-08002B2CF9AE}" pid="3" name="Academic Year">
    <vt:lpwstr>17;#2020-2021|243f0b17-bbf5-469f-837b-98fbefe2af3f</vt:lpwstr>
  </property>
  <property fmtid="{D5CDD505-2E9C-101B-9397-08002B2CF9AE}" pid="4" name="Topic">
    <vt:lpwstr>41;#Spirituality|78cf9fe4-75ec-4e58-be62-84809609febe</vt:lpwstr>
  </property>
  <property fmtid="{D5CDD505-2E9C-101B-9397-08002B2CF9AE}" pid="5" name="Audience">
    <vt:lpwstr>31;#Schools|e3d0d902-231a-4359-a6a2-af3f27d13970</vt:lpwstr>
  </property>
  <property fmtid="{D5CDD505-2E9C-101B-9397-08002B2CF9AE}" pid="6" name="Document type">
    <vt:lpwstr>29;#Post course|4008cc46-ae22-4e6b-860b-507525825da5</vt:lpwstr>
  </property>
</Properties>
</file>