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1"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C0C62-65FF-4943-B46F-9AF7D1BD6357}"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98480E49-588A-4F20-87F2-DC9B1231A43C}">
      <dgm:prSet/>
      <dgm:spPr/>
      <dgm:t>
        <a:bodyPr/>
        <a:lstStyle/>
        <a:p>
          <a:r>
            <a:rPr lang="en-GB" b="0" i="0" dirty="0"/>
            <a:t>Thimmakka was born in Gubbi Taluk</a:t>
          </a:r>
          <a:endParaRPr lang="en-US" dirty="0"/>
        </a:p>
      </dgm:t>
    </dgm:pt>
    <dgm:pt modelId="{BF4C21E0-8BEB-4FB0-AF23-17E0F99E8131}" type="parTrans" cxnId="{C12C9D8B-E9C1-4F9F-9D38-87DFCD3A89F2}">
      <dgm:prSet/>
      <dgm:spPr/>
      <dgm:t>
        <a:bodyPr/>
        <a:lstStyle/>
        <a:p>
          <a:endParaRPr lang="en-US"/>
        </a:p>
      </dgm:t>
    </dgm:pt>
    <dgm:pt modelId="{479FFED2-876D-4A1A-9F91-120AC4E47E3E}" type="sibTrans" cxnId="{C12C9D8B-E9C1-4F9F-9D38-87DFCD3A89F2}">
      <dgm:prSet/>
      <dgm:spPr/>
      <dgm:t>
        <a:bodyPr/>
        <a:lstStyle/>
        <a:p>
          <a:endParaRPr lang="en-US"/>
        </a:p>
      </dgm:t>
    </dgm:pt>
    <dgm:pt modelId="{57CC76DF-60AE-4A2F-82B7-364E1E1A3E4A}">
      <dgm:prSet/>
      <dgm:spPr/>
      <dgm:t>
        <a:bodyPr/>
        <a:lstStyle/>
        <a:p>
          <a:r>
            <a:rPr lang="en-GB"/>
            <a:t>She was married to Chikkaiah</a:t>
          </a:r>
          <a:endParaRPr lang="en-US"/>
        </a:p>
      </dgm:t>
    </dgm:pt>
    <dgm:pt modelId="{8F7AC6D3-3942-4B1B-AF23-DACE7E2F72AE}" type="parTrans" cxnId="{5171BF81-2637-4FC7-8C7F-FAC462FDC551}">
      <dgm:prSet/>
      <dgm:spPr/>
      <dgm:t>
        <a:bodyPr/>
        <a:lstStyle/>
        <a:p>
          <a:endParaRPr lang="en-US"/>
        </a:p>
      </dgm:t>
    </dgm:pt>
    <dgm:pt modelId="{8D6F31A8-A70A-4F9E-8ED6-4E31235B7525}" type="sibTrans" cxnId="{5171BF81-2637-4FC7-8C7F-FAC462FDC551}">
      <dgm:prSet/>
      <dgm:spPr/>
      <dgm:t>
        <a:bodyPr/>
        <a:lstStyle/>
        <a:p>
          <a:endParaRPr lang="en-US"/>
        </a:p>
      </dgm:t>
    </dgm:pt>
    <dgm:pt modelId="{A250F512-70F3-4C1C-8CF8-F3BA60DC4EC4}">
      <dgm:prSet/>
      <dgm:spPr/>
      <dgm:t>
        <a:bodyPr/>
        <a:lstStyle/>
        <a:p>
          <a:r>
            <a:rPr lang="en-GB"/>
            <a:t>She received no formal education</a:t>
          </a:r>
          <a:endParaRPr lang="en-US"/>
        </a:p>
      </dgm:t>
    </dgm:pt>
    <dgm:pt modelId="{E556B421-5514-438A-B183-F7C100408A70}" type="parTrans" cxnId="{35F7AB4C-E814-4736-963A-BB0989AEDAC2}">
      <dgm:prSet/>
      <dgm:spPr/>
      <dgm:t>
        <a:bodyPr/>
        <a:lstStyle/>
        <a:p>
          <a:endParaRPr lang="en-US"/>
        </a:p>
      </dgm:t>
    </dgm:pt>
    <dgm:pt modelId="{C4743635-E5A8-4069-97F2-0DDC77CD57AE}" type="sibTrans" cxnId="{35F7AB4C-E814-4736-963A-BB0989AEDAC2}">
      <dgm:prSet/>
      <dgm:spPr/>
      <dgm:t>
        <a:bodyPr/>
        <a:lstStyle/>
        <a:p>
          <a:endParaRPr lang="en-US"/>
        </a:p>
      </dgm:t>
    </dgm:pt>
    <dgm:pt modelId="{4A14E6BC-A553-42E7-B338-CF990EECAB92}">
      <dgm:prSet/>
      <dgm:spPr/>
      <dgm:t>
        <a:bodyPr/>
        <a:lstStyle/>
        <a:p>
          <a:r>
            <a:rPr lang="en-GB" b="0" i="0"/>
            <a:t>She worked as a casual labourer in a nearby quarry</a:t>
          </a:r>
          <a:endParaRPr lang="en-US"/>
        </a:p>
      </dgm:t>
    </dgm:pt>
    <dgm:pt modelId="{E444E402-D34B-4AE4-B860-09BA843CDF93}" type="parTrans" cxnId="{01AE02EE-BCD7-41B4-8D34-182D46732ABE}">
      <dgm:prSet/>
      <dgm:spPr/>
      <dgm:t>
        <a:bodyPr/>
        <a:lstStyle/>
        <a:p>
          <a:endParaRPr lang="en-US"/>
        </a:p>
      </dgm:t>
    </dgm:pt>
    <dgm:pt modelId="{65AC9325-5116-4C41-90CB-3B51B9C3A5CF}" type="sibTrans" cxnId="{01AE02EE-BCD7-41B4-8D34-182D46732ABE}">
      <dgm:prSet/>
      <dgm:spPr/>
      <dgm:t>
        <a:bodyPr/>
        <a:lstStyle/>
        <a:p>
          <a:endParaRPr lang="en-US"/>
        </a:p>
      </dgm:t>
    </dgm:pt>
    <dgm:pt modelId="{B216C1A0-104A-424A-B38E-3C775B5A61FC}">
      <dgm:prSet/>
      <dgm:spPr/>
      <dgm:t>
        <a:bodyPr/>
        <a:lstStyle/>
        <a:p>
          <a:r>
            <a:rPr lang="en-GB"/>
            <a:t>The couple could not have children</a:t>
          </a:r>
          <a:endParaRPr lang="en-US"/>
        </a:p>
      </dgm:t>
    </dgm:pt>
    <dgm:pt modelId="{1E9F7649-DB04-4710-9C54-3581C5AF3E9E}" type="parTrans" cxnId="{2B989F8D-13B1-49EA-A54D-C651E7A2331C}">
      <dgm:prSet/>
      <dgm:spPr/>
      <dgm:t>
        <a:bodyPr/>
        <a:lstStyle/>
        <a:p>
          <a:endParaRPr lang="en-US"/>
        </a:p>
      </dgm:t>
    </dgm:pt>
    <dgm:pt modelId="{9AB95D50-FB80-49DE-AD71-E2EF2F1C12FA}" type="sibTrans" cxnId="{2B989F8D-13B1-49EA-A54D-C651E7A2331C}">
      <dgm:prSet/>
      <dgm:spPr/>
      <dgm:t>
        <a:bodyPr/>
        <a:lstStyle/>
        <a:p>
          <a:endParaRPr lang="en-US"/>
        </a:p>
      </dgm:t>
    </dgm:pt>
    <dgm:pt modelId="{978CD3E6-C4B9-4072-BA61-2EFE8C28D920}">
      <dgm:prSet/>
      <dgm:spPr/>
      <dgm:t>
        <a:bodyPr/>
        <a:lstStyle/>
        <a:p>
          <a:r>
            <a:rPr lang="en-GB" b="0" i="0" dirty="0"/>
            <a:t>It is said that Thimmakka started to plant banyan trees so that she could care for them instead of children</a:t>
          </a:r>
          <a:endParaRPr lang="en-US" dirty="0"/>
        </a:p>
      </dgm:t>
    </dgm:pt>
    <dgm:pt modelId="{D12DC3DF-1155-45B4-AE8B-D991E7202C27}" type="parTrans" cxnId="{CCA02E73-D262-4BCA-8942-02B19E2DDD99}">
      <dgm:prSet/>
      <dgm:spPr/>
      <dgm:t>
        <a:bodyPr/>
        <a:lstStyle/>
        <a:p>
          <a:endParaRPr lang="en-US"/>
        </a:p>
      </dgm:t>
    </dgm:pt>
    <dgm:pt modelId="{55CC82CE-1BEF-4977-818A-C64967CB5CFA}" type="sibTrans" cxnId="{CCA02E73-D262-4BCA-8942-02B19E2DDD99}">
      <dgm:prSet/>
      <dgm:spPr/>
      <dgm:t>
        <a:bodyPr/>
        <a:lstStyle/>
        <a:p>
          <a:endParaRPr lang="en-US"/>
        </a:p>
      </dgm:t>
    </dgm:pt>
    <dgm:pt modelId="{67B59853-66D4-4B07-830D-7C100D84D202}">
      <dgm:prSet/>
      <dgm:spPr/>
      <dgm:t>
        <a:bodyPr/>
        <a:lstStyle/>
        <a:p>
          <a:endParaRPr lang="en-US" dirty="0"/>
        </a:p>
      </dgm:t>
    </dgm:pt>
    <dgm:pt modelId="{10AA622B-EF41-4238-8E82-8B5F8E1A870F}" type="parTrans" cxnId="{BA57DDB2-7534-45FA-A737-35BB3E5D8AC0}">
      <dgm:prSet/>
      <dgm:spPr/>
      <dgm:t>
        <a:bodyPr/>
        <a:lstStyle/>
        <a:p>
          <a:endParaRPr lang="en-US"/>
        </a:p>
      </dgm:t>
    </dgm:pt>
    <dgm:pt modelId="{C50208F4-8185-421E-8D46-EA7C4B2104CC}" type="sibTrans" cxnId="{BA57DDB2-7534-45FA-A737-35BB3E5D8AC0}">
      <dgm:prSet/>
      <dgm:spPr/>
      <dgm:t>
        <a:bodyPr/>
        <a:lstStyle/>
        <a:p>
          <a:endParaRPr lang="en-US"/>
        </a:p>
      </dgm:t>
    </dgm:pt>
    <dgm:pt modelId="{7040148F-79BE-40BF-A802-FD35DE596858}">
      <dgm:prSet/>
      <dgm:spPr/>
      <dgm:t>
        <a:bodyPr/>
        <a:lstStyle/>
        <a:p>
          <a:r>
            <a:rPr lang="en-GB"/>
            <a:t>She was very poor</a:t>
          </a:r>
          <a:endParaRPr lang="en-US"/>
        </a:p>
      </dgm:t>
    </dgm:pt>
    <dgm:pt modelId="{01F8FACA-6649-495C-BE6E-F74B1C30FFE8}" type="parTrans" cxnId="{A93B1216-BAC8-4FB0-965E-1F08D2C0E66B}">
      <dgm:prSet/>
      <dgm:spPr/>
      <dgm:t>
        <a:bodyPr/>
        <a:lstStyle/>
        <a:p>
          <a:endParaRPr lang="en-US"/>
        </a:p>
      </dgm:t>
    </dgm:pt>
    <dgm:pt modelId="{CA1A1525-B818-4AC8-942E-5D94D287B168}" type="sibTrans" cxnId="{A93B1216-BAC8-4FB0-965E-1F08D2C0E66B}">
      <dgm:prSet/>
      <dgm:spPr/>
      <dgm:t>
        <a:bodyPr/>
        <a:lstStyle/>
        <a:p>
          <a:endParaRPr lang="en-US"/>
        </a:p>
      </dgm:t>
    </dgm:pt>
    <dgm:pt modelId="{131578FB-356B-4356-9AA2-2E6826289FDF}" type="pres">
      <dgm:prSet presAssocID="{00DC0C62-65FF-4943-B46F-9AF7D1BD6357}" presName="diagram" presStyleCnt="0">
        <dgm:presLayoutVars>
          <dgm:dir/>
          <dgm:resizeHandles val="exact"/>
        </dgm:presLayoutVars>
      </dgm:prSet>
      <dgm:spPr/>
    </dgm:pt>
    <dgm:pt modelId="{B9ADA3B6-BA6E-4001-A7DF-D07AEEAC4017}" type="pres">
      <dgm:prSet presAssocID="{98480E49-588A-4F20-87F2-DC9B1231A43C}" presName="node" presStyleLbl="node1" presStyleIdx="0" presStyleCnt="8">
        <dgm:presLayoutVars>
          <dgm:bulletEnabled val="1"/>
        </dgm:presLayoutVars>
      </dgm:prSet>
      <dgm:spPr/>
    </dgm:pt>
    <dgm:pt modelId="{00F9FEB8-107F-47FB-9E91-7309D02F1BE5}" type="pres">
      <dgm:prSet presAssocID="{479FFED2-876D-4A1A-9F91-120AC4E47E3E}" presName="sibTrans" presStyleCnt="0"/>
      <dgm:spPr/>
    </dgm:pt>
    <dgm:pt modelId="{3F704902-8929-4614-BD16-F6F7426E9737}" type="pres">
      <dgm:prSet presAssocID="{57CC76DF-60AE-4A2F-82B7-364E1E1A3E4A}" presName="node" presStyleLbl="node1" presStyleIdx="1" presStyleCnt="8">
        <dgm:presLayoutVars>
          <dgm:bulletEnabled val="1"/>
        </dgm:presLayoutVars>
      </dgm:prSet>
      <dgm:spPr/>
    </dgm:pt>
    <dgm:pt modelId="{4DC6C34C-B421-41E9-89DA-F04F7FB333B8}" type="pres">
      <dgm:prSet presAssocID="{8D6F31A8-A70A-4F9E-8ED6-4E31235B7525}" presName="sibTrans" presStyleCnt="0"/>
      <dgm:spPr/>
    </dgm:pt>
    <dgm:pt modelId="{95A984C6-A412-468E-A0DC-61D0D0C88416}" type="pres">
      <dgm:prSet presAssocID="{A250F512-70F3-4C1C-8CF8-F3BA60DC4EC4}" presName="node" presStyleLbl="node1" presStyleIdx="2" presStyleCnt="8">
        <dgm:presLayoutVars>
          <dgm:bulletEnabled val="1"/>
        </dgm:presLayoutVars>
      </dgm:prSet>
      <dgm:spPr/>
    </dgm:pt>
    <dgm:pt modelId="{27B687E9-75A6-4F2E-8CE9-67F24DE14510}" type="pres">
      <dgm:prSet presAssocID="{C4743635-E5A8-4069-97F2-0DDC77CD57AE}" presName="sibTrans" presStyleCnt="0"/>
      <dgm:spPr/>
    </dgm:pt>
    <dgm:pt modelId="{77EE55F2-1842-4BA6-A1C3-AB43BDBBF19B}" type="pres">
      <dgm:prSet presAssocID="{4A14E6BC-A553-42E7-B338-CF990EECAB92}" presName="node" presStyleLbl="node1" presStyleIdx="3" presStyleCnt="8">
        <dgm:presLayoutVars>
          <dgm:bulletEnabled val="1"/>
        </dgm:presLayoutVars>
      </dgm:prSet>
      <dgm:spPr/>
    </dgm:pt>
    <dgm:pt modelId="{62C029A2-CC4E-4D45-AFD1-99A31FA197D8}" type="pres">
      <dgm:prSet presAssocID="{65AC9325-5116-4C41-90CB-3B51B9C3A5CF}" presName="sibTrans" presStyleCnt="0"/>
      <dgm:spPr/>
    </dgm:pt>
    <dgm:pt modelId="{E5513473-7429-43F1-ABE0-3930126B3D68}" type="pres">
      <dgm:prSet presAssocID="{B216C1A0-104A-424A-B38E-3C775B5A61FC}" presName="node" presStyleLbl="node1" presStyleIdx="4" presStyleCnt="8">
        <dgm:presLayoutVars>
          <dgm:bulletEnabled val="1"/>
        </dgm:presLayoutVars>
      </dgm:prSet>
      <dgm:spPr/>
    </dgm:pt>
    <dgm:pt modelId="{E4F58D2C-43E1-437F-A05F-FF2DBD3A0E6F}" type="pres">
      <dgm:prSet presAssocID="{9AB95D50-FB80-49DE-AD71-E2EF2F1C12FA}" presName="sibTrans" presStyleCnt="0"/>
      <dgm:spPr/>
    </dgm:pt>
    <dgm:pt modelId="{3594EC14-EBE2-49C7-B50E-2AFFAAA41AF9}" type="pres">
      <dgm:prSet presAssocID="{978CD3E6-C4B9-4072-BA61-2EFE8C28D920}" presName="node" presStyleLbl="node1" presStyleIdx="5" presStyleCnt="8">
        <dgm:presLayoutVars>
          <dgm:bulletEnabled val="1"/>
        </dgm:presLayoutVars>
      </dgm:prSet>
      <dgm:spPr/>
    </dgm:pt>
    <dgm:pt modelId="{FFCD9161-BCE8-44DD-AED9-4D32D089012F}" type="pres">
      <dgm:prSet presAssocID="{55CC82CE-1BEF-4977-818A-C64967CB5CFA}" presName="sibTrans" presStyleCnt="0"/>
      <dgm:spPr/>
    </dgm:pt>
    <dgm:pt modelId="{371D84DF-333A-4F97-8084-648F87BF1E76}" type="pres">
      <dgm:prSet presAssocID="{67B59853-66D4-4B07-830D-7C100D84D202}" presName="node" presStyleLbl="node1" presStyleIdx="6" presStyleCnt="8">
        <dgm:presLayoutVars>
          <dgm:bulletEnabled val="1"/>
        </dgm:presLayoutVars>
      </dgm:prSet>
      <dgm:spPr/>
    </dgm:pt>
    <dgm:pt modelId="{9AD496E9-3406-43C8-99A0-E0D05CB57753}" type="pres">
      <dgm:prSet presAssocID="{C50208F4-8185-421E-8D46-EA7C4B2104CC}" presName="sibTrans" presStyleCnt="0"/>
      <dgm:spPr/>
    </dgm:pt>
    <dgm:pt modelId="{423F9AEE-3CF2-4310-85BB-7DE9173DC001}" type="pres">
      <dgm:prSet presAssocID="{7040148F-79BE-40BF-A802-FD35DE596858}" presName="node" presStyleLbl="node1" presStyleIdx="7" presStyleCnt="8">
        <dgm:presLayoutVars>
          <dgm:bulletEnabled val="1"/>
        </dgm:presLayoutVars>
      </dgm:prSet>
      <dgm:spPr/>
    </dgm:pt>
  </dgm:ptLst>
  <dgm:cxnLst>
    <dgm:cxn modelId="{A93B1216-BAC8-4FB0-965E-1F08D2C0E66B}" srcId="{00DC0C62-65FF-4943-B46F-9AF7D1BD6357}" destId="{7040148F-79BE-40BF-A802-FD35DE596858}" srcOrd="7" destOrd="0" parTransId="{01F8FACA-6649-495C-BE6E-F74B1C30FFE8}" sibTransId="{CA1A1525-B818-4AC8-942E-5D94D287B168}"/>
    <dgm:cxn modelId="{20F3CC37-6639-4D7D-9E3D-A8EAAAECBD1D}" type="presOf" srcId="{57CC76DF-60AE-4A2F-82B7-364E1E1A3E4A}" destId="{3F704902-8929-4614-BD16-F6F7426E9737}" srcOrd="0" destOrd="0" presId="urn:microsoft.com/office/officeart/2005/8/layout/default"/>
    <dgm:cxn modelId="{C0D5D164-D15B-400E-B94C-F39DB3986073}" type="presOf" srcId="{B216C1A0-104A-424A-B38E-3C775B5A61FC}" destId="{E5513473-7429-43F1-ABE0-3930126B3D68}" srcOrd="0" destOrd="0" presId="urn:microsoft.com/office/officeart/2005/8/layout/default"/>
    <dgm:cxn modelId="{35F7AB4C-E814-4736-963A-BB0989AEDAC2}" srcId="{00DC0C62-65FF-4943-B46F-9AF7D1BD6357}" destId="{A250F512-70F3-4C1C-8CF8-F3BA60DC4EC4}" srcOrd="2" destOrd="0" parTransId="{E556B421-5514-438A-B183-F7C100408A70}" sibTransId="{C4743635-E5A8-4069-97F2-0DDC77CD57AE}"/>
    <dgm:cxn modelId="{88BB5E4F-A0F7-4F83-A70A-C0B8A7A75B03}" type="presOf" srcId="{67B59853-66D4-4B07-830D-7C100D84D202}" destId="{371D84DF-333A-4F97-8084-648F87BF1E76}" srcOrd="0" destOrd="0" presId="urn:microsoft.com/office/officeart/2005/8/layout/default"/>
    <dgm:cxn modelId="{AB344A70-3B52-4A09-8CDA-E2A4D2A90A47}" type="presOf" srcId="{00DC0C62-65FF-4943-B46F-9AF7D1BD6357}" destId="{131578FB-356B-4356-9AA2-2E6826289FDF}" srcOrd="0" destOrd="0" presId="urn:microsoft.com/office/officeart/2005/8/layout/default"/>
    <dgm:cxn modelId="{CCA02E73-D262-4BCA-8942-02B19E2DDD99}" srcId="{00DC0C62-65FF-4943-B46F-9AF7D1BD6357}" destId="{978CD3E6-C4B9-4072-BA61-2EFE8C28D920}" srcOrd="5" destOrd="0" parTransId="{D12DC3DF-1155-45B4-AE8B-D991E7202C27}" sibTransId="{55CC82CE-1BEF-4977-818A-C64967CB5CFA}"/>
    <dgm:cxn modelId="{42820876-1F5C-4947-8CCD-0DFB81723536}" type="presOf" srcId="{978CD3E6-C4B9-4072-BA61-2EFE8C28D920}" destId="{3594EC14-EBE2-49C7-B50E-2AFFAAA41AF9}" srcOrd="0" destOrd="0" presId="urn:microsoft.com/office/officeart/2005/8/layout/default"/>
    <dgm:cxn modelId="{5171BF81-2637-4FC7-8C7F-FAC462FDC551}" srcId="{00DC0C62-65FF-4943-B46F-9AF7D1BD6357}" destId="{57CC76DF-60AE-4A2F-82B7-364E1E1A3E4A}" srcOrd="1" destOrd="0" parTransId="{8F7AC6D3-3942-4B1B-AF23-DACE7E2F72AE}" sibTransId="{8D6F31A8-A70A-4F9E-8ED6-4E31235B7525}"/>
    <dgm:cxn modelId="{C12C9D8B-E9C1-4F9F-9D38-87DFCD3A89F2}" srcId="{00DC0C62-65FF-4943-B46F-9AF7D1BD6357}" destId="{98480E49-588A-4F20-87F2-DC9B1231A43C}" srcOrd="0" destOrd="0" parTransId="{BF4C21E0-8BEB-4FB0-AF23-17E0F99E8131}" sibTransId="{479FFED2-876D-4A1A-9F91-120AC4E47E3E}"/>
    <dgm:cxn modelId="{2B989F8D-13B1-49EA-A54D-C651E7A2331C}" srcId="{00DC0C62-65FF-4943-B46F-9AF7D1BD6357}" destId="{B216C1A0-104A-424A-B38E-3C775B5A61FC}" srcOrd="4" destOrd="0" parTransId="{1E9F7649-DB04-4710-9C54-3581C5AF3E9E}" sibTransId="{9AB95D50-FB80-49DE-AD71-E2EF2F1C12FA}"/>
    <dgm:cxn modelId="{07367A92-7F39-4DD4-9C1C-AD85ABFA8411}" type="presOf" srcId="{98480E49-588A-4F20-87F2-DC9B1231A43C}" destId="{B9ADA3B6-BA6E-4001-A7DF-D07AEEAC4017}" srcOrd="0" destOrd="0" presId="urn:microsoft.com/office/officeart/2005/8/layout/default"/>
    <dgm:cxn modelId="{BA57DDB2-7534-45FA-A737-35BB3E5D8AC0}" srcId="{00DC0C62-65FF-4943-B46F-9AF7D1BD6357}" destId="{67B59853-66D4-4B07-830D-7C100D84D202}" srcOrd="6" destOrd="0" parTransId="{10AA622B-EF41-4238-8E82-8B5F8E1A870F}" sibTransId="{C50208F4-8185-421E-8D46-EA7C4B2104CC}"/>
    <dgm:cxn modelId="{1648F8C5-D761-4ED9-AE19-6401AEAB893E}" type="presOf" srcId="{7040148F-79BE-40BF-A802-FD35DE596858}" destId="{423F9AEE-3CF2-4310-85BB-7DE9173DC001}" srcOrd="0" destOrd="0" presId="urn:microsoft.com/office/officeart/2005/8/layout/default"/>
    <dgm:cxn modelId="{5804DFCA-B9B6-4D89-84F0-99FD82031B0A}" type="presOf" srcId="{A250F512-70F3-4C1C-8CF8-F3BA60DC4EC4}" destId="{95A984C6-A412-468E-A0DC-61D0D0C88416}" srcOrd="0" destOrd="0" presId="urn:microsoft.com/office/officeart/2005/8/layout/default"/>
    <dgm:cxn modelId="{01AE02EE-BCD7-41B4-8D34-182D46732ABE}" srcId="{00DC0C62-65FF-4943-B46F-9AF7D1BD6357}" destId="{4A14E6BC-A553-42E7-B338-CF990EECAB92}" srcOrd="3" destOrd="0" parTransId="{E444E402-D34B-4AE4-B860-09BA843CDF93}" sibTransId="{65AC9325-5116-4C41-90CB-3B51B9C3A5CF}"/>
    <dgm:cxn modelId="{0E5015F7-F186-456C-85C5-4D44B3FBA3DE}" type="presOf" srcId="{4A14E6BC-A553-42E7-B338-CF990EECAB92}" destId="{77EE55F2-1842-4BA6-A1C3-AB43BDBBF19B}" srcOrd="0" destOrd="0" presId="urn:microsoft.com/office/officeart/2005/8/layout/default"/>
    <dgm:cxn modelId="{05D5F87E-535A-4E33-B60A-12AA85517C0D}" type="presParOf" srcId="{131578FB-356B-4356-9AA2-2E6826289FDF}" destId="{B9ADA3B6-BA6E-4001-A7DF-D07AEEAC4017}" srcOrd="0" destOrd="0" presId="urn:microsoft.com/office/officeart/2005/8/layout/default"/>
    <dgm:cxn modelId="{A3E7A137-316C-4869-BC9D-A606BB42BF55}" type="presParOf" srcId="{131578FB-356B-4356-9AA2-2E6826289FDF}" destId="{00F9FEB8-107F-47FB-9E91-7309D02F1BE5}" srcOrd="1" destOrd="0" presId="urn:microsoft.com/office/officeart/2005/8/layout/default"/>
    <dgm:cxn modelId="{7ED3A781-02A8-4090-9D12-2DD69054F0C3}" type="presParOf" srcId="{131578FB-356B-4356-9AA2-2E6826289FDF}" destId="{3F704902-8929-4614-BD16-F6F7426E9737}" srcOrd="2" destOrd="0" presId="urn:microsoft.com/office/officeart/2005/8/layout/default"/>
    <dgm:cxn modelId="{484172B8-D5DB-4E8E-B637-B73776FFEEAA}" type="presParOf" srcId="{131578FB-356B-4356-9AA2-2E6826289FDF}" destId="{4DC6C34C-B421-41E9-89DA-F04F7FB333B8}" srcOrd="3" destOrd="0" presId="urn:microsoft.com/office/officeart/2005/8/layout/default"/>
    <dgm:cxn modelId="{483918EA-0835-4BD4-8B5D-6E21DA6A4A77}" type="presParOf" srcId="{131578FB-356B-4356-9AA2-2E6826289FDF}" destId="{95A984C6-A412-468E-A0DC-61D0D0C88416}" srcOrd="4" destOrd="0" presId="urn:microsoft.com/office/officeart/2005/8/layout/default"/>
    <dgm:cxn modelId="{AAC54AD8-8487-4016-8255-52CD8D73166F}" type="presParOf" srcId="{131578FB-356B-4356-9AA2-2E6826289FDF}" destId="{27B687E9-75A6-4F2E-8CE9-67F24DE14510}" srcOrd="5" destOrd="0" presId="urn:microsoft.com/office/officeart/2005/8/layout/default"/>
    <dgm:cxn modelId="{BFE9AFA2-6EBC-4BA3-AB7F-D8D997E7D89A}" type="presParOf" srcId="{131578FB-356B-4356-9AA2-2E6826289FDF}" destId="{77EE55F2-1842-4BA6-A1C3-AB43BDBBF19B}" srcOrd="6" destOrd="0" presId="urn:microsoft.com/office/officeart/2005/8/layout/default"/>
    <dgm:cxn modelId="{B0DBDE03-F067-470E-9CCD-708F581D2037}" type="presParOf" srcId="{131578FB-356B-4356-9AA2-2E6826289FDF}" destId="{62C029A2-CC4E-4D45-AFD1-99A31FA197D8}" srcOrd="7" destOrd="0" presId="urn:microsoft.com/office/officeart/2005/8/layout/default"/>
    <dgm:cxn modelId="{AF5C3F9C-2AD5-428F-B4FC-67D8F60D19DE}" type="presParOf" srcId="{131578FB-356B-4356-9AA2-2E6826289FDF}" destId="{E5513473-7429-43F1-ABE0-3930126B3D68}" srcOrd="8" destOrd="0" presId="urn:microsoft.com/office/officeart/2005/8/layout/default"/>
    <dgm:cxn modelId="{6CB6B3FD-C8F8-461A-AFCD-754506E32E83}" type="presParOf" srcId="{131578FB-356B-4356-9AA2-2E6826289FDF}" destId="{E4F58D2C-43E1-437F-A05F-FF2DBD3A0E6F}" srcOrd="9" destOrd="0" presId="urn:microsoft.com/office/officeart/2005/8/layout/default"/>
    <dgm:cxn modelId="{D1F45813-7E9F-482A-AA7F-2D96A22D1846}" type="presParOf" srcId="{131578FB-356B-4356-9AA2-2E6826289FDF}" destId="{3594EC14-EBE2-49C7-B50E-2AFFAAA41AF9}" srcOrd="10" destOrd="0" presId="urn:microsoft.com/office/officeart/2005/8/layout/default"/>
    <dgm:cxn modelId="{79D74A7E-5D75-4C51-BE7F-20F7A5D32E35}" type="presParOf" srcId="{131578FB-356B-4356-9AA2-2E6826289FDF}" destId="{FFCD9161-BCE8-44DD-AED9-4D32D089012F}" srcOrd="11" destOrd="0" presId="urn:microsoft.com/office/officeart/2005/8/layout/default"/>
    <dgm:cxn modelId="{A22AEC4C-352F-4E14-92B7-A007FEE14B2C}" type="presParOf" srcId="{131578FB-356B-4356-9AA2-2E6826289FDF}" destId="{371D84DF-333A-4F97-8084-648F87BF1E76}" srcOrd="12" destOrd="0" presId="urn:microsoft.com/office/officeart/2005/8/layout/default"/>
    <dgm:cxn modelId="{50700A15-0916-4CBB-A961-1C46200F8E18}" type="presParOf" srcId="{131578FB-356B-4356-9AA2-2E6826289FDF}" destId="{9AD496E9-3406-43C8-99A0-E0D05CB57753}" srcOrd="13" destOrd="0" presId="urn:microsoft.com/office/officeart/2005/8/layout/default"/>
    <dgm:cxn modelId="{808202EA-0FF0-4124-A79C-8B8F01DB96FD}" type="presParOf" srcId="{131578FB-356B-4356-9AA2-2E6826289FDF}" destId="{423F9AEE-3CF2-4310-85BB-7DE9173DC001}"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DA3B6-BA6E-4001-A7DF-D07AEEAC4017}">
      <dsp:nvSpPr>
        <dsp:cNvPr id="0" name=""/>
        <dsp:cNvSpPr/>
      </dsp:nvSpPr>
      <dsp:spPr>
        <a:xfrm>
          <a:off x="0" y="555360"/>
          <a:ext cx="1807295" cy="1084377"/>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t>Thimmakka was born in Gubbi Taluk</a:t>
          </a:r>
          <a:endParaRPr lang="en-US" sz="1200" kern="1200" dirty="0"/>
        </a:p>
      </dsp:txBody>
      <dsp:txXfrm>
        <a:off x="0" y="555360"/>
        <a:ext cx="1807295" cy="1084377"/>
      </dsp:txXfrm>
    </dsp:sp>
    <dsp:sp modelId="{3F704902-8929-4614-BD16-F6F7426E9737}">
      <dsp:nvSpPr>
        <dsp:cNvPr id="0" name=""/>
        <dsp:cNvSpPr/>
      </dsp:nvSpPr>
      <dsp:spPr>
        <a:xfrm>
          <a:off x="1988025" y="555360"/>
          <a:ext cx="1807295" cy="1084377"/>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She was married to Chikkaiah</a:t>
          </a:r>
          <a:endParaRPr lang="en-US" sz="1200" kern="1200"/>
        </a:p>
      </dsp:txBody>
      <dsp:txXfrm>
        <a:off x="1988025" y="555360"/>
        <a:ext cx="1807295" cy="1084377"/>
      </dsp:txXfrm>
    </dsp:sp>
    <dsp:sp modelId="{95A984C6-A412-468E-A0DC-61D0D0C88416}">
      <dsp:nvSpPr>
        <dsp:cNvPr id="0" name=""/>
        <dsp:cNvSpPr/>
      </dsp:nvSpPr>
      <dsp:spPr>
        <a:xfrm>
          <a:off x="3976051" y="555360"/>
          <a:ext cx="1807295" cy="1084377"/>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She received no formal education</a:t>
          </a:r>
          <a:endParaRPr lang="en-US" sz="1200" kern="1200"/>
        </a:p>
      </dsp:txBody>
      <dsp:txXfrm>
        <a:off x="3976051" y="555360"/>
        <a:ext cx="1807295" cy="1084377"/>
      </dsp:txXfrm>
    </dsp:sp>
    <dsp:sp modelId="{77EE55F2-1842-4BA6-A1C3-AB43BDBBF19B}">
      <dsp:nvSpPr>
        <dsp:cNvPr id="0" name=""/>
        <dsp:cNvSpPr/>
      </dsp:nvSpPr>
      <dsp:spPr>
        <a:xfrm>
          <a:off x="0" y="1820467"/>
          <a:ext cx="1807295" cy="1084377"/>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a:t>She worked as a casual labourer in a nearby quarry</a:t>
          </a:r>
          <a:endParaRPr lang="en-US" sz="1200" kern="1200"/>
        </a:p>
      </dsp:txBody>
      <dsp:txXfrm>
        <a:off x="0" y="1820467"/>
        <a:ext cx="1807295" cy="1084377"/>
      </dsp:txXfrm>
    </dsp:sp>
    <dsp:sp modelId="{E5513473-7429-43F1-ABE0-3930126B3D68}">
      <dsp:nvSpPr>
        <dsp:cNvPr id="0" name=""/>
        <dsp:cNvSpPr/>
      </dsp:nvSpPr>
      <dsp:spPr>
        <a:xfrm>
          <a:off x="1988025" y="1820467"/>
          <a:ext cx="1807295" cy="1084377"/>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The couple could not have children</a:t>
          </a:r>
          <a:endParaRPr lang="en-US" sz="1200" kern="1200"/>
        </a:p>
      </dsp:txBody>
      <dsp:txXfrm>
        <a:off x="1988025" y="1820467"/>
        <a:ext cx="1807295" cy="1084377"/>
      </dsp:txXfrm>
    </dsp:sp>
    <dsp:sp modelId="{3594EC14-EBE2-49C7-B50E-2AFFAAA41AF9}">
      <dsp:nvSpPr>
        <dsp:cNvPr id="0" name=""/>
        <dsp:cNvSpPr/>
      </dsp:nvSpPr>
      <dsp:spPr>
        <a:xfrm>
          <a:off x="3976051" y="1820467"/>
          <a:ext cx="1807295" cy="1084377"/>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dirty="0"/>
            <a:t>It is said that Thimmakka started to plant banyan trees so that she could care for them instead of children</a:t>
          </a:r>
          <a:endParaRPr lang="en-US" sz="1200" kern="1200" dirty="0"/>
        </a:p>
      </dsp:txBody>
      <dsp:txXfrm>
        <a:off x="3976051" y="1820467"/>
        <a:ext cx="1807295" cy="1084377"/>
      </dsp:txXfrm>
    </dsp:sp>
    <dsp:sp modelId="{371D84DF-333A-4F97-8084-648F87BF1E76}">
      <dsp:nvSpPr>
        <dsp:cNvPr id="0" name=""/>
        <dsp:cNvSpPr/>
      </dsp:nvSpPr>
      <dsp:spPr>
        <a:xfrm>
          <a:off x="994012" y="3085574"/>
          <a:ext cx="1807295" cy="1084377"/>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994012" y="3085574"/>
        <a:ext cx="1807295" cy="1084377"/>
      </dsp:txXfrm>
    </dsp:sp>
    <dsp:sp modelId="{423F9AEE-3CF2-4310-85BB-7DE9173DC001}">
      <dsp:nvSpPr>
        <dsp:cNvPr id="0" name=""/>
        <dsp:cNvSpPr/>
      </dsp:nvSpPr>
      <dsp:spPr>
        <a:xfrm>
          <a:off x="2982038" y="3085574"/>
          <a:ext cx="1807295" cy="1084377"/>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She was very poor</a:t>
          </a:r>
          <a:endParaRPr lang="en-US" sz="1200" kern="1200"/>
        </a:p>
      </dsp:txBody>
      <dsp:txXfrm>
        <a:off x="2982038" y="3085574"/>
        <a:ext cx="1807295" cy="10843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5197-8E0D-4D23-97CC-124CA6C94903}"/>
              </a:ext>
            </a:extLst>
          </p:cNvPr>
          <p:cNvSpPr>
            <a:spLocks noGrp="1"/>
          </p:cNvSpPr>
          <p:nvPr>
            <p:ph type="ctrTitle"/>
          </p:nvPr>
        </p:nvSpPr>
        <p:spPr/>
        <p:txBody>
          <a:bodyPr/>
          <a:lstStyle/>
          <a:p>
            <a:r>
              <a:rPr lang="en-GB" b="1" i="0" dirty="0">
                <a:solidFill>
                  <a:srgbClr val="222222"/>
                </a:solidFill>
                <a:effectLst/>
                <a:latin typeface="Verdana" panose="020B0604030504040204" pitchFamily="34" charset="0"/>
              </a:rPr>
              <a:t> Saalumarada Thimmakka</a:t>
            </a:r>
            <a:endParaRPr lang="en-GB" dirty="0"/>
          </a:p>
        </p:txBody>
      </p:sp>
      <p:sp>
        <p:nvSpPr>
          <p:cNvPr id="3" name="Subtitle 2">
            <a:extLst>
              <a:ext uri="{FF2B5EF4-FFF2-40B4-BE49-F238E27FC236}">
                <a16:creationId xmlns:a16="http://schemas.microsoft.com/office/drawing/2014/main" id="{8AD6BBFA-6B8A-41F4-AB74-58BE73A6539C}"/>
              </a:ext>
            </a:extLst>
          </p:cNvPr>
          <p:cNvSpPr>
            <a:spLocks noGrp="1"/>
          </p:cNvSpPr>
          <p:nvPr>
            <p:ph type="subTitle" idx="1"/>
          </p:nvPr>
        </p:nvSpPr>
        <p:spPr/>
        <p:txBody>
          <a:bodyPr/>
          <a:lstStyle/>
          <a:p>
            <a:r>
              <a:rPr lang="en-GB" dirty="0"/>
              <a:t>An inspirational Hindu</a:t>
            </a:r>
          </a:p>
        </p:txBody>
      </p:sp>
      <p:pic>
        <p:nvPicPr>
          <p:cNvPr id="4" name="Picture 3">
            <a:extLst>
              <a:ext uri="{FF2B5EF4-FFF2-40B4-BE49-F238E27FC236}">
                <a16:creationId xmlns:a16="http://schemas.microsoft.com/office/drawing/2014/main" id="{E3EBCFEF-FEE5-4726-BA4E-C531C1354428}"/>
              </a:ext>
            </a:extLst>
          </p:cNvPr>
          <p:cNvPicPr>
            <a:picLocks noChangeAspect="1"/>
          </p:cNvPicPr>
          <p:nvPr/>
        </p:nvPicPr>
        <p:blipFill>
          <a:blip r:embed="rId2"/>
          <a:stretch>
            <a:fillRect/>
          </a:stretch>
        </p:blipFill>
        <p:spPr>
          <a:xfrm>
            <a:off x="1039380" y="1442906"/>
            <a:ext cx="2960312" cy="4190301"/>
          </a:xfrm>
          <a:prstGeom prst="rect">
            <a:avLst/>
          </a:prstGeom>
        </p:spPr>
      </p:pic>
    </p:spTree>
    <p:extLst>
      <p:ext uri="{BB962C8B-B14F-4D97-AF65-F5344CB8AC3E}">
        <p14:creationId xmlns:p14="http://schemas.microsoft.com/office/powerpoint/2010/main" val="231704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8A4C-794F-4403-829C-9881561FB1DC}"/>
              </a:ext>
            </a:extLst>
          </p:cNvPr>
          <p:cNvSpPr>
            <a:spLocks noGrp="1"/>
          </p:cNvSpPr>
          <p:nvPr>
            <p:ph type="title"/>
          </p:nvPr>
        </p:nvSpPr>
        <p:spPr>
          <a:xfrm>
            <a:off x="677334" y="609600"/>
            <a:ext cx="5222281" cy="1320800"/>
          </a:xfrm>
        </p:spPr>
        <p:txBody>
          <a:bodyPr>
            <a:normAutofit/>
          </a:bodyPr>
          <a:lstStyle/>
          <a:p>
            <a:r>
              <a:rPr lang="en-GB"/>
              <a:t>Saalumarada’s Story</a:t>
            </a:r>
            <a:endParaRPr lang="en-GB" dirty="0"/>
          </a:p>
        </p:txBody>
      </p:sp>
      <p:sp>
        <p:nvSpPr>
          <p:cNvPr id="22" name="Isosceles Triangle 8">
            <a:extLst>
              <a:ext uri="{FF2B5EF4-FFF2-40B4-BE49-F238E27FC236}">
                <a16:creationId xmlns:a16="http://schemas.microsoft.com/office/drawing/2014/main" id="{212CBC7C-F294-455B-AE07-8B43A570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882E33B-CB2B-4DDF-A10F-DCAA9155781D}"/>
              </a:ext>
            </a:extLst>
          </p:cNvPr>
          <p:cNvPicPr>
            <a:picLocks noChangeAspect="1"/>
          </p:cNvPicPr>
          <p:nvPr/>
        </p:nvPicPr>
        <p:blipFill rotWithShape="1">
          <a:blip r:embed="rId2"/>
          <a:srcRect t="2944" b="6558"/>
          <a:stretch/>
        </p:blipFill>
        <p:spPr>
          <a:xfrm>
            <a:off x="6129405" y="609600"/>
            <a:ext cx="3144597" cy="3127248"/>
          </a:xfrm>
          <a:prstGeom prst="rect">
            <a:avLst/>
          </a:prstGeom>
        </p:spPr>
      </p:pic>
      <p:pic>
        <p:nvPicPr>
          <p:cNvPr id="5" name="Picture 4">
            <a:extLst>
              <a:ext uri="{FF2B5EF4-FFF2-40B4-BE49-F238E27FC236}">
                <a16:creationId xmlns:a16="http://schemas.microsoft.com/office/drawing/2014/main" id="{24B8F92A-8D74-4461-811E-18005AFE4899}"/>
              </a:ext>
            </a:extLst>
          </p:cNvPr>
          <p:cNvPicPr>
            <a:picLocks noChangeAspect="1"/>
          </p:cNvPicPr>
          <p:nvPr/>
        </p:nvPicPr>
        <p:blipFill rotWithShape="1">
          <a:blip r:embed="rId3"/>
          <a:srcRect l="9468" r="15561" b="-1"/>
          <a:stretch/>
        </p:blipFill>
        <p:spPr>
          <a:xfrm>
            <a:off x="6129405" y="3965447"/>
            <a:ext cx="3144597" cy="2076245"/>
          </a:xfrm>
          <a:prstGeom prst="rect">
            <a:avLst/>
          </a:prstGeom>
        </p:spPr>
      </p:pic>
      <p:graphicFrame>
        <p:nvGraphicFramePr>
          <p:cNvPr id="7" name="Content Placeholder 2">
            <a:extLst>
              <a:ext uri="{FF2B5EF4-FFF2-40B4-BE49-F238E27FC236}">
                <a16:creationId xmlns:a16="http://schemas.microsoft.com/office/drawing/2014/main" id="{D60BFC40-B4C2-4EB0-9E8D-0A337F1D33E9}"/>
              </a:ext>
            </a:extLst>
          </p:cNvPr>
          <p:cNvGraphicFramePr>
            <a:graphicFrameLocks noGrp="1"/>
          </p:cNvGraphicFramePr>
          <p:nvPr>
            <p:ph idx="1"/>
            <p:extLst>
              <p:ext uri="{D42A27DB-BD31-4B8C-83A1-F6EECF244321}">
                <p14:modId xmlns:p14="http://schemas.microsoft.com/office/powerpoint/2010/main" val="345156526"/>
              </p:ext>
            </p:extLst>
          </p:nvPr>
        </p:nvGraphicFramePr>
        <p:xfrm>
          <a:off x="279248" y="1401715"/>
          <a:ext cx="5783347" cy="4725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476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EA37B89-DA2F-408A-BFC8-A3EBB0DFAFE9}"/>
              </a:ext>
            </a:extLst>
          </p:cNvPr>
          <p:cNvSpPr>
            <a:spLocks noGrp="1"/>
          </p:cNvSpPr>
          <p:nvPr>
            <p:ph type="title"/>
          </p:nvPr>
        </p:nvSpPr>
        <p:spPr>
          <a:xfrm>
            <a:off x="673754" y="643467"/>
            <a:ext cx="4203045" cy="1375608"/>
          </a:xfrm>
        </p:spPr>
        <p:txBody>
          <a:bodyPr anchor="ctr">
            <a:normAutofit/>
          </a:bodyPr>
          <a:lstStyle/>
          <a:p>
            <a:r>
              <a:rPr lang="en-GB">
                <a:solidFill>
                  <a:schemeClr val="bg1"/>
                </a:solidFill>
              </a:rPr>
              <a:t>Banyan Trees</a:t>
            </a:r>
          </a:p>
        </p:txBody>
      </p:sp>
      <p:sp>
        <p:nvSpPr>
          <p:cNvPr id="3" name="Content Placeholder 2">
            <a:extLst>
              <a:ext uri="{FF2B5EF4-FFF2-40B4-BE49-F238E27FC236}">
                <a16:creationId xmlns:a16="http://schemas.microsoft.com/office/drawing/2014/main" id="{7A46CB9B-D73E-4DCB-A0B2-9B32581FE34B}"/>
              </a:ext>
            </a:extLst>
          </p:cNvPr>
          <p:cNvSpPr>
            <a:spLocks noGrp="1"/>
          </p:cNvSpPr>
          <p:nvPr>
            <p:ph idx="1"/>
          </p:nvPr>
        </p:nvSpPr>
        <p:spPr>
          <a:xfrm>
            <a:off x="673754" y="2160590"/>
            <a:ext cx="3973943" cy="3440110"/>
          </a:xfrm>
        </p:spPr>
        <p:txBody>
          <a:bodyPr>
            <a:normAutofit/>
          </a:bodyPr>
          <a:lstStyle/>
          <a:p>
            <a:r>
              <a:rPr lang="en-GB">
                <a:solidFill>
                  <a:schemeClr val="bg1"/>
                </a:solidFill>
              </a:rPr>
              <a:t>The leaves of the banyan tree are large, leathery, and used as animal fodder. The tree produces figs which are popular with birds and monkeys, and also produces flowers that attract wasps for pollination. Older trees can reach more than 200 meters (656 feet) in diameter, with a height of 30 meters (98 feet).</a:t>
            </a:r>
          </a:p>
        </p:txBody>
      </p:sp>
      <p:pic>
        <p:nvPicPr>
          <p:cNvPr id="5" name="Picture 4">
            <a:extLst>
              <a:ext uri="{FF2B5EF4-FFF2-40B4-BE49-F238E27FC236}">
                <a16:creationId xmlns:a16="http://schemas.microsoft.com/office/drawing/2014/main" id="{D7733128-FC5C-44DA-BE27-EA027F1F0A99}"/>
              </a:ext>
            </a:extLst>
          </p:cNvPr>
          <p:cNvPicPr>
            <a:picLocks noChangeAspect="1"/>
          </p:cNvPicPr>
          <p:nvPr/>
        </p:nvPicPr>
        <p:blipFill>
          <a:blip r:embed="rId2"/>
          <a:stretch>
            <a:fillRect/>
          </a:stretch>
        </p:blipFill>
        <p:spPr>
          <a:xfrm>
            <a:off x="6096001" y="1616088"/>
            <a:ext cx="5143500" cy="3613308"/>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80960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7AD428-A923-4DC3-B48C-A4792AB6BDFD}"/>
              </a:ext>
            </a:extLst>
          </p:cNvPr>
          <p:cNvPicPr>
            <a:picLocks noChangeAspect="1"/>
          </p:cNvPicPr>
          <p:nvPr/>
        </p:nvPicPr>
        <p:blipFill rotWithShape="1">
          <a:blip r:embed="rId2">
            <a:duotone>
              <a:schemeClr val="accent1">
                <a:shade val="45000"/>
                <a:satMod val="135000"/>
              </a:schemeClr>
              <a:prstClr val="white"/>
            </a:duotone>
          </a:blip>
          <a:srcRect l="8397" t="8397"/>
          <a:stretch/>
        </p:blipFill>
        <p:spPr>
          <a:xfrm>
            <a:off x="1" y="10"/>
            <a:ext cx="12191999" cy="6857990"/>
          </a:xfrm>
          <a:prstGeom prst="rect">
            <a:avLst/>
          </a:prstGeom>
        </p:spPr>
      </p:pic>
      <p:sp>
        <p:nvSpPr>
          <p:cNvPr id="9" name="Isosceles Triangle 8">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Parallelogram 10">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0FED2CF-A7EA-4AE3-B147-26FC0CF3987A}"/>
              </a:ext>
            </a:extLst>
          </p:cNvPr>
          <p:cNvSpPr>
            <a:spLocks noGrp="1"/>
          </p:cNvSpPr>
          <p:nvPr>
            <p:ph type="title"/>
          </p:nvPr>
        </p:nvSpPr>
        <p:spPr>
          <a:xfrm>
            <a:off x="2786047" y="609600"/>
            <a:ext cx="6487955" cy="1320800"/>
          </a:xfrm>
        </p:spPr>
        <p:txBody>
          <a:bodyPr anchor="t">
            <a:normAutofit/>
          </a:bodyPr>
          <a:lstStyle/>
          <a:p>
            <a:r>
              <a:rPr lang="en-GB"/>
              <a:t>What did she do?</a:t>
            </a:r>
            <a:endParaRPr lang="en-GB" dirty="0"/>
          </a:p>
        </p:txBody>
      </p:sp>
      <p:sp>
        <p:nvSpPr>
          <p:cNvPr id="1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1E8D7A2-E7B0-4E94-9931-B7F704CC2E6C}"/>
              </a:ext>
            </a:extLst>
          </p:cNvPr>
          <p:cNvSpPr>
            <a:spLocks noGrp="1"/>
          </p:cNvSpPr>
          <p:nvPr>
            <p:ph idx="1"/>
          </p:nvPr>
        </p:nvSpPr>
        <p:spPr>
          <a:xfrm>
            <a:off x="2786047" y="2159000"/>
            <a:ext cx="6487955" cy="3882362"/>
          </a:xfrm>
        </p:spPr>
        <p:txBody>
          <a:bodyPr>
            <a:normAutofit/>
          </a:bodyPr>
          <a:lstStyle/>
          <a:p>
            <a:r>
              <a:rPr lang="en-GB" dirty="0"/>
              <a:t> Both Thimmakka and her husband started with 10 banyan saplings on either side of the road along a stretch of 4 km in the first year</a:t>
            </a:r>
          </a:p>
          <a:p>
            <a:r>
              <a:rPr lang="en-GB" dirty="0"/>
              <a:t>They took care of the plants just like their children</a:t>
            </a:r>
          </a:p>
          <a:p>
            <a:r>
              <a:rPr lang="en-GB" b="0" i="0" dirty="0">
                <a:effectLst/>
                <a:latin typeface="Open Sans"/>
              </a:rPr>
              <a:t>Every year, the count of these trees kept increasing</a:t>
            </a:r>
          </a:p>
          <a:p>
            <a:r>
              <a:rPr lang="en-GB" dirty="0"/>
              <a:t>To date, there have been more than 8,000 other trees grown by her and her husband</a:t>
            </a:r>
          </a:p>
          <a:p>
            <a:r>
              <a:rPr lang="en-GB" dirty="0"/>
              <a:t>Growing banyan trees was challenging in a place that was relatively dry</a:t>
            </a:r>
          </a:p>
          <a:p>
            <a:r>
              <a:rPr lang="en-GB" dirty="0"/>
              <a:t> She not only planted those trees but also fenced, watered and guarded them</a:t>
            </a:r>
          </a:p>
        </p:txBody>
      </p:sp>
      <p:sp>
        <p:nvSpPr>
          <p:cNvPr id="2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944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E28F-5F36-479D-94DC-31D9E93ADD99}"/>
              </a:ext>
            </a:extLst>
          </p:cNvPr>
          <p:cNvSpPr>
            <a:spLocks noGrp="1"/>
          </p:cNvSpPr>
          <p:nvPr>
            <p:ph type="title"/>
          </p:nvPr>
        </p:nvSpPr>
        <p:spPr>
          <a:xfrm>
            <a:off x="5536734" y="609600"/>
            <a:ext cx="3737268" cy="1320800"/>
          </a:xfrm>
        </p:spPr>
        <p:txBody>
          <a:bodyPr>
            <a:normAutofit/>
          </a:bodyPr>
          <a:lstStyle/>
          <a:p>
            <a:r>
              <a:rPr lang="en-GB" dirty="0"/>
              <a:t>It was hard work</a:t>
            </a:r>
          </a:p>
        </p:txBody>
      </p:sp>
      <p:sp>
        <p:nvSpPr>
          <p:cNvPr id="3" name="Content Placeholder 2">
            <a:extLst>
              <a:ext uri="{FF2B5EF4-FFF2-40B4-BE49-F238E27FC236}">
                <a16:creationId xmlns:a16="http://schemas.microsoft.com/office/drawing/2014/main" id="{E4D0FC23-CC03-4308-86A3-253653496EFC}"/>
              </a:ext>
            </a:extLst>
          </p:cNvPr>
          <p:cNvSpPr>
            <a:spLocks noGrp="1"/>
          </p:cNvSpPr>
          <p:nvPr>
            <p:ph idx="1"/>
          </p:nvPr>
        </p:nvSpPr>
        <p:spPr>
          <a:xfrm>
            <a:off x="5209563" y="1445519"/>
            <a:ext cx="4772181" cy="4595843"/>
          </a:xfrm>
        </p:spPr>
        <p:txBody>
          <a:bodyPr>
            <a:normAutofit lnSpcReduction="10000"/>
          </a:bodyPr>
          <a:lstStyle/>
          <a:p>
            <a:pPr>
              <a:lnSpc>
                <a:spcPct val="90000"/>
              </a:lnSpc>
            </a:pPr>
            <a:r>
              <a:rPr lang="en-GB" dirty="0"/>
              <a:t>One might think that growing trees is not a big deal</a:t>
            </a:r>
          </a:p>
          <a:p>
            <a:pPr>
              <a:lnSpc>
                <a:spcPct val="90000"/>
              </a:lnSpc>
            </a:pPr>
            <a:r>
              <a:rPr lang="en-GB" dirty="0"/>
              <a:t>Thimmakka and her husband used to carry four pails of water for 4 km to water the saplings</a:t>
            </a:r>
          </a:p>
          <a:p>
            <a:pPr>
              <a:lnSpc>
                <a:spcPct val="90000"/>
              </a:lnSpc>
            </a:pPr>
            <a:r>
              <a:rPr lang="en-GB" dirty="0"/>
              <a:t>They used whatever little resources they had to plant trees</a:t>
            </a:r>
          </a:p>
          <a:p>
            <a:pPr>
              <a:lnSpc>
                <a:spcPct val="90000"/>
              </a:lnSpc>
            </a:pPr>
            <a:r>
              <a:rPr lang="en-GB" dirty="0"/>
              <a:t>In order to get sufficient water for the trees, they started to plant the trees during monsoon</a:t>
            </a:r>
          </a:p>
          <a:p>
            <a:pPr>
              <a:lnSpc>
                <a:spcPct val="90000"/>
              </a:lnSpc>
            </a:pPr>
            <a:r>
              <a:rPr lang="en-GB" dirty="0"/>
              <a:t>In this way, they could get sufficient rainwater for the saplings and the trees would have invariably taken root by the onset of the next monsoon</a:t>
            </a:r>
          </a:p>
          <a:p>
            <a:pPr>
              <a:lnSpc>
                <a:spcPct val="90000"/>
              </a:lnSpc>
            </a:pPr>
            <a:r>
              <a:rPr lang="en-GB" dirty="0"/>
              <a:t>This became </a:t>
            </a:r>
            <a:r>
              <a:rPr lang="en-GB" dirty="0" err="1"/>
              <a:t>Thimmakka’s</a:t>
            </a:r>
            <a:r>
              <a:rPr lang="en-GB" dirty="0"/>
              <a:t> daily routine for many years </a:t>
            </a:r>
          </a:p>
        </p:txBody>
      </p:sp>
      <p:pic>
        <p:nvPicPr>
          <p:cNvPr id="4" name="Picture 3">
            <a:extLst>
              <a:ext uri="{FF2B5EF4-FFF2-40B4-BE49-F238E27FC236}">
                <a16:creationId xmlns:a16="http://schemas.microsoft.com/office/drawing/2014/main" id="{1F059E2E-712B-44E6-A4FA-05285698DD1A}"/>
              </a:ext>
            </a:extLst>
          </p:cNvPr>
          <p:cNvPicPr>
            <a:picLocks noChangeAspect="1"/>
          </p:cNvPicPr>
          <p:nvPr/>
        </p:nvPicPr>
        <p:blipFill rotWithShape="1">
          <a:blip r:embed="rId2"/>
          <a:srcRect r="3" b="275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31534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28831A8-5F8A-45D0-9602-7BAA56B09BE0}"/>
              </a:ext>
            </a:extLst>
          </p:cNvPr>
          <p:cNvSpPr>
            <a:spLocks noGrp="1"/>
          </p:cNvSpPr>
          <p:nvPr>
            <p:ph type="title"/>
          </p:nvPr>
        </p:nvSpPr>
        <p:spPr>
          <a:xfrm>
            <a:off x="989768" y="609600"/>
            <a:ext cx="5498361" cy="1320800"/>
          </a:xfrm>
        </p:spPr>
        <p:txBody>
          <a:bodyPr anchor="ctr">
            <a:normAutofit/>
          </a:bodyPr>
          <a:lstStyle/>
          <a:p>
            <a:r>
              <a:rPr lang="en-GB" dirty="0"/>
              <a:t>Recognition</a:t>
            </a:r>
          </a:p>
        </p:txBody>
      </p:sp>
      <p:sp>
        <p:nvSpPr>
          <p:cNvPr id="12" name="Isosceles Triangle 11">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855664">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ED2F789-E15C-4F33-ADC7-ABD4FEE048C9}"/>
              </a:ext>
            </a:extLst>
          </p:cNvPr>
          <p:cNvSpPr>
            <a:spLocks noGrp="1"/>
          </p:cNvSpPr>
          <p:nvPr>
            <p:ph idx="1"/>
          </p:nvPr>
        </p:nvSpPr>
        <p:spPr>
          <a:xfrm>
            <a:off x="989770" y="2160589"/>
            <a:ext cx="5549732" cy="3880773"/>
          </a:xfrm>
        </p:spPr>
        <p:txBody>
          <a:bodyPr>
            <a:normAutofit/>
          </a:bodyPr>
          <a:lstStyle/>
          <a:p>
            <a:pPr>
              <a:lnSpc>
                <a:spcPct val="90000"/>
              </a:lnSpc>
            </a:pPr>
            <a:r>
              <a:rPr lang="en-GB" dirty="0"/>
              <a:t>her work has been honoured with the National Citizen’s Award of India</a:t>
            </a:r>
          </a:p>
          <a:p>
            <a:pPr>
              <a:lnSpc>
                <a:spcPct val="90000"/>
              </a:lnSpc>
            </a:pPr>
            <a:r>
              <a:rPr lang="en-GB" dirty="0"/>
              <a:t>She has been recognized by the Government of India and was recently conferred with the Padma Shri award in 2019, which is the highest civilian award in the Republic of India</a:t>
            </a:r>
          </a:p>
          <a:p>
            <a:pPr>
              <a:lnSpc>
                <a:spcPct val="90000"/>
              </a:lnSpc>
            </a:pPr>
            <a:r>
              <a:rPr lang="en-GB" dirty="0"/>
              <a:t>There is also an environmental organization named after her in the U.S. called </a:t>
            </a:r>
            <a:r>
              <a:rPr lang="en-GB" dirty="0" err="1"/>
              <a:t>Thimmakka’s</a:t>
            </a:r>
            <a:r>
              <a:rPr lang="en-GB" dirty="0"/>
              <a:t> Resources for Environmental Education</a:t>
            </a:r>
          </a:p>
          <a:p>
            <a:pPr>
              <a:lnSpc>
                <a:spcPct val="90000"/>
              </a:lnSpc>
            </a:pPr>
            <a:r>
              <a:rPr lang="en-GB" dirty="0"/>
              <a:t>Saalumarada Thimmakka is an individual who has brought worldwide recognition to the state of Karnataka through her incredible and massive environmental services.</a:t>
            </a:r>
          </a:p>
        </p:txBody>
      </p:sp>
      <p:pic>
        <p:nvPicPr>
          <p:cNvPr id="4" name="Picture 3">
            <a:extLst>
              <a:ext uri="{FF2B5EF4-FFF2-40B4-BE49-F238E27FC236}">
                <a16:creationId xmlns:a16="http://schemas.microsoft.com/office/drawing/2014/main" id="{B8ADDAD3-997B-4C72-843B-22DDDF45CD5B}"/>
              </a:ext>
            </a:extLst>
          </p:cNvPr>
          <p:cNvPicPr>
            <a:picLocks noChangeAspect="1"/>
          </p:cNvPicPr>
          <p:nvPr/>
        </p:nvPicPr>
        <p:blipFill rotWithShape="1">
          <a:blip r:embed="rId2"/>
          <a:srcRect r="-3" b="14399"/>
          <a:stretch/>
        </p:blipFill>
        <p:spPr>
          <a:xfrm>
            <a:off x="7531482" y="10"/>
            <a:ext cx="4657341" cy="3448414"/>
          </a:xfrm>
          <a:prstGeom prst="rect">
            <a:avLst/>
          </a:prstGeom>
        </p:spPr>
      </p:pic>
      <p:pic>
        <p:nvPicPr>
          <p:cNvPr id="5" name="Picture 4">
            <a:extLst>
              <a:ext uri="{FF2B5EF4-FFF2-40B4-BE49-F238E27FC236}">
                <a16:creationId xmlns:a16="http://schemas.microsoft.com/office/drawing/2014/main" id="{7C164E1B-6E06-42AF-883A-A8F54B3D29B5}"/>
              </a:ext>
            </a:extLst>
          </p:cNvPr>
          <p:cNvPicPr>
            <a:picLocks noChangeAspect="1"/>
          </p:cNvPicPr>
          <p:nvPr/>
        </p:nvPicPr>
        <p:blipFill rotWithShape="1">
          <a:blip r:embed="rId3"/>
          <a:srcRect r="4" b="26377"/>
          <a:stretch/>
        </p:blipFill>
        <p:spPr>
          <a:xfrm>
            <a:off x="7528308" y="3437472"/>
            <a:ext cx="4657341" cy="3428996"/>
          </a:xfrm>
          <a:prstGeom prst="rect">
            <a:avLst/>
          </a:prstGeom>
        </p:spPr>
      </p:pic>
    </p:spTree>
    <p:extLst>
      <p:ext uri="{BB962C8B-B14F-4D97-AF65-F5344CB8AC3E}">
        <p14:creationId xmlns:p14="http://schemas.microsoft.com/office/powerpoint/2010/main" val="80608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7EE4-57D1-4D70-8C71-AD22D5DEA7FB}"/>
              </a:ext>
            </a:extLst>
          </p:cNvPr>
          <p:cNvSpPr>
            <a:spLocks noGrp="1"/>
          </p:cNvSpPr>
          <p:nvPr>
            <p:ph type="title"/>
          </p:nvPr>
        </p:nvSpPr>
        <p:spPr>
          <a:xfrm>
            <a:off x="2849562" y="609600"/>
            <a:ext cx="6424440" cy="1320800"/>
          </a:xfrm>
        </p:spPr>
        <p:txBody>
          <a:bodyPr>
            <a:normAutofit/>
          </a:bodyPr>
          <a:lstStyle/>
          <a:p>
            <a:r>
              <a:rPr lang="en-GB"/>
              <a:t>Her mission</a:t>
            </a:r>
            <a:endParaRPr lang="en-GB" dirty="0"/>
          </a:p>
        </p:txBody>
      </p:sp>
      <p:pic>
        <p:nvPicPr>
          <p:cNvPr id="4" name="Picture 3">
            <a:extLst>
              <a:ext uri="{FF2B5EF4-FFF2-40B4-BE49-F238E27FC236}">
                <a16:creationId xmlns:a16="http://schemas.microsoft.com/office/drawing/2014/main" id="{6CF4522E-D8D6-46F7-AF19-98D43A8431F7}"/>
              </a:ext>
            </a:extLst>
          </p:cNvPr>
          <p:cNvPicPr>
            <a:picLocks noChangeAspect="1"/>
          </p:cNvPicPr>
          <p:nvPr/>
        </p:nvPicPr>
        <p:blipFill rotWithShape="1">
          <a:blip r:embed="rId2"/>
          <a:srcRect l="42865" r="9311"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D72058C-3BC0-47CA-AF21-91EE40F32C3E}"/>
              </a:ext>
            </a:extLst>
          </p:cNvPr>
          <p:cNvSpPr>
            <a:spLocks noGrp="1"/>
          </p:cNvSpPr>
          <p:nvPr>
            <p:ph idx="1"/>
          </p:nvPr>
        </p:nvSpPr>
        <p:spPr>
          <a:xfrm>
            <a:off x="2849562" y="1500273"/>
            <a:ext cx="6424440" cy="4878625"/>
          </a:xfrm>
        </p:spPr>
        <p:txBody>
          <a:bodyPr>
            <a:normAutofit/>
          </a:bodyPr>
          <a:lstStyle/>
          <a:p>
            <a:pPr>
              <a:lnSpc>
                <a:spcPct val="90000"/>
              </a:lnSpc>
            </a:pPr>
            <a:r>
              <a:rPr lang="en-GB" dirty="0"/>
              <a:t>Recognition began to come </a:t>
            </a:r>
            <a:r>
              <a:rPr lang="en-GB" dirty="0" err="1"/>
              <a:t>Thimmakka’s</a:t>
            </a:r>
            <a:r>
              <a:rPr lang="en-GB" dirty="0"/>
              <a:t> way from the year 1995, a good 5 years after her husband, </a:t>
            </a:r>
            <a:r>
              <a:rPr lang="en-GB" dirty="0" err="1"/>
              <a:t>Chikkanna’s</a:t>
            </a:r>
            <a:r>
              <a:rPr lang="en-GB" dirty="0"/>
              <a:t> death</a:t>
            </a:r>
          </a:p>
          <a:p>
            <a:pPr>
              <a:lnSpc>
                <a:spcPct val="90000"/>
              </a:lnSpc>
            </a:pPr>
            <a:r>
              <a:rPr lang="en-GB" dirty="0" err="1"/>
              <a:t>Chikkana</a:t>
            </a:r>
            <a:r>
              <a:rPr lang="en-GB" dirty="0"/>
              <a:t> too had devoted his life towards nature and had quit working to take care of his young trees</a:t>
            </a:r>
          </a:p>
          <a:p>
            <a:pPr>
              <a:lnSpc>
                <a:spcPct val="90000"/>
              </a:lnSpc>
            </a:pPr>
            <a:r>
              <a:rPr lang="en-GB" dirty="0"/>
              <a:t>He patrolled the stretch of trees and kept the cattle away from them</a:t>
            </a:r>
          </a:p>
          <a:p>
            <a:pPr>
              <a:lnSpc>
                <a:spcPct val="90000"/>
              </a:lnSpc>
            </a:pPr>
            <a:r>
              <a:rPr lang="en-GB" dirty="0"/>
              <a:t>Despite receiving hundreds of awards, SaalumaradaThimmakka remains a modest person</a:t>
            </a:r>
          </a:p>
          <a:p>
            <a:pPr>
              <a:lnSpc>
                <a:spcPct val="90000"/>
              </a:lnSpc>
            </a:pPr>
            <a:r>
              <a:rPr lang="en-GB" dirty="0"/>
              <a:t>She is 100 plus and still cherishes the dream of planting more trees in future</a:t>
            </a:r>
          </a:p>
          <a:p>
            <a:pPr>
              <a:lnSpc>
                <a:spcPct val="90000"/>
              </a:lnSpc>
            </a:pPr>
            <a:r>
              <a:rPr lang="en-GB" dirty="0"/>
              <a:t>Her next mission is to bring a hospital close to her village, </a:t>
            </a:r>
            <a:r>
              <a:rPr lang="en-GB" dirty="0" err="1"/>
              <a:t>Kadur</a:t>
            </a:r>
            <a:endParaRPr lang="en-GB" dirty="0"/>
          </a:p>
          <a:p>
            <a:pPr>
              <a:lnSpc>
                <a:spcPct val="90000"/>
              </a:lnSpc>
            </a:pPr>
            <a:r>
              <a:rPr lang="en-GB" dirty="0"/>
              <a:t>Saalumarada Thimmakka has become a role model to the entire world</a:t>
            </a:r>
          </a:p>
        </p:txBody>
      </p:sp>
    </p:spTree>
    <p:extLst>
      <p:ext uri="{BB962C8B-B14F-4D97-AF65-F5344CB8AC3E}">
        <p14:creationId xmlns:p14="http://schemas.microsoft.com/office/powerpoint/2010/main" val="376784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BD1EE-46BA-4073-9A28-2DE75481FCE0}"/>
              </a:ext>
            </a:extLst>
          </p:cNvPr>
          <p:cNvPicPr>
            <a:picLocks noChangeAspect="1"/>
          </p:cNvPicPr>
          <p:nvPr/>
        </p:nvPicPr>
        <p:blipFill rotWithShape="1">
          <a:blip r:embed="rId2"/>
          <a:srcRect l="9730" r="2095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4B34510-1A78-4D32-A7FB-9DCD7E887F4F}"/>
              </a:ext>
            </a:extLst>
          </p:cNvPr>
          <p:cNvSpPr>
            <a:spLocks noGrp="1"/>
          </p:cNvSpPr>
          <p:nvPr>
            <p:ph type="title"/>
          </p:nvPr>
        </p:nvSpPr>
        <p:spPr>
          <a:xfrm>
            <a:off x="677333" y="609600"/>
            <a:ext cx="3851123" cy="1320800"/>
          </a:xfrm>
        </p:spPr>
        <p:txBody>
          <a:bodyPr>
            <a:normAutofit/>
          </a:bodyPr>
          <a:lstStyle/>
          <a:p>
            <a:pPr>
              <a:lnSpc>
                <a:spcPct val="90000"/>
              </a:lnSpc>
            </a:pPr>
            <a:r>
              <a:rPr lang="en-GB" sz="2500" err="1"/>
              <a:t>SaalumaradaThimmakk</a:t>
            </a:r>
            <a:r>
              <a:rPr lang="en-GB" sz="2500"/>
              <a:t> was influenced by her Hindu beliefs</a:t>
            </a:r>
          </a:p>
        </p:txBody>
      </p:sp>
      <p:sp>
        <p:nvSpPr>
          <p:cNvPr id="3" name="Content Placeholder 2">
            <a:extLst>
              <a:ext uri="{FF2B5EF4-FFF2-40B4-BE49-F238E27FC236}">
                <a16:creationId xmlns:a16="http://schemas.microsoft.com/office/drawing/2014/main" id="{00C3A4BA-E131-4782-8E32-213106A592BA}"/>
              </a:ext>
            </a:extLst>
          </p:cNvPr>
          <p:cNvSpPr>
            <a:spLocks noGrp="1"/>
          </p:cNvSpPr>
          <p:nvPr>
            <p:ph idx="1"/>
          </p:nvPr>
        </p:nvSpPr>
        <p:spPr>
          <a:xfrm>
            <a:off x="677334" y="2160589"/>
            <a:ext cx="4332702" cy="4262113"/>
          </a:xfrm>
        </p:spPr>
        <p:txBody>
          <a:bodyPr>
            <a:normAutofit/>
          </a:bodyPr>
          <a:lstStyle/>
          <a:p>
            <a:pPr>
              <a:lnSpc>
                <a:spcPct val="90000"/>
              </a:lnSpc>
            </a:pPr>
            <a:r>
              <a:rPr lang="en-GB" sz="2000" dirty="0"/>
              <a:t>Most Hindus believe that all living things are sacred because they are part of God, as is the natural world. </a:t>
            </a:r>
          </a:p>
          <a:p>
            <a:pPr>
              <a:lnSpc>
                <a:spcPct val="90000"/>
              </a:lnSpc>
            </a:pPr>
            <a:r>
              <a:rPr lang="en-GB" sz="2000" dirty="0"/>
              <a:t>Many Hindus believe being non-violent means showing respect for all life, human, animal and vegetable</a:t>
            </a:r>
          </a:p>
          <a:p>
            <a:pPr>
              <a:lnSpc>
                <a:spcPct val="90000"/>
              </a:lnSpc>
            </a:pPr>
            <a:r>
              <a:rPr lang="en-GB" sz="2000" dirty="0"/>
              <a:t>Many Hindus believe that nature cannot be destroyed without humans also being destroyed, because we need the natural world in order to survive</a:t>
            </a:r>
          </a:p>
          <a:p>
            <a:pPr>
              <a:lnSpc>
                <a:spcPct val="90000"/>
              </a:lnSpc>
            </a:pPr>
            <a:endParaRPr lang="en-GB" dirty="0"/>
          </a:p>
        </p:txBody>
      </p:sp>
      <p:cxnSp>
        <p:nvCxnSpPr>
          <p:cNvPr id="12"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667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1968-D9DA-4966-A7F6-4EBA6389C4C5}"/>
              </a:ext>
            </a:extLst>
          </p:cNvPr>
          <p:cNvSpPr>
            <a:spLocks noGrp="1"/>
          </p:cNvSpPr>
          <p:nvPr>
            <p:ph type="title"/>
          </p:nvPr>
        </p:nvSpPr>
        <p:spPr>
          <a:xfrm>
            <a:off x="5536734" y="609600"/>
            <a:ext cx="3737268" cy="1320800"/>
          </a:xfrm>
        </p:spPr>
        <p:txBody>
          <a:bodyPr>
            <a:normAutofit/>
          </a:bodyPr>
          <a:lstStyle/>
          <a:p>
            <a:r>
              <a:rPr lang="en-GB" dirty="0"/>
              <a:t>Karma</a:t>
            </a:r>
          </a:p>
        </p:txBody>
      </p:sp>
      <p:sp>
        <p:nvSpPr>
          <p:cNvPr id="3" name="Content Placeholder 2">
            <a:extLst>
              <a:ext uri="{FF2B5EF4-FFF2-40B4-BE49-F238E27FC236}">
                <a16:creationId xmlns:a16="http://schemas.microsoft.com/office/drawing/2014/main" id="{9BAD7A48-AE17-4721-8E54-4657066D2408}"/>
              </a:ext>
            </a:extLst>
          </p:cNvPr>
          <p:cNvSpPr>
            <a:spLocks noGrp="1"/>
          </p:cNvSpPr>
          <p:nvPr>
            <p:ph idx="1"/>
          </p:nvPr>
        </p:nvSpPr>
        <p:spPr>
          <a:xfrm>
            <a:off x="5209562" y="1336011"/>
            <a:ext cx="5051429" cy="4705352"/>
          </a:xfrm>
        </p:spPr>
        <p:txBody>
          <a:bodyPr>
            <a:normAutofit fontScale="92500" lnSpcReduction="20000"/>
          </a:bodyPr>
          <a:lstStyle/>
          <a:p>
            <a:pPr>
              <a:lnSpc>
                <a:spcPct val="90000"/>
              </a:lnSpc>
            </a:pPr>
            <a:r>
              <a:rPr lang="en-GB" sz="2400" dirty="0"/>
              <a:t>Karma is a belief that what happens to a person is a result of their actions in life</a:t>
            </a:r>
          </a:p>
          <a:p>
            <a:pPr>
              <a:lnSpc>
                <a:spcPct val="90000"/>
              </a:lnSpc>
            </a:pPr>
            <a:r>
              <a:rPr lang="en-GB" sz="2400" dirty="0"/>
              <a:t>It makes people responsible for their own life and how they treat other people.</a:t>
            </a:r>
          </a:p>
          <a:p>
            <a:pPr>
              <a:lnSpc>
                <a:spcPct val="90000"/>
              </a:lnSpc>
            </a:pPr>
            <a:r>
              <a:rPr lang="en-GB" sz="2400" dirty="0"/>
              <a:t>The Hindu belief in reincarnation draws on the idea of karma, if people do negative things in this life, they may pay for these in their next reincarnation</a:t>
            </a:r>
          </a:p>
          <a:p>
            <a:pPr>
              <a:lnSpc>
                <a:spcPct val="90000"/>
              </a:lnSpc>
            </a:pPr>
            <a:r>
              <a:rPr lang="en-GB" sz="2400" dirty="0"/>
              <a:t>Belief in karma should encourage many Hindus to accept responsibility for their actions, including how they treat the environment</a:t>
            </a:r>
          </a:p>
          <a:p>
            <a:pPr>
              <a:lnSpc>
                <a:spcPct val="90000"/>
              </a:lnSpc>
            </a:pPr>
            <a:endParaRPr lang="en-GB" sz="1500" dirty="0"/>
          </a:p>
        </p:txBody>
      </p:sp>
      <p:pic>
        <p:nvPicPr>
          <p:cNvPr id="7" name="Picture 6">
            <a:extLst>
              <a:ext uri="{FF2B5EF4-FFF2-40B4-BE49-F238E27FC236}">
                <a16:creationId xmlns:a16="http://schemas.microsoft.com/office/drawing/2014/main" id="{D037ED60-0E09-4133-8118-FF5D0AE5B443}"/>
              </a:ext>
            </a:extLst>
          </p:cNvPr>
          <p:cNvPicPr>
            <a:picLocks noChangeAspect="1"/>
          </p:cNvPicPr>
          <p:nvPr/>
        </p:nvPicPr>
        <p:blipFill rotWithShape="1">
          <a:blip r:embed="rId2"/>
          <a:srcRect t="520" b="1208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10133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223</TotalTime>
  <Words>671</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Open Sans</vt:lpstr>
      <vt:lpstr>Trebuchet MS</vt:lpstr>
      <vt:lpstr>Verdana</vt:lpstr>
      <vt:lpstr>Wingdings 3</vt:lpstr>
      <vt:lpstr>Facet</vt:lpstr>
      <vt:lpstr> Saalumarada Thimmakka</vt:lpstr>
      <vt:lpstr>Saalumarada’s Story</vt:lpstr>
      <vt:lpstr>Banyan Trees</vt:lpstr>
      <vt:lpstr>What did she do?</vt:lpstr>
      <vt:lpstr>It was hard work</vt:lpstr>
      <vt:lpstr>Recognition</vt:lpstr>
      <vt:lpstr>Her mission</vt:lpstr>
      <vt:lpstr>SaalumaradaThimmakk was influenced by her Hindu beliefs</vt:lpstr>
      <vt:lpstr>Karma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Saalumarada Thimmakka</dc:title>
  <dc:creator>geoff.cooke779307@btinternet.com</dc:creator>
  <cp:lastModifiedBy>Nicola Coupe</cp:lastModifiedBy>
  <cp:revision>12</cp:revision>
  <cp:lastPrinted>2020-10-06T13:25:25Z</cp:lastPrinted>
  <dcterms:created xsi:type="dcterms:W3CDTF">2020-10-06T12:13:08Z</dcterms:created>
  <dcterms:modified xsi:type="dcterms:W3CDTF">2020-11-10T22:30:15Z</dcterms:modified>
</cp:coreProperties>
</file>