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43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17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842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484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542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741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12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977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510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852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259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62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04D90-369E-4C18-B740-0A725E2F88AF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58717-129B-49FD-8609-BE24CB703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328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/>
          <p:cNvGrpSpPr/>
          <p:nvPr/>
        </p:nvGrpSpPr>
        <p:grpSpPr>
          <a:xfrm>
            <a:off x="244699" y="463639"/>
            <a:ext cx="11451093" cy="5433909"/>
            <a:chOff x="244699" y="463639"/>
            <a:chExt cx="11451093" cy="5433909"/>
          </a:xfrm>
        </p:grpSpPr>
        <p:sp>
          <p:nvSpPr>
            <p:cNvPr id="4" name="Flowchart: Terminator 3"/>
            <p:cNvSpPr/>
            <p:nvPr/>
          </p:nvSpPr>
          <p:spPr>
            <a:xfrm>
              <a:off x="244699" y="463639"/>
              <a:ext cx="1365160" cy="386367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Start here</a:t>
              </a:r>
              <a:endParaRPr lang="en-US" dirty="0"/>
            </a:p>
          </p:txBody>
        </p:sp>
        <p:cxnSp>
          <p:nvCxnSpPr>
            <p:cNvPr id="6" name="Straight Arrow Connector 5"/>
            <p:cNvCxnSpPr>
              <a:stCxn id="4" idx="2"/>
            </p:cNvCxnSpPr>
            <p:nvPr/>
          </p:nvCxnSpPr>
          <p:spPr>
            <a:xfrm>
              <a:off x="927279" y="850006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Alternate Process 7"/>
            <p:cNvSpPr/>
            <p:nvPr/>
          </p:nvSpPr>
          <p:spPr>
            <a:xfrm>
              <a:off x="244699" y="1133341"/>
              <a:ext cx="1365160" cy="798490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Is the activity a private arrangement between family; friends or neighbours?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927279" y="1931831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3"/>
            </p:cNvCxnSpPr>
            <p:nvPr/>
          </p:nvCxnSpPr>
          <p:spPr>
            <a:xfrm>
              <a:off x="1609859" y="1532586"/>
              <a:ext cx="401821" cy="7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lowchart: Alternate Process 11"/>
            <p:cNvSpPr/>
            <p:nvPr/>
          </p:nvSpPr>
          <p:spPr>
            <a:xfrm>
              <a:off x="244699" y="2215167"/>
              <a:ext cx="1365160" cy="1372096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A disclosure is not applicable as private arrangements are NOT covered by Safer Recruitment legislation or policy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31849" y="1133341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6436" y="1904221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" name="Flowchart: Alternate Process 14"/>
            <p:cNvSpPr/>
            <p:nvPr/>
          </p:nvSpPr>
          <p:spPr>
            <a:xfrm>
              <a:off x="2025147" y="850007"/>
              <a:ext cx="1224487" cy="1365160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Does the role involve working with children or adults at risk or supervising those that do?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613058" y="2215166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108958" y="2187556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263101" y="1471895"/>
              <a:ext cx="401821" cy="7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198905" y="1133341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0" name="Flowchart: Alternate Process 19"/>
            <p:cNvSpPr/>
            <p:nvPr/>
          </p:nvSpPr>
          <p:spPr>
            <a:xfrm>
              <a:off x="2011680" y="2506028"/>
              <a:ext cx="1224487" cy="1601737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The role is unlikely to be in regulated activity or eligible for an Enhanced DBS Disclosure – please contact your DSA if you need further guidance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Alternate Process 20"/>
            <p:cNvSpPr/>
            <p:nvPr/>
          </p:nvSpPr>
          <p:spPr>
            <a:xfrm>
              <a:off x="3660205" y="1133341"/>
              <a:ext cx="1365160" cy="770880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Is the role working directly with children?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02409" y="1849403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314649" y="1908879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Alternate Process 23"/>
            <p:cNvSpPr/>
            <p:nvPr/>
          </p:nvSpPr>
          <p:spPr>
            <a:xfrm>
              <a:off x="3711685" y="2224210"/>
              <a:ext cx="1224487" cy="679809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Is the role working directly with adults?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332175" y="2904019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711685" y="2885454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Flowchart: Alternate Process 26"/>
            <p:cNvSpPr/>
            <p:nvPr/>
          </p:nvSpPr>
          <p:spPr>
            <a:xfrm>
              <a:off x="3660205" y="3181115"/>
              <a:ext cx="1365160" cy="2530368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Does the role involve the provision (even if only occasionally or even once) of health care, personal care, transporting adults to or from places where they will receive healthcare; personal care or social work services; assistance with cash; paying bills or shopping?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98905" y="4619408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5025365" y="5548800"/>
              <a:ext cx="401821" cy="7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3198905" y="4957962"/>
              <a:ext cx="4613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Alternate Process 31"/>
            <p:cNvSpPr/>
            <p:nvPr/>
          </p:nvSpPr>
          <p:spPr>
            <a:xfrm>
              <a:off x="1350498" y="4271914"/>
              <a:ext cx="1848407" cy="1372096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The role is Regulated </a:t>
              </a:r>
              <a:r>
                <a:rPr lang="en-GB" sz="1000" dirty="0">
                  <a:solidFill>
                    <a:schemeClr val="tx1"/>
                  </a:solidFill>
                </a:rPr>
                <a:t>A</a:t>
              </a:r>
              <a:r>
                <a:rPr lang="en-GB" sz="1000" dirty="0" smtClean="0">
                  <a:solidFill>
                    <a:schemeClr val="tx1"/>
                  </a:solidFill>
                </a:rPr>
                <a:t>ctivity therefore an Enhanced Disclosure WITH Barring must be obtained PRIOR to the role being started (following Safer Recruitment procedures)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25365" y="5210246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07276" y="2167474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4936172" y="2561972"/>
              <a:ext cx="401821" cy="7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lowchart: Alternate Process 35"/>
            <p:cNvSpPr/>
            <p:nvPr/>
          </p:nvSpPr>
          <p:spPr>
            <a:xfrm>
              <a:off x="5356449" y="1823448"/>
              <a:ext cx="1224487" cy="1365160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Does the role involve day to day management or supervision of a person who does work directly with adults?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7" name="Flowchart: Alternate Process 36"/>
            <p:cNvSpPr/>
            <p:nvPr/>
          </p:nvSpPr>
          <p:spPr>
            <a:xfrm>
              <a:off x="5425598" y="5217739"/>
              <a:ext cx="5533134" cy="679809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The role is not likely to be eligible for a barred lists check; however it may be eligible for a disclosure without barred list check – please ask your DSA for advice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Arrow Connector 37"/>
            <p:cNvCxnSpPr>
              <a:stCxn id="36" idx="2"/>
            </p:cNvCxnSpPr>
            <p:nvPr/>
          </p:nvCxnSpPr>
          <p:spPr>
            <a:xfrm flipH="1">
              <a:off x="5968692" y="3188608"/>
              <a:ext cx="1" cy="20358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5557783" y="3181115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89898" y="1130254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5034115" y="1468808"/>
              <a:ext cx="2168543" cy="66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lowchart: Alternate Process 44"/>
            <p:cNvSpPr/>
            <p:nvPr/>
          </p:nvSpPr>
          <p:spPr>
            <a:xfrm>
              <a:off x="7221114" y="1151966"/>
              <a:ext cx="1365160" cy="770880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Is the role always supervised?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86274" y="1130254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8586274" y="1461268"/>
              <a:ext cx="1261111" cy="75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Flowchart: Alternate Process 48"/>
            <p:cNvSpPr/>
            <p:nvPr/>
          </p:nvSpPr>
          <p:spPr>
            <a:xfrm>
              <a:off x="9847385" y="1130254"/>
              <a:ext cx="1848407" cy="801577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As the role is supervised, an Enhanced DBS Disclosure can be obtained but barred list information CANNOT be accessed by Law.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7913634" y="1922846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455111" y="1876612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Flowchart: Alternate Process 51"/>
            <p:cNvSpPr/>
            <p:nvPr/>
          </p:nvSpPr>
          <p:spPr>
            <a:xfrm>
              <a:off x="7127163" y="2232148"/>
              <a:ext cx="1572941" cy="1641011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Does the role involve frequent or intensive unsupervised teaching; training; instruction; caring for; supervising children; providing well-being advice or guidance or driving a vehicle solely for children?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668926" y="2562661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7902333" y="3873159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7419644" y="3825433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58" name="Flowchart: Alternate Process 57"/>
            <p:cNvSpPr/>
            <p:nvPr/>
          </p:nvSpPr>
          <p:spPr>
            <a:xfrm>
              <a:off x="6696223" y="4156494"/>
              <a:ext cx="2630658" cy="770417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The role is Regulated </a:t>
              </a:r>
              <a:r>
                <a:rPr lang="en-GB" sz="1000" dirty="0">
                  <a:solidFill>
                    <a:schemeClr val="tx1"/>
                  </a:solidFill>
                </a:rPr>
                <a:t>A</a:t>
              </a:r>
              <a:r>
                <a:rPr lang="en-GB" sz="1000" dirty="0" smtClean="0">
                  <a:solidFill>
                    <a:schemeClr val="tx1"/>
                  </a:solidFill>
                </a:rPr>
                <a:t>ctivity therefore an Enhanced Disclosure WITH Barring must be obtained PRIOR to the role being started (following Safer Recruitment procedures)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319334" y="3181115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6598636" y="3019381"/>
              <a:ext cx="604022" cy="11371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Flowchart: Alternate Process 63"/>
            <p:cNvSpPr/>
            <p:nvPr/>
          </p:nvSpPr>
          <p:spPr>
            <a:xfrm>
              <a:off x="9530561" y="2310496"/>
              <a:ext cx="1428171" cy="1365160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Does the role involve any personal care, for example washing, physical assistance with feeding, toileting or dressing – even if only carried out on one occasion?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8700104" y="2885454"/>
              <a:ext cx="83045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10141506" y="3629901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flipH="1">
              <a:off x="10536702" y="3689674"/>
              <a:ext cx="1648" cy="153474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9002531" y="3370973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>
              <a:off x="9115332" y="3456595"/>
              <a:ext cx="415229" cy="6998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336436" y="70336"/>
            <a:ext cx="1043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Regulated Activity Decision Making Flowchart						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061175" y="97273"/>
            <a:ext cx="200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Handout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361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363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Clarke</dc:creator>
  <cp:lastModifiedBy>hblan</cp:lastModifiedBy>
  <cp:revision>8</cp:revision>
  <dcterms:created xsi:type="dcterms:W3CDTF">2016-07-18T07:13:24Z</dcterms:created>
  <dcterms:modified xsi:type="dcterms:W3CDTF">2016-10-24T10:46:36Z</dcterms:modified>
</cp:coreProperties>
</file>