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89" r:id="rId2"/>
    <p:sldMasterId id="2147483701" r:id="rId3"/>
  </p:sldMasterIdLst>
  <p:notesMasterIdLst>
    <p:notesMasterId r:id="rId16"/>
  </p:notesMasterIdLst>
  <p:handoutMasterIdLst>
    <p:handoutMasterId r:id="rId17"/>
  </p:handoutMasterIdLst>
  <p:sldIdLst>
    <p:sldId id="257" r:id="rId4"/>
    <p:sldId id="267" r:id="rId5"/>
    <p:sldId id="256" r:id="rId6"/>
    <p:sldId id="264" r:id="rId7"/>
    <p:sldId id="258" r:id="rId8"/>
    <p:sldId id="260" r:id="rId9"/>
    <p:sldId id="261" r:id="rId10"/>
    <p:sldId id="268" r:id="rId11"/>
    <p:sldId id="262" r:id="rId12"/>
    <p:sldId id="269" r:id="rId13"/>
    <p:sldId id="270" r:id="rId14"/>
    <p:sldId id="266" r:id="rId15"/>
  </p:sldIdLst>
  <p:sldSz cx="9906000" cy="6858000" type="A4"/>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0"/>
    <a:srgbClr val="06C09D"/>
    <a:srgbClr val="06C0A5"/>
    <a:srgbClr val="06B8B4"/>
    <a:srgbClr val="06C0B4"/>
    <a:srgbClr val="00BEB9"/>
    <a:srgbClr val="00C8C3"/>
    <a:srgbClr val="00B6B2"/>
    <a:srgbClr val="00C0BB"/>
    <a:srgbClr val="00E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4660"/>
  </p:normalViewPr>
  <p:slideViewPr>
    <p:cSldViewPr snapToGrid="0" snapToObjects="1">
      <p:cViewPr>
        <p:scale>
          <a:sx n="114" d="100"/>
          <a:sy n="114" d="100"/>
        </p:scale>
        <p:origin x="-762" y="180"/>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2760" y="-10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486" cy="494685"/>
          </a:xfrm>
          <a:prstGeom prst="rect">
            <a:avLst/>
          </a:prstGeom>
        </p:spPr>
        <p:txBody>
          <a:bodyPr vert="horz" lIns="88084" tIns="44042" rIns="88084" bIns="44042" rtlCol="0"/>
          <a:lstStyle>
            <a:lvl1pPr algn="l">
              <a:defRPr sz="1200"/>
            </a:lvl1pPr>
          </a:lstStyle>
          <a:p>
            <a:endParaRPr lang="en-US"/>
          </a:p>
        </p:txBody>
      </p:sp>
      <p:sp>
        <p:nvSpPr>
          <p:cNvPr id="3" name="Date Placeholder 2"/>
          <p:cNvSpPr>
            <a:spLocks noGrp="1"/>
          </p:cNvSpPr>
          <p:nvPr>
            <p:ph type="dt" sz="quarter" idx="1"/>
          </p:nvPr>
        </p:nvSpPr>
        <p:spPr>
          <a:xfrm>
            <a:off x="3848496" y="1"/>
            <a:ext cx="2944486" cy="494685"/>
          </a:xfrm>
          <a:prstGeom prst="rect">
            <a:avLst/>
          </a:prstGeom>
        </p:spPr>
        <p:txBody>
          <a:bodyPr vert="horz" lIns="88084" tIns="44042" rIns="88084" bIns="44042" rtlCol="0"/>
          <a:lstStyle>
            <a:lvl1pPr algn="r">
              <a:defRPr sz="1200"/>
            </a:lvl1pPr>
          </a:lstStyle>
          <a:p>
            <a:fld id="{15FBEF72-404C-4136-8702-4062D237A83F}" type="datetimeFigureOut">
              <a:rPr lang="en-US" smtClean="0"/>
              <a:pPr/>
              <a:t>10/9/2015</a:t>
            </a:fld>
            <a:endParaRPr lang="en-US"/>
          </a:p>
        </p:txBody>
      </p:sp>
      <p:sp>
        <p:nvSpPr>
          <p:cNvPr id="4" name="Footer Placeholder 3"/>
          <p:cNvSpPr>
            <a:spLocks noGrp="1"/>
          </p:cNvSpPr>
          <p:nvPr>
            <p:ph type="ftr" sz="quarter" idx="2"/>
          </p:nvPr>
        </p:nvSpPr>
        <p:spPr>
          <a:xfrm>
            <a:off x="0" y="9408243"/>
            <a:ext cx="2944486" cy="496222"/>
          </a:xfrm>
          <a:prstGeom prst="rect">
            <a:avLst/>
          </a:prstGeom>
        </p:spPr>
        <p:txBody>
          <a:bodyPr vert="horz" lIns="88084" tIns="44042" rIns="88084" bIns="44042" rtlCol="0" anchor="b"/>
          <a:lstStyle>
            <a:lvl1pPr algn="l">
              <a:defRPr sz="1200"/>
            </a:lvl1pPr>
          </a:lstStyle>
          <a:p>
            <a:endParaRPr lang="en-US"/>
          </a:p>
        </p:txBody>
      </p:sp>
      <p:sp>
        <p:nvSpPr>
          <p:cNvPr id="5" name="Slide Number Placeholder 4"/>
          <p:cNvSpPr>
            <a:spLocks noGrp="1"/>
          </p:cNvSpPr>
          <p:nvPr>
            <p:ph type="sldNum" sz="quarter" idx="3"/>
          </p:nvPr>
        </p:nvSpPr>
        <p:spPr>
          <a:xfrm>
            <a:off x="3848496" y="9408243"/>
            <a:ext cx="2944486" cy="496222"/>
          </a:xfrm>
          <a:prstGeom prst="rect">
            <a:avLst/>
          </a:prstGeom>
        </p:spPr>
        <p:txBody>
          <a:bodyPr vert="horz" lIns="88084" tIns="44042" rIns="88084" bIns="44042" rtlCol="0" anchor="b"/>
          <a:lstStyle>
            <a:lvl1pPr algn="r">
              <a:defRPr sz="1200"/>
            </a:lvl1pPr>
          </a:lstStyle>
          <a:p>
            <a:fld id="{56079D09-61DC-465F-B85F-FFCD18E10BB0}" type="slidenum">
              <a:rPr lang="en-US" smtClean="0"/>
              <a:pPr/>
              <a:t>‹#›</a:t>
            </a:fld>
            <a:endParaRPr lang="en-US"/>
          </a:p>
        </p:txBody>
      </p:sp>
    </p:spTree>
    <p:extLst>
      <p:ext uri="{BB962C8B-B14F-4D97-AF65-F5344CB8AC3E}">
        <p14:creationId xmlns:p14="http://schemas.microsoft.com/office/powerpoint/2010/main" val="201499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486" cy="494685"/>
          </a:xfrm>
          <a:prstGeom prst="rect">
            <a:avLst/>
          </a:prstGeom>
        </p:spPr>
        <p:txBody>
          <a:bodyPr vert="horz" lIns="88084" tIns="44042" rIns="88084" bIns="44042" rtlCol="0"/>
          <a:lstStyle>
            <a:lvl1pPr algn="l">
              <a:defRPr sz="1200"/>
            </a:lvl1pPr>
          </a:lstStyle>
          <a:p>
            <a:endParaRPr lang="en-US"/>
          </a:p>
        </p:txBody>
      </p:sp>
      <p:sp>
        <p:nvSpPr>
          <p:cNvPr id="3" name="Date Placeholder 2"/>
          <p:cNvSpPr>
            <a:spLocks noGrp="1"/>
          </p:cNvSpPr>
          <p:nvPr>
            <p:ph type="dt" idx="1"/>
          </p:nvPr>
        </p:nvSpPr>
        <p:spPr>
          <a:xfrm>
            <a:off x="3848496" y="1"/>
            <a:ext cx="2944486" cy="494685"/>
          </a:xfrm>
          <a:prstGeom prst="rect">
            <a:avLst/>
          </a:prstGeom>
        </p:spPr>
        <p:txBody>
          <a:bodyPr vert="horz" lIns="88084" tIns="44042" rIns="88084" bIns="44042" rtlCol="0"/>
          <a:lstStyle>
            <a:lvl1pPr algn="r">
              <a:defRPr sz="1200"/>
            </a:lvl1pPr>
          </a:lstStyle>
          <a:p>
            <a:fld id="{8E62C8B0-EEF9-447E-AE64-594B556C52B0}" type="datetimeFigureOut">
              <a:rPr lang="en-US" smtClean="0"/>
              <a:pPr/>
              <a:t>10/9/2015</a:t>
            </a:fld>
            <a:endParaRPr lang="en-US"/>
          </a:p>
        </p:txBody>
      </p:sp>
      <p:sp>
        <p:nvSpPr>
          <p:cNvPr id="4" name="Slide Image Placeholder 3"/>
          <p:cNvSpPr>
            <a:spLocks noGrp="1" noRot="1" noChangeAspect="1"/>
          </p:cNvSpPr>
          <p:nvPr>
            <p:ph type="sldImg" idx="2"/>
          </p:nvPr>
        </p:nvSpPr>
        <p:spPr>
          <a:xfrm>
            <a:off x="714375" y="742950"/>
            <a:ext cx="5365750" cy="3714750"/>
          </a:xfrm>
          <a:prstGeom prst="rect">
            <a:avLst/>
          </a:prstGeom>
          <a:noFill/>
          <a:ln w="12700">
            <a:solidFill>
              <a:prstClr val="black"/>
            </a:solidFill>
          </a:ln>
        </p:spPr>
        <p:txBody>
          <a:bodyPr vert="horz" lIns="88084" tIns="44042" rIns="88084" bIns="44042" rtlCol="0" anchor="ctr"/>
          <a:lstStyle/>
          <a:p>
            <a:endParaRPr lang="en-US"/>
          </a:p>
        </p:txBody>
      </p:sp>
      <p:sp>
        <p:nvSpPr>
          <p:cNvPr id="5" name="Notes Placeholder 4"/>
          <p:cNvSpPr>
            <a:spLocks noGrp="1"/>
          </p:cNvSpPr>
          <p:nvPr>
            <p:ph type="body" sz="quarter" idx="3"/>
          </p:nvPr>
        </p:nvSpPr>
        <p:spPr>
          <a:xfrm>
            <a:off x="679147" y="4705658"/>
            <a:ext cx="5436208" cy="4456778"/>
          </a:xfrm>
          <a:prstGeom prst="rect">
            <a:avLst/>
          </a:prstGeom>
        </p:spPr>
        <p:txBody>
          <a:bodyPr vert="horz" lIns="88084" tIns="44042" rIns="88084" bIns="440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243"/>
            <a:ext cx="2944486" cy="496222"/>
          </a:xfrm>
          <a:prstGeom prst="rect">
            <a:avLst/>
          </a:prstGeom>
        </p:spPr>
        <p:txBody>
          <a:bodyPr vert="horz" lIns="88084" tIns="44042" rIns="88084" bIns="44042" rtlCol="0" anchor="b"/>
          <a:lstStyle>
            <a:lvl1pPr algn="l">
              <a:defRPr sz="1200"/>
            </a:lvl1pPr>
          </a:lstStyle>
          <a:p>
            <a:endParaRPr lang="en-US"/>
          </a:p>
        </p:txBody>
      </p:sp>
      <p:sp>
        <p:nvSpPr>
          <p:cNvPr id="7" name="Slide Number Placeholder 6"/>
          <p:cNvSpPr>
            <a:spLocks noGrp="1"/>
          </p:cNvSpPr>
          <p:nvPr>
            <p:ph type="sldNum" sz="quarter" idx="5"/>
          </p:nvPr>
        </p:nvSpPr>
        <p:spPr>
          <a:xfrm>
            <a:off x="3848496" y="9408243"/>
            <a:ext cx="2944486" cy="496222"/>
          </a:xfrm>
          <a:prstGeom prst="rect">
            <a:avLst/>
          </a:prstGeom>
        </p:spPr>
        <p:txBody>
          <a:bodyPr vert="horz" lIns="88084" tIns="44042" rIns="88084" bIns="44042" rtlCol="0" anchor="b"/>
          <a:lstStyle>
            <a:lvl1pPr algn="r">
              <a:defRPr sz="1200"/>
            </a:lvl1pPr>
          </a:lstStyle>
          <a:p>
            <a:fld id="{0C87991B-DF21-47F5-A41F-CD74C44E5662}" type="slidenum">
              <a:rPr lang="en-US" smtClean="0"/>
              <a:pPr/>
              <a:t>‹#›</a:t>
            </a:fld>
            <a:endParaRPr lang="en-US"/>
          </a:p>
        </p:txBody>
      </p:sp>
    </p:spTree>
    <p:extLst>
      <p:ext uri="{BB962C8B-B14F-4D97-AF65-F5344CB8AC3E}">
        <p14:creationId xmlns:p14="http://schemas.microsoft.com/office/powerpoint/2010/main" val="349111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87991B-DF21-47F5-A41F-CD74C44E5662}" type="slidenum">
              <a:rPr lang="en-US" smtClean="0"/>
              <a:pPr/>
              <a:t>1</a:t>
            </a:fld>
            <a:endParaRPr lang="en-US"/>
          </a:p>
        </p:txBody>
      </p:sp>
    </p:spTree>
    <p:extLst>
      <p:ext uri="{BB962C8B-B14F-4D97-AF65-F5344CB8AC3E}">
        <p14:creationId xmlns:p14="http://schemas.microsoft.com/office/powerpoint/2010/main" val="413484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32070" y="1196752"/>
            <a:ext cx="8137406" cy="4707936"/>
          </a:xfrm>
          <a:prstGeom prst="rect">
            <a:avLst/>
          </a:prstGeom>
        </p:spPr>
        <p:txBody>
          <a:bodyPr lIns="0" tIns="0" rIns="0" bIns="0"/>
          <a:lstStyle>
            <a:lvl1pPr marL="182563" indent="-182563">
              <a:lnSpc>
                <a:spcPct val="110000"/>
              </a:lnSpc>
              <a:spcBef>
                <a:spcPts val="600"/>
              </a:spcBef>
              <a:buSzPct val="130000"/>
              <a:buFont typeface="Georgia" pitchFamily="18" charset="0"/>
              <a:buChar char="•"/>
              <a:defRPr sz="1800"/>
            </a:lvl1pPr>
            <a:lvl2pPr marL="719138" indent="-269875">
              <a:lnSpc>
                <a:spcPct val="100000"/>
              </a:lnSpc>
              <a:spcBef>
                <a:spcPts val="400"/>
              </a:spcBef>
              <a:buSzPct val="80000"/>
              <a:buFont typeface="Courier New" pitchFamily="49" charset="0"/>
              <a:buChar char="o"/>
              <a:defRPr sz="1800"/>
            </a:lvl2pPr>
            <a:lvl3pPr marL="1168400" indent="-268288">
              <a:lnSpc>
                <a:spcPct val="100000"/>
              </a:lnSpc>
              <a:spcBef>
                <a:spcPts val="400"/>
              </a:spcBef>
              <a:defRPr sz="1800"/>
            </a:lvl3pPr>
            <a:lvl4pPr marL="1436688" indent="-268288">
              <a:lnSpc>
                <a:spcPct val="100000"/>
              </a:lnSpc>
              <a:spcBef>
                <a:spcPts val="400"/>
              </a:spcBef>
              <a:buFont typeface="Arial" pitchFamily="34" charset="0"/>
              <a:buChar char="•"/>
              <a:defRPr sz="1800"/>
            </a:lvl4pPr>
            <a:lvl5pPr marL="1704975" indent="-268288">
              <a:lnSpc>
                <a:spcPct val="100000"/>
              </a:lnSpc>
              <a:spcBef>
                <a:spcPts val="400"/>
              </a:spcBef>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7"/>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sid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442610" y="1158874"/>
            <a:ext cx="6438250" cy="4906645"/>
          </a:xfrm>
          <a:prstGeom prst="rect">
            <a:avLst/>
          </a:prstGeom>
        </p:spPr>
        <p:txBody>
          <a:bodyPr/>
          <a:lstStyle/>
          <a:p>
            <a:r>
              <a:rPr lang="en-US" smtClean="0"/>
              <a:t>Click icon to add picture</a:t>
            </a:r>
            <a:endParaRPr lang="en-GB" dirty="0"/>
          </a:p>
        </p:txBody>
      </p:sp>
      <p:sp>
        <p:nvSpPr>
          <p:cNvPr id="6" name="Text Placeholder 5"/>
          <p:cNvSpPr>
            <a:spLocks noGrp="1"/>
          </p:cNvSpPr>
          <p:nvPr>
            <p:ph type="body" sz="quarter" idx="11"/>
          </p:nvPr>
        </p:nvSpPr>
        <p:spPr>
          <a:xfrm>
            <a:off x="6995160" y="1158875"/>
            <a:ext cx="2575560" cy="4906645"/>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5" name="TextBox 4"/>
          <p:cNvSpPr txBox="1"/>
          <p:nvPr userDrawn="1"/>
        </p:nvSpPr>
        <p:spPr>
          <a:xfrm>
            <a:off x="8773145" y="737173"/>
            <a:ext cx="803154" cy="276999"/>
          </a:xfrm>
          <a:prstGeom prst="rect">
            <a:avLst/>
          </a:prstGeom>
          <a:solidFill>
            <a:schemeClr val="bg1"/>
          </a:solidFill>
        </p:spPr>
        <p:txBody>
          <a:bodyPr wrap="none" lIns="72000" rIns="36000" rtlCol="0">
            <a:spAutoFit/>
          </a:bodyPr>
          <a:lstStyle/>
          <a:p>
            <a:pPr algn="r"/>
            <a:r>
              <a:rPr lang="en-GB" sz="1200" dirty="0" smtClean="0"/>
              <a:t>case study</a:t>
            </a:r>
            <a:endParaRPr lang="en-GB" sz="1200" dirty="0"/>
          </a:p>
        </p:txBody>
      </p:sp>
    </p:spTree>
    <p:extLst>
      <p:ext uri="{BB962C8B-B14F-4D97-AF65-F5344CB8AC3E}">
        <p14:creationId xmlns:p14="http://schemas.microsoft.com/office/powerpoint/2010/main" val="4705109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442610" y="1165542"/>
            <a:ext cx="2160000" cy="2621598"/>
          </a:xfrm>
          <a:prstGeom prst="rect">
            <a:avLst/>
          </a:prstGeom>
        </p:spPr>
        <p:txBody>
          <a:bodyPr/>
          <a:lstStyle/>
          <a:p>
            <a:r>
              <a:rPr lang="en-US" smtClean="0"/>
              <a:t>Click icon to add picture</a:t>
            </a:r>
            <a:endParaRPr lang="en-GB" dirty="0"/>
          </a:p>
        </p:txBody>
      </p:sp>
      <p:sp>
        <p:nvSpPr>
          <p:cNvPr id="5" name="Picture Placeholder 3"/>
          <p:cNvSpPr>
            <a:spLocks noGrp="1"/>
          </p:cNvSpPr>
          <p:nvPr>
            <p:ph type="pic" sz="quarter" idx="11"/>
          </p:nvPr>
        </p:nvSpPr>
        <p:spPr>
          <a:xfrm>
            <a:off x="2761630" y="1165542"/>
            <a:ext cx="2160000" cy="2621598"/>
          </a:xfrm>
          <a:prstGeom prst="rect">
            <a:avLst/>
          </a:prstGeom>
        </p:spPr>
        <p:txBody>
          <a:bodyPr/>
          <a:lstStyle/>
          <a:p>
            <a:r>
              <a:rPr lang="en-US" smtClean="0"/>
              <a:t>Click icon to add picture</a:t>
            </a:r>
            <a:endParaRPr lang="en-GB"/>
          </a:p>
        </p:txBody>
      </p:sp>
      <p:sp>
        <p:nvSpPr>
          <p:cNvPr id="6" name="Picture Placeholder 3"/>
          <p:cNvSpPr>
            <a:spLocks noGrp="1"/>
          </p:cNvSpPr>
          <p:nvPr>
            <p:ph type="pic" sz="quarter" idx="12"/>
          </p:nvPr>
        </p:nvSpPr>
        <p:spPr>
          <a:xfrm>
            <a:off x="5080650" y="1165542"/>
            <a:ext cx="2160000" cy="2621598"/>
          </a:xfrm>
          <a:prstGeom prst="rect">
            <a:avLst/>
          </a:prstGeom>
        </p:spPr>
        <p:txBody>
          <a:bodyPr/>
          <a:lstStyle/>
          <a:p>
            <a:r>
              <a:rPr lang="en-US" smtClean="0"/>
              <a:t>Click icon to add picture</a:t>
            </a:r>
            <a:endParaRPr lang="en-GB"/>
          </a:p>
        </p:txBody>
      </p:sp>
      <p:sp>
        <p:nvSpPr>
          <p:cNvPr id="7" name="Picture Placeholder 3"/>
          <p:cNvSpPr>
            <a:spLocks noGrp="1"/>
          </p:cNvSpPr>
          <p:nvPr>
            <p:ph type="pic" sz="quarter" idx="13"/>
          </p:nvPr>
        </p:nvSpPr>
        <p:spPr>
          <a:xfrm>
            <a:off x="7399670" y="1165542"/>
            <a:ext cx="2160000" cy="2621598"/>
          </a:xfrm>
          <a:prstGeom prst="rect">
            <a:avLst/>
          </a:prstGeom>
        </p:spPr>
        <p:txBody>
          <a:bodyPr/>
          <a:lstStyle/>
          <a:p>
            <a:r>
              <a:rPr lang="en-US" smtClean="0"/>
              <a:t>Click icon to add picture</a:t>
            </a:r>
            <a:endParaRPr lang="en-GB"/>
          </a:p>
        </p:txBody>
      </p:sp>
      <p:sp>
        <p:nvSpPr>
          <p:cNvPr id="9" name="Text Placeholder 8"/>
          <p:cNvSpPr>
            <a:spLocks noGrp="1"/>
          </p:cNvSpPr>
          <p:nvPr>
            <p:ph type="body" sz="quarter" idx="14"/>
          </p:nvPr>
        </p:nvSpPr>
        <p:spPr>
          <a:xfrm>
            <a:off x="442610" y="3940174"/>
            <a:ext cx="2160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0" name="Text Placeholder 8"/>
          <p:cNvSpPr>
            <a:spLocks noGrp="1"/>
          </p:cNvSpPr>
          <p:nvPr>
            <p:ph type="body" sz="quarter" idx="15"/>
          </p:nvPr>
        </p:nvSpPr>
        <p:spPr>
          <a:xfrm>
            <a:off x="2755010" y="3940174"/>
            <a:ext cx="2160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1" name="Text Placeholder 8"/>
          <p:cNvSpPr>
            <a:spLocks noGrp="1"/>
          </p:cNvSpPr>
          <p:nvPr>
            <p:ph type="body" sz="quarter" idx="16"/>
          </p:nvPr>
        </p:nvSpPr>
        <p:spPr>
          <a:xfrm>
            <a:off x="5087270" y="3940174"/>
            <a:ext cx="2160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2" name="Text Placeholder 8"/>
          <p:cNvSpPr>
            <a:spLocks noGrp="1"/>
          </p:cNvSpPr>
          <p:nvPr>
            <p:ph type="body" sz="quarter" idx="17"/>
          </p:nvPr>
        </p:nvSpPr>
        <p:spPr>
          <a:xfrm>
            <a:off x="7399670" y="3940174"/>
            <a:ext cx="2160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3" name="TextBox 12"/>
          <p:cNvSpPr txBox="1"/>
          <p:nvPr userDrawn="1"/>
        </p:nvSpPr>
        <p:spPr>
          <a:xfrm>
            <a:off x="8773145" y="737173"/>
            <a:ext cx="803154" cy="276999"/>
          </a:xfrm>
          <a:prstGeom prst="rect">
            <a:avLst/>
          </a:prstGeom>
          <a:solidFill>
            <a:schemeClr val="bg1"/>
          </a:solidFill>
        </p:spPr>
        <p:txBody>
          <a:bodyPr wrap="none" lIns="72000" rIns="36000" rtlCol="0">
            <a:spAutoFit/>
          </a:bodyPr>
          <a:lstStyle/>
          <a:p>
            <a:pPr algn="r"/>
            <a:r>
              <a:rPr lang="en-GB" sz="1200" dirty="0" smtClean="0"/>
              <a:t>case study</a:t>
            </a:r>
            <a:endParaRPr lang="en-GB" sz="1200" dirty="0"/>
          </a:p>
        </p:txBody>
      </p:sp>
    </p:spTree>
    <p:extLst>
      <p:ext uri="{BB962C8B-B14F-4D97-AF65-F5344CB8AC3E}">
        <p14:creationId xmlns:p14="http://schemas.microsoft.com/office/powerpoint/2010/main" val="31244393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two imag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dirty="0"/>
          </a:p>
        </p:txBody>
      </p:sp>
      <p:sp>
        <p:nvSpPr>
          <p:cNvPr id="3" name="Picture Placeholder 3"/>
          <p:cNvSpPr>
            <a:spLocks noGrp="1"/>
          </p:cNvSpPr>
          <p:nvPr>
            <p:ph type="pic" sz="quarter" idx="10"/>
          </p:nvPr>
        </p:nvSpPr>
        <p:spPr>
          <a:xfrm>
            <a:off x="442610" y="1165542"/>
            <a:ext cx="4392000" cy="2621598"/>
          </a:xfrm>
          <a:prstGeom prst="rect">
            <a:avLst/>
          </a:prstGeom>
        </p:spPr>
        <p:txBody>
          <a:bodyPr/>
          <a:lstStyle/>
          <a:p>
            <a:r>
              <a:rPr lang="en-US" smtClean="0"/>
              <a:t>Click icon to add picture</a:t>
            </a:r>
            <a:endParaRPr lang="en-GB" dirty="0"/>
          </a:p>
        </p:txBody>
      </p:sp>
      <p:sp>
        <p:nvSpPr>
          <p:cNvPr id="4" name="Picture Placeholder 3"/>
          <p:cNvSpPr>
            <a:spLocks noGrp="1"/>
          </p:cNvSpPr>
          <p:nvPr>
            <p:ph type="pic" sz="quarter" idx="12"/>
          </p:nvPr>
        </p:nvSpPr>
        <p:spPr>
          <a:xfrm>
            <a:off x="5156850" y="1165542"/>
            <a:ext cx="4392000" cy="2621598"/>
          </a:xfrm>
          <a:prstGeom prst="rect">
            <a:avLst/>
          </a:prstGeom>
        </p:spPr>
        <p:txBody>
          <a:bodyPr/>
          <a:lstStyle/>
          <a:p>
            <a:r>
              <a:rPr lang="en-US" smtClean="0"/>
              <a:t>Click icon to add picture</a:t>
            </a:r>
            <a:endParaRPr lang="en-GB"/>
          </a:p>
        </p:txBody>
      </p:sp>
      <p:sp>
        <p:nvSpPr>
          <p:cNvPr id="5" name="Text Placeholder 8"/>
          <p:cNvSpPr>
            <a:spLocks noGrp="1"/>
          </p:cNvSpPr>
          <p:nvPr>
            <p:ph type="body" sz="quarter" idx="14"/>
          </p:nvPr>
        </p:nvSpPr>
        <p:spPr>
          <a:xfrm>
            <a:off x="442610" y="3940174"/>
            <a:ext cx="4392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6" name="Text Placeholder 8"/>
          <p:cNvSpPr>
            <a:spLocks noGrp="1"/>
          </p:cNvSpPr>
          <p:nvPr>
            <p:ph type="body" sz="quarter" idx="16"/>
          </p:nvPr>
        </p:nvSpPr>
        <p:spPr>
          <a:xfrm>
            <a:off x="5163470" y="3940174"/>
            <a:ext cx="4392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7" name="TextBox 6"/>
          <p:cNvSpPr txBox="1"/>
          <p:nvPr userDrawn="1"/>
        </p:nvSpPr>
        <p:spPr>
          <a:xfrm>
            <a:off x="8773145" y="737173"/>
            <a:ext cx="803154" cy="276999"/>
          </a:xfrm>
          <a:prstGeom prst="rect">
            <a:avLst/>
          </a:prstGeom>
          <a:solidFill>
            <a:schemeClr val="bg1"/>
          </a:solidFill>
        </p:spPr>
        <p:txBody>
          <a:bodyPr wrap="none" lIns="72000" rIns="36000" rtlCol="0">
            <a:spAutoFit/>
          </a:bodyPr>
          <a:lstStyle/>
          <a:p>
            <a:pPr algn="r"/>
            <a:r>
              <a:rPr lang="en-GB" sz="1200" dirty="0" smtClean="0"/>
              <a:t>case study</a:t>
            </a:r>
            <a:endParaRPr lang="en-GB" sz="1200" dirty="0"/>
          </a:p>
        </p:txBody>
      </p:sp>
    </p:spTree>
    <p:extLst>
      <p:ext uri="{BB962C8B-B14F-4D97-AF65-F5344CB8AC3E}">
        <p14:creationId xmlns:p14="http://schemas.microsoft.com/office/powerpoint/2010/main" val="16326227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32071" y="1196752"/>
            <a:ext cx="5291397" cy="4707936"/>
          </a:xfrm>
          <a:prstGeom prst="rect">
            <a:avLst/>
          </a:prstGeom>
        </p:spPr>
        <p:txBody>
          <a:bodyPr lIns="0" tIns="0" rIns="0" bIns="0"/>
          <a:lstStyle>
            <a:lvl1pPr marL="182563" indent="-182563">
              <a:lnSpc>
                <a:spcPct val="110000"/>
              </a:lnSpc>
              <a:spcBef>
                <a:spcPts val="600"/>
              </a:spcBef>
              <a:buSzPct val="130000"/>
              <a:buFont typeface="Georgia" pitchFamily="18" charset="0"/>
              <a:buChar char="•"/>
              <a:defRPr sz="1800"/>
            </a:lvl1pPr>
            <a:lvl2pPr marL="719138" indent="-261938">
              <a:lnSpc>
                <a:spcPct val="100000"/>
              </a:lnSpc>
              <a:spcBef>
                <a:spcPts val="400"/>
              </a:spcBef>
              <a:buSzPct val="80000"/>
              <a:buFont typeface="Courier New" pitchFamily="49" charset="0"/>
              <a:buChar char="o"/>
              <a:defRPr sz="1800"/>
            </a:lvl2pPr>
            <a:lvl3pPr marL="1168400" indent="-268288">
              <a:lnSpc>
                <a:spcPct val="100000"/>
              </a:lnSpc>
              <a:spcBef>
                <a:spcPts val="400"/>
              </a:spcBef>
              <a:defRPr sz="1800"/>
            </a:lvl3pPr>
            <a:lvl4pPr marL="1436688" indent="-268288">
              <a:lnSpc>
                <a:spcPct val="100000"/>
              </a:lnSpc>
              <a:spcBef>
                <a:spcPts val="400"/>
              </a:spcBef>
              <a:buFont typeface="Arial" pitchFamily="34" charset="0"/>
              <a:buChar char="•"/>
              <a:defRPr sz="1800"/>
            </a:lvl4pPr>
            <a:lvl5pPr marL="1704975" indent="-268288">
              <a:lnSpc>
                <a:spcPct val="100000"/>
              </a:lnSpc>
              <a:spcBef>
                <a:spcPts val="400"/>
              </a:spcBef>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8" name="Picture Placeholder 7"/>
          <p:cNvSpPr>
            <a:spLocks noGrp="1"/>
          </p:cNvSpPr>
          <p:nvPr>
            <p:ph type="pic" sz="quarter" idx="11"/>
          </p:nvPr>
        </p:nvSpPr>
        <p:spPr>
          <a:xfrm>
            <a:off x="6152728" y="1196755"/>
            <a:ext cx="3346027" cy="4707935"/>
          </a:xfrm>
          <a:prstGeom prst="rect">
            <a:avLst/>
          </a:prstGeom>
        </p:spPr>
        <p:txBody>
          <a:bodyPr/>
          <a:lstStyle/>
          <a:p>
            <a:r>
              <a:rPr lang="en-US" smtClean="0"/>
              <a:t>Click icon to add picture</a:t>
            </a:r>
            <a:endParaRPr lang="en-GB"/>
          </a:p>
        </p:txBody>
      </p:sp>
      <p:sp>
        <p:nvSpPr>
          <p:cNvPr id="5" name="TextBox 4"/>
          <p:cNvSpPr txBox="1"/>
          <p:nvPr userDrawn="1"/>
        </p:nvSpPr>
        <p:spPr>
          <a:xfrm>
            <a:off x="8781159" y="737173"/>
            <a:ext cx="795140" cy="276999"/>
          </a:xfrm>
          <a:prstGeom prst="rect">
            <a:avLst/>
          </a:prstGeom>
          <a:solidFill>
            <a:schemeClr val="bg1"/>
          </a:solidFill>
        </p:spPr>
        <p:txBody>
          <a:bodyPr wrap="none" lIns="72000" rIns="36000" rtlCol="0">
            <a:spAutoFit/>
          </a:bodyPr>
          <a:lstStyle/>
          <a:p>
            <a:pPr algn="r"/>
            <a:r>
              <a:rPr lang="en-GB" sz="1200" dirty="0" smtClean="0"/>
              <a:t>biography</a:t>
            </a:r>
            <a:endParaRPr lang="en-GB" sz="1200" dirty="0"/>
          </a:p>
        </p:txBody>
      </p:sp>
    </p:spTree>
    <p:extLst>
      <p:ext uri="{BB962C8B-B14F-4D97-AF65-F5344CB8AC3E}">
        <p14:creationId xmlns:p14="http://schemas.microsoft.com/office/powerpoint/2010/main" val="37993012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ubtitle 2"/>
          <p:cNvSpPr txBox="1">
            <a:spLocks/>
          </p:cNvSpPr>
          <p:nvPr userDrawn="1"/>
        </p:nvSpPr>
        <p:spPr>
          <a:xfrm>
            <a:off x="442610" y="6204632"/>
            <a:ext cx="4829175" cy="458788"/>
          </a:xfrm>
          <a:prstGeom prst="rect">
            <a:avLst/>
          </a:prstGeom>
          <a:effectLst/>
        </p:spPr>
        <p:txBody>
          <a:bodyPr vert="horz" lIns="0" tIns="0" rIns="0" bIns="0" rtlCol="0" anchor="b">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solidFill>
                  <a:schemeClr val="accent5"/>
                </a:solidFill>
                <a:latin typeface="Georgia"/>
                <a:cs typeface="Georgia"/>
              </a:rPr>
              <a:t>the independent integrated agency</a:t>
            </a:r>
            <a:endParaRPr kumimoji="0" lang="en-US" sz="1200" b="0" i="0" u="none" strike="noStrike" kern="1200" cap="none" normalizeH="0" baseline="0" noProof="0" dirty="0" smtClean="0">
              <a:ln>
                <a:noFill/>
              </a:ln>
              <a:solidFill>
                <a:schemeClr val="accent5"/>
              </a:solidFill>
              <a:uLnTx/>
              <a:uFillTx/>
              <a:latin typeface="Georgia"/>
              <a:ea typeface="+mn-ea"/>
              <a:cs typeface="Georgia"/>
            </a:endParaRPr>
          </a:p>
        </p:txBody>
      </p:sp>
      <p:pic>
        <p:nvPicPr>
          <p:cNvPr id="3" name="Picture 2" descr="four_cmyk.wmf"/>
          <p:cNvPicPr>
            <a:picLocks noChangeAspect="1"/>
          </p:cNvPicPr>
          <p:nvPr userDrawn="1"/>
        </p:nvPicPr>
        <p:blipFill>
          <a:blip r:embed="rId2"/>
          <a:stretch>
            <a:fillRect/>
          </a:stretch>
        </p:blipFill>
        <p:spPr>
          <a:xfrm>
            <a:off x="8602625" y="6358624"/>
            <a:ext cx="925348" cy="304799"/>
          </a:xfrm>
          <a:prstGeom prst="rect">
            <a:avLst/>
          </a:prstGeom>
          <a:noFill/>
          <a:effec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imag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8" name="Picture Placeholder 7"/>
          <p:cNvSpPr>
            <a:spLocks noGrp="1"/>
          </p:cNvSpPr>
          <p:nvPr>
            <p:ph type="pic" sz="quarter" idx="11"/>
          </p:nvPr>
        </p:nvSpPr>
        <p:spPr>
          <a:xfrm>
            <a:off x="5855548" y="1196753"/>
            <a:ext cx="3555153" cy="2125567"/>
          </a:xfrm>
          <a:prstGeom prst="rect">
            <a:avLst/>
          </a:prstGeom>
        </p:spPr>
        <p:txBody>
          <a:bodyPr/>
          <a:lstStyle/>
          <a:p>
            <a:r>
              <a:rPr lang="en-US" smtClean="0"/>
              <a:t>Click icon to add picture</a:t>
            </a:r>
            <a:endParaRPr lang="en-GB" dirty="0"/>
          </a:p>
        </p:txBody>
      </p:sp>
      <p:sp>
        <p:nvSpPr>
          <p:cNvPr id="7" name="Picture Placeholder 6"/>
          <p:cNvSpPr>
            <a:spLocks noGrp="1"/>
          </p:cNvSpPr>
          <p:nvPr>
            <p:ph type="pic" sz="quarter" idx="12"/>
          </p:nvPr>
        </p:nvSpPr>
        <p:spPr>
          <a:xfrm>
            <a:off x="5855891" y="3444876"/>
            <a:ext cx="3554809" cy="2459813"/>
          </a:xfrm>
          <a:prstGeom prst="rect">
            <a:avLst/>
          </a:prstGeom>
        </p:spPr>
        <p:txBody>
          <a:bodyPr/>
          <a:lstStyle/>
          <a:p>
            <a:r>
              <a:rPr lang="en-US" smtClean="0"/>
              <a:t>Click icon to add picture</a:t>
            </a:r>
            <a:endParaRPr lang="en-GB" dirty="0"/>
          </a:p>
        </p:txBody>
      </p:sp>
      <p:sp>
        <p:nvSpPr>
          <p:cNvPr id="9" name="Text Placeholder 5"/>
          <p:cNvSpPr>
            <a:spLocks noGrp="1"/>
          </p:cNvSpPr>
          <p:nvPr>
            <p:ph type="body" sz="quarter" idx="10"/>
          </p:nvPr>
        </p:nvSpPr>
        <p:spPr>
          <a:xfrm>
            <a:off x="432071" y="1196752"/>
            <a:ext cx="5291397" cy="4707936"/>
          </a:xfrm>
          <a:prstGeom prst="rect">
            <a:avLst/>
          </a:prstGeom>
        </p:spPr>
        <p:txBody>
          <a:bodyPr lIns="0" tIns="0" rIns="0" bIns="0"/>
          <a:lstStyle>
            <a:lvl1pPr marL="182563" indent="-182563">
              <a:lnSpc>
                <a:spcPct val="110000"/>
              </a:lnSpc>
              <a:spcBef>
                <a:spcPts val="600"/>
              </a:spcBef>
              <a:buSzPct val="130000"/>
              <a:buFont typeface="Georgia" pitchFamily="18" charset="0"/>
              <a:buChar char="•"/>
              <a:defRPr sz="1800"/>
            </a:lvl1pPr>
            <a:lvl2pPr marL="719138" indent="-261938">
              <a:lnSpc>
                <a:spcPct val="100000"/>
              </a:lnSpc>
              <a:spcBef>
                <a:spcPts val="400"/>
              </a:spcBef>
              <a:buSzPct val="80000"/>
              <a:buFont typeface="Courier New" pitchFamily="49" charset="0"/>
              <a:buChar char="o"/>
              <a:defRPr sz="1800"/>
            </a:lvl2pPr>
            <a:lvl3pPr marL="1168400" indent="-268288">
              <a:lnSpc>
                <a:spcPct val="100000"/>
              </a:lnSpc>
              <a:spcBef>
                <a:spcPts val="400"/>
              </a:spcBef>
              <a:defRPr sz="1800"/>
            </a:lvl3pPr>
            <a:lvl4pPr marL="1436688" indent="-268288">
              <a:lnSpc>
                <a:spcPct val="100000"/>
              </a:lnSpc>
              <a:spcBef>
                <a:spcPts val="400"/>
              </a:spcBef>
              <a:buFont typeface="Arial" pitchFamily="34" charset="0"/>
              <a:buChar char="•"/>
              <a:defRPr sz="1800"/>
            </a:lvl4pPr>
            <a:lvl5pPr marL="1704975" indent="-268288">
              <a:lnSpc>
                <a:spcPct val="100000"/>
              </a:lnSpc>
              <a:spcBef>
                <a:spcPts val="400"/>
              </a:spcBef>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608379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9" name="TextBox 8"/>
          <p:cNvSpPr txBox="1"/>
          <p:nvPr userDrawn="1"/>
        </p:nvSpPr>
        <p:spPr>
          <a:xfrm>
            <a:off x="8773145" y="737173"/>
            <a:ext cx="803154" cy="276999"/>
          </a:xfrm>
          <a:prstGeom prst="rect">
            <a:avLst/>
          </a:prstGeom>
          <a:solidFill>
            <a:schemeClr val="bg1"/>
          </a:solidFill>
        </p:spPr>
        <p:txBody>
          <a:bodyPr wrap="none" lIns="72000" rIns="36000" rtlCol="0">
            <a:spAutoFit/>
          </a:bodyPr>
          <a:lstStyle/>
          <a:p>
            <a:pPr algn="r"/>
            <a:r>
              <a:rPr lang="en-GB" sz="1200" dirty="0" smtClean="0"/>
              <a:t>case study</a:t>
            </a:r>
            <a:endParaRPr lang="en-GB" sz="1200" dirty="0"/>
          </a:p>
        </p:txBody>
      </p:sp>
    </p:spTree>
    <p:extLst>
      <p:ext uri="{BB962C8B-B14F-4D97-AF65-F5344CB8AC3E}">
        <p14:creationId xmlns:p14="http://schemas.microsoft.com/office/powerpoint/2010/main" val="30227685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Front and backs</a:t>
            </a:r>
            <a:endParaRPr lang="en-GB" dirty="0"/>
          </a:p>
        </p:txBody>
      </p:sp>
      <p:sp>
        <p:nvSpPr>
          <p:cNvPr id="5" name="Text Placeholder 2"/>
          <p:cNvSpPr>
            <a:spLocks noGrp="1"/>
          </p:cNvSpPr>
          <p:nvPr>
            <p:ph type="body" idx="1"/>
          </p:nvPr>
        </p:nvSpPr>
        <p:spPr>
          <a:xfrm>
            <a:off x="495300" y="4942034"/>
            <a:ext cx="4635500" cy="833284"/>
          </a:xfrm>
          <a:prstGeom prst="rect">
            <a:avLst/>
          </a:prstGeom>
        </p:spPr>
        <p:txBody>
          <a:bodyPr vert="horz" lIns="91440" tIns="0" rIns="91440" bIns="45720" rtlCol="0">
            <a:noAutofit/>
          </a:bodyPr>
          <a:lstStyle/>
          <a:p>
            <a:pPr lvl="0"/>
            <a:r>
              <a:rPr lang="en-US" dirty="0" smtClean="0"/>
              <a:t>Click to edit Master text styles</a:t>
            </a:r>
          </a:p>
        </p:txBody>
      </p:sp>
      <p:sp>
        <p:nvSpPr>
          <p:cNvPr id="7" name="Text Placeholder 7"/>
          <p:cNvSpPr>
            <a:spLocks noGrp="1"/>
          </p:cNvSpPr>
          <p:nvPr>
            <p:ph type="body" sz="quarter" idx="10"/>
          </p:nvPr>
        </p:nvSpPr>
        <p:spPr>
          <a:xfrm>
            <a:off x="495300" y="6020112"/>
            <a:ext cx="2918460" cy="357505"/>
          </a:xfrm>
          <a:prstGeom prst="rect">
            <a:avLst/>
          </a:prstGeom>
        </p:spPr>
        <p:txBody>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26342000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Front and backs</a:t>
            </a:r>
            <a:endParaRPr lang="en-GB" dirty="0"/>
          </a:p>
        </p:txBody>
      </p:sp>
      <p:sp>
        <p:nvSpPr>
          <p:cNvPr id="5" name="Text Placeholder 2"/>
          <p:cNvSpPr>
            <a:spLocks noGrp="1"/>
          </p:cNvSpPr>
          <p:nvPr>
            <p:ph type="body" idx="1"/>
          </p:nvPr>
        </p:nvSpPr>
        <p:spPr>
          <a:xfrm>
            <a:off x="495300" y="4942034"/>
            <a:ext cx="4635500" cy="833284"/>
          </a:xfrm>
          <a:prstGeom prst="rect">
            <a:avLst/>
          </a:prstGeom>
        </p:spPr>
        <p:txBody>
          <a:bodyPr vert="horz" lIns="91440" tIns="0" rIns="91440" bIns="45720" rtlCol="0">
            <a:noAutofit/>
          </a:bodyPr>
          <a:lstStyle/>
          <a:p>
            <a:pPr lvl="0"/>
            <a:r>
              <a:rPr lang="en-US" dirty="0" smtClean="0"/>
              <a:t>Click to edit Master text styles</a:t>
            </a:r>
          </a:p>
        </p:txBody>
      </p:sp>
      <p:sp>
        <p:nvSpPr>
          <p:cNvPr id="7" name="Text Placeholder 7"/>
          <p:cNvSpPr>
            <a:spLocks noGrp="1"/>
          </p:cNvSpPr>
          <p:nvPr>
            <p:ph type="body" sz="quarter" idx="10"/>
          </p:nvPr>
        </p:nvSpPr>
        <p:spPr>
          <a:xfrm>
            <a:off x="495300" y="6020112"/>
            <a:ext cx="2918460" cy="357505"/>
          </a:xfrm>
          <a:prstGeom prst="rect">
            <a:avLst/>
          </a:prstGeom>
        </p:spPr>
        <p:txBody>
          <a:bodyPr/>
          <a:lstStyle>
            <a:lvl1pPr>
              <a:defRPr sz="1400"/>
            </a:lvl1pPr>
            <a:lvl2pPr>
              <a:defRPr sz="1400"/>
            </a:lvl2pPr>
            <a:lvl3pPr>
              <a:defRPr sz="12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17644026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3"/>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95300" y="6020112"/>
            <a:ext cx="2918460" cy="357505"/>
          </a:xfrm>
          <a:prstGeom prst="rect">
            <a:avLst/>
          </a:prstGeom>
        </p:spPr>
        <p:txBody>
          <a:bodyPr/>
          <a:lstStyle>
            <a:lvl1pPr>
              <a:defRPr sz="1400">
                <a:solidFill>
                  <a:schemeClr val="accent6">
                    <a:lumMod val="75000"/>
                  </a:schemeClr>
                </a:solidFill>
              </a:defRPr>
            </a:lvl1pPr>
            <a:lvl2pPr>
              <a:defRPr sz="1400"/>
            </a:lvl2pPr>
            <a:lvl3pPr>
              <a:defRPr sz="1200"/>
            </a:lvl3pPr>
            <a:lvl4pPr>
              <a:defRPr sz="1100"/>
            </a:lvl4pPr>
            <a:lvl5pPr>
              <a:defRPr sz="1100"/>
            </a:lvl5pPr>
          </a:lstStyle>
          <a:p>
            <a:pPr lvl="0"/>
            <a:r>
              <a:rPr lang="en-US" dirty="0" smtClean="0"/>
              <a:t>Click to edit Master text styles</a:t>
            </a:r>
          </a:p>
        </p:txBody>
      </p:sp>
      <p:sp>
        <p:nvSpPr>
          <p:cNvPr id="2" name="Title 1"/>
          <p:cNvSpPr>
            <a:spLocks noGrp="1"/>
          </p:cNvSpPr>
          <p:nvPr>
            <p:ph type="title" hasCustomPrompt="1"/>
          </p:nvPr>
        </p:nvSpPr>
        <p:spPr/>
        <p:txBody>
          <a:bodyPr/>
          <a:lstStyle>
            <a:lvl1pPr>
              <a:defRPr>
                <a:solidFill>
                  <a:schemeClr val="accent6">
                    <a:lumMod val="75000"/>
                  </a:schemeClr>
                </a:solidFill>
              </a:defRPr>
            </a:lvl1pPr>
          </a:lstStyle>
          <a:p>
            <a:r>
              <a:rPr lang="en-US" dirty="0" smtClean="0"/>
              <a:t>Front and backs</a:t>
            </a:r>
            <a:endParaRPr lang="en-GB" dirty="0"/>
          </a:p>
        </p:txBody>
      </p:sp>
      <p:sp>
        <p:nvSpPr>
          <p:cNvPr id="5" name="Text Placeholder 2"/>
          <p:cNvSpPr>
            <a:spLocks noGrp="1"/>
          </p:cNvSpPr>
          <p:nvPr>
            <p:ph type="body" idx="1"/>
          </p:nvPr>
        </p:nvSpPr>
        <p:spPr>
          <a:xfrm>
            <a:off x="495300" y="4942034"/>
            <a:ext cx="4635500" cy="833284"/>
          </a:xfrm>
          <a:prstGeom prst="rect">
            <a:avLst/>
          </a:prstGeom>
        </p:spPr>
        <p:txBody>
          <a:bodyPr vert="horz" lIns="91440" tIns="0" rIns="91440" bIns="45720" rtlCol="0">
            <a:noAutofit/>
          </a:bodyPr>
          <a:lstStyle>
            <a:lvl1pPr>
              <a:defRPr>
                <a:solidFill>
                  <a:schemeClr val="accent6">
                    <a:lumMod val="7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0751886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32071" y="1196752"/>
            <a:ext cx="5291397" cy="4707936"/>
          </a:xfrm>
          <a:prstGeom prst="rect">
            <a:avLst/>
          </a:prstGeom>
        </p:spPr>
        <p:txBody>
          <a:bodyPr lIns="0" tIns="0" rIns="0" bIns="0"/>
          <a:lstStyle>
            <a:lvl1pPr marL="182563" indent="-182563">
              <a:lnSpc>
                <a:spcPct val="110000"/>
              </a:lnSpc>
              <a:spcBef>
                <a:spcPts val="600"/>
              </a:spcBef>
              <a:buSzPct val="130000"/>
              <a:buFont typeface="Georgia" pitchFamily="18" charset="0"/>
              <a:buChar char="•"/>
              <a:defRPr sz="1800"/>
            </a:lvl1pPr>
            <a:lvl2pPr marL="719138" indent="-261938">
              <a:lnSpc>
                <a:spcPct val="100000"/>
              </a:lnSpc>
              <a:spcBef>
                <a:spcPts val="400"/>
              </a:spcBef>
              <a:buSzPct val="80000"/>
              <a:buFont typeface="Courier New" pitchFamily="49" charset="0"/>
              <a:buChar char="o"/>
              <a:defRPr sz="1800"/>
            </a:lvl2pPr>
            <a:lvl3pPr marL="1168400" indent="-268288">
              <a:lnSpc>
                <a:spcPct val="100000"/>
              </a:lnSpc>
              <a:spcBef>
                <a:spcPts val="400"/>
              </a:spcBef>
              <a:defRPr sz="1800"/>
            </a:lvl3pPr>
            <a:lvl4pPr marL="1436688" indent="-268288">
              <a:lnSpc>
                <a:spcPct val="100000"/>
              </a:lnSpc>
              <a:spcBef>
                <a:spcPts val="400"/>
              </a:spcBef>
              <a:buFont typeface="Arial" pitchFamily="34" charset="0"/>
              <a:buChar char="•"/>
              <a:defRPr sz="1800"/>
            </a:lvl4pPr>
            <a:lvl5pPr marL="1704975" indent="-268288">
              <a:lnSpc>
                <a:spcPct val="100000"/>
              </a:lnSpc>
              <a:spcBef>
                <a:spcPts val="400"/>
              </a:spcBef>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8" name="Picture Placeholder 7"/>
          <p:cNvSpPr>
            <a:spLocks noGrp="1"/>
          </p:cNvSpPr>
          <p:nvPr>
            <p:ph type="pic" sz="quarter" idx="11"/>
          </p:nvPr>
        </p:nvSpPr>
        <p:spPr>
          <a:xfrm>
            <a:off x="6152728" y="1196755"/>
            <a:ext cx="3346027" cy="4707935"/>
          </a:xfrm>
          <a:prstGeom prst="rect">
            <a:avLst/>
          </a:prstGeom>
        </p:spPr>
        <p:txBody>
          <a:bodyPr/>
          <a:lstStyle/>
          <a:p>
            <a:r>
              <a:rPr lang="en-US" smtClean="0"/>
              <a:t>Click icon to add picture</a:t>
            </a: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75000"/>
                  </a:schemeClr>
                </a:solidFill>
              </a:defRPr>
            </a:lvl1pPr>
          </a:lstStyle>
          <a:p>
            <a:r>
              <a:rPr lang="en-US" dirty="0" smtClean="0"/>
              <a:t>Front and backs</a:t>
            </a:r>
            <a:endParaRPr lang="en-GB" dirty="0"/>
          </a:p>
        </p:txBody>
      </p:sp>
      <p:sp>
        <p:nvSpPr>
          <p:cNvPr id="5" name="Text Placeholder 2"/>
          <p:cNvSpPr>
            <a:spLocks noGrp="1"/>
          </p:cNvSpPr>
          <p:nvPr>
            <p:ph type="body" idx="1"/>
          </p:nvPr>
        </p:nvSpPr>
        <p:spPr>
          <a:xfrm>
            <a:off x="495300" y="4942034"/>
            <a:ext cx="4635500" cy="833284"/>
          </a:xfrm>
          <a:prstGeom prst="rect">
            <a:avLst/>
          </a:prstGeom>
        </p:spPr>
        <p:txBody>
          <a:bodyPr vert="horz" lIns="91440" tIns="0" rIns="91440" bIns="45720" rtlCol="0">
            <a:noAutofit/>
          </a:bodyPr>
          <a:lstStyle>
            <a:lvl1pPr>
              <a:defRPr>
                <a:solidFill>
                  <a:schemeClr val="accent6">
                    <a:lumMod val="75000"/>
                  </a:schemeClr>
                </a:solidFill>
              </a:defRPr>
            </a:lvl1pPr>
          </a:lstStyle>
          <a:p>
            <a:pPr lvl="0"/>
            <a:r>
              <a:rPr lang="en-US" dirty="0" smtClean="0"/>
              <a:t>Click to edit Master text styles</a:t>
            </a:r>
          </a:p>
        </p:txBody>
      </p:sp>
      <p:sp>
        <p:nvSpPr>
          <p:cNvPr id="7" name="Text Placeholder 7"/>
          <p:cNvSpPr>
            <a:spLocks noGrp="1"/>
          </p:cNvSpPr>
          <p:nvPr>
            <p:ph type="body" sz="quarter" idx="10"/>
          </p:nvPr>
        </p:nvSpPr>
        <p:spPr>
          <a:xfrm>
            <a:off x="495300" y="6020112"/>
            <a:ext cx="2918460" cy="357505"/>
          </a:xfrm>
          <a:prstGeom prst="rect">
            <a:avLst/>
          </a:prstGeom>
        </p:spPr>
        <p:txBody>
          <a:bodyPr/>
          <a:lstStyle>
            <a:lvl1pPr>
              <a:defRPr sz="1400">
                <a:solidFill>
                  <a:schemeClr val="accent6">
                    <a:lumMod val="75000"/>
                  </a:schemeClr>
                </a:solidFill>
              </a:defRPr>
            </a:lvl1pPr>
            <a:lvl2pPr>
              <a:defRPr sz="1400"/>
            </a:lvl2pPr>
            <a:lvl3pPr>
              <a:defRPr sz="1200"/>
            </a:lvl3pPr>
            <a:lvl4pPr>
              <a:defRPr sz="1100"/>
            </a:lvl4pPr>
            <a:lvl5pPr>
              <a:defRPr sz="1100"/>
            </a:lvl5pPr>
          </a:lstStyle>
          <a:p>
            <a:pPr lvl="0"/>
            <a:r>
              <a:rPr lang="en-US" dirty="0" smtClean="0"/>
              <a:t>Click to edit Master text styles</a:t>
            </a:r>
          </a:p>
        </p:txBody>
      </p:sp>
    </p:spTree>
    <p:extLst>
      <p:ext uri="{BB962C8B-B14F-4D97-AF65-F5344CB8AC3E}">
        <p14:creationId xmlns:p14="http://schemas.microsoft.com/office/powerpoint/2010/main" val="34112121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Divider slide</a:t>
            </a:r>
            <a:endParaRPr lang="en-GB" dirty="0"/>
          </a:p>
        </p:txBody>
      </p:sp>
    </p:spTree>
    <p:extLst>
      <p:ext uri="{BB962C8B-B14F-4D97-AF65-F5344CB8AC3E}">
        <p14:creationId xmlns:p14="http://schemas.microsoft.com/office/powerpoint/2010/main" val="37491196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Divider slide</a:t>
            </a:r>
            <a:endParaRPr lang="en-GB" dirty="0"/>
          </a:p>
        </p:txBody>
      </p:sp>
    </p:spTree>
    <p:extLst>
      <p:ext uri="{BB962C8B-B14F-4D97-AF65-F5344CB8AC3E}">
        <p14:creationId xmlns:p14="http://schemas.microsoft.com/office/powerpoint/2010/main" val="25588559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75000"/>
                  </a:schemeClr>
                </a:solidFill>
              </a:defRPr>
            </a:lvl1pPr>
          </a:lstStyle>
          <a:p>
            <a:r>
              <a:rPr lang="en-US" dirty="0" smtClean="0"/>
              <a:t>Divider slide</a:t>
            </a:r>
            <a:endParaRPr lang="en-GB" dirty="0"/>
          </a:p>
        </p:txBody>
      </p:sp>
    </p:spTree>
    <p:extLst>
      <p:ext uri="{BB962C8B-B14F-4D97-AF65-F5344CB8AC3E}">
        <p14:creationId xmlns:p14="http://schemas.microsoft.com/office/powerpoint/2010/main" val="32196281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6">
                    <a:lumMod val="75000"/>
                  </a:schemeClr>
                </a:solidFill>
              </a:defRPr>
            </a:lvl1pPr>
          </a:lstStyle>
          <a:p>
            <a:r>
              <a:rPr lang="en-US" dirty="0" smtClean="0"/>
              <a:t>Divider slide</a:t>
            </a:r>
            <a:endParaRPr lang="en-GB" dirty="0"/>
          </a:p>
        </p:txBody>
      </p:sp>
    </p:spTree>
    <p:extLst>
      <p:ext uri="{BB962C8B-B14F-4D97-AF65-F5344CB8AC3E}">
        <p14:creationId xmlns:p14="http://schemas.microsoft.com/office/powerpoint/2010/main" val="13418415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ext o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2880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image, large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442610" y="1158875"/>
            <a:ext cx="9128110" cy="3862706"/>
          </a:xfrm>
          <a:prstGeom prst="rect">
            <a:avLst/>
          </a:prstGeom>
        </p:spPr>
        <p:txBody>
          <a:bodyPr/>
          <a:lstStyle>
            <a:lvl1pPr marL="0" indent="0">
              <a:buNone/>
              <a:defRPr/>
            </a:lvl1pPr>
          </a:lstStyle>
          <a:p>
            <a:r>
              <a:rPr lang="en-US" smtClean="0"/>
              <a:t>Click icon to add picture</a:t>
            </a:r>
            <a:endParaRPr lang="en-GB" dirty="0"/>
          </a:p>
        </p:txBody>
      </p:sp>
      <p:sp>
        <p:nvSpPr>
          <p:cNvPr id="6" name="Text Placeholder 5"/>
          <p:cNvSpPr>
            <a:spLocks noGrp="1"/>
          </p:cNvSpPr>
          <p:nvPr>
            <p:ph type="body" sz="quarter" idx="11"/>
          </p:nvPr>
        </p:nvSpPr>
        <p:spPr>
          <a:xfrm>
            <a:off x="442610" y="5151120"/>
            <a:ext cx="9128110" cy="914400"/>
          </a:xfrm>
          <a:prstGeom prst="rect">
            <a:avLst/>
          </a:prstGeom>
        </p:spPr>
        <p:txBody>
          <a:bodyPr/>
          <a:lstStyle>
            <a:lvl1pPr marL="0" indent="0">
              <a:buFont typeface="Arial"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1156678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image,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442610" y="1158874"/>
            <a:ext cx="6438250" cy="4906645"/>
          </a:xfrm>
          <a:prstGeom prst="rect">
            <a:avLst/>
          </a:prstGeom>
        </p:spPr>
        <p:txBody>
          <a:bodyPr/>
          <a:lstStyle/>
          <a:p>
            <a:r>
              <a:rPr lang="en-US" smtClean="0"/>
              <a:t>Click icon to add picture</a:t>
            </a:r>
            <a:endParaRPr lang="en-GB" dirty="0"/>
          </a:p>
        </p:txBody>
      </p:sp>
      <p:sp>
        <p:nvSpPr>
          <p:cNvPr id="6" name="Text Placeholder 5"/>
          <p:cNvSpPr>
            <a:spLocks noGrp="1"/>
          </p:cNvSpPr>
          <p:nvPr>
            <p:ph type="body" sz="quarter" idx="11"/>
          </p:nvPr>
        </p:nvSpPr>
        <p:spPr>
          <a:xfrm>
            <a:off x="6995160" y="1158875"/>
            <a:ext cx="2575560" cy="4906645"/>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26427197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442610" y="1165542"/>
            <a:ext cx="2160000" cy="2621598"/>
          </a:xfrm>
          <a:prstGeom prst="rect">
            <a:avLst/>
          </a:prstGeom>
        </p:spPr>
        <p:txBody>
          <a:bodyPr/>
          <a:lstStyle/>
          <a:p>
            <a:r>
              <a:rPr lang="en-US" smtClean="0"/>
              <a:t>Click icon to add picture</a:t>
            </a:r>
            <a:endParaRPr lang="en-GB" dirty="0"/>
          </a:p>
        </p:txBody>
      </p:sp>
      <p:sp>
        <p:nvSpPr>
          <p:cNvPr id="5" name="Picture Placeholder 3"/>
          <p:cNvSpPr>
            <a:spLocks noGrp="1"/>
          </p:cNvSpPr>
          <p:nvPr>
            <p:ph type="pic" sz="quarter" idx="11"/>
          </p:nvPr>
        </p:nvSpPr>
        <p:spPr>
          <a:xfrm>
            <a:off x="2761630" y="1165542"/>
            <a:ext cx="2160000" cy="2621598"/>
          </a:xfrm>
          <a:prstGeom prst="rect">
            <a:avLst/>
          </a:prstGeom>
        </p:spPr>
        <p:txBody>
          <a:bodyPr/>
          <a:lstStyle/>
          <a:p>
            <a:r>
              <a:rPr lang="en-US" smtClean="0"/>
              <a:t>Click icon to add picture</a:t>
            </a:r>
            <a:endParaRPr lang="en-GB"/>
          </a:p>
        </p:txBody>
      </p:sp>
      <p:sp>
        <p:nvSpPr>
          <p:cNvPr id="6" name="Picture Placeholder 3"/>
          <p:cNvSpPr>
            <a:spLocks noGrp="1"/>
          </p:cNvSpPr>
          <p:nvPr>
            <p:ph type="pic" sz="quarter" idx="12"/>
          </p:nvPr>
        </p:nvSpPr>
        <p:spPr>
          <a:xfrm>
            <a:off x="5080650" y="1165542"/>
            <a:ext cx="2160000" cy="2621598"/>
          </a:xfrm>
          <a:prstGeom prst="rect">
            <a:avLst/>
          </a:prstGeom>
        </p:spPr>
        <p:txBody>
          <a:bodyPr/>
          <a:lstStyle/>
          <a:p>
            <a:r>
              <a:rPr lang="en-US" smtClean="0"/>
              <a:t>Click icon to add picture</a:t>
            </a:r>
            <a:endParaRPr lang="en-GB"/>
          </a:p>
        </p:txBody>
      </p:sp>
      <p:sp>
        <p:nvSpPr>
          <p:cNvPr id="7" name="Picture Placeholder 3"/>
          <p:cNvSpPr>
            <a:spLocks noGrp="1"/>
          </p:cNvSpPr>
          <p:nvPr>
            <p:ph type="pic" sz="quarter" idx="13"/>
          </p:nvPr>
        </p:nvSpPr>
        <p:spPr>
          <a:xfrm>
            <a:off x="7399670" y="1165542"/>
            <a:ext cx="2160000" cy="2621598"/>
          </a:xfrm>
          <a:prstGeom prst="rect">
            <a:avLst/>
          </a:prstGeom>
        </p:spPr>
        <p:txBody>
          <a:bodyPr/>
          <a:lstStyle/>
          <a:p>
            <a:r>
              <a:rPr lang="en-US" smtClean="0"/>
              <a:t>Click icon to add picture</a:t>
            </a:r>
            <a:endParaRPr lang="en-GB"/>
          </a:p>
        </p:txBody>
      </p:sp>
      <p:sp>
        <p:nvSpPr>
          <p:cNvPr id="9" name="Text Placeholder 8"/>
          <p:cNvSpPr>
            <a:spLocks noGrp="1"/>
          </p:cNvSpPr>
          <p:nvPr>
            <p:ph type="body" sz="quarter" idx="14"/>
          </p:nvPr>
        </p:nvSpPr>
        <p:spPr>
          <a:xfrm>
            <a:off x="442610" y="3940174"/>
            <a:ext cx="2160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0" name="Text Placeholder 8"/>
          <p:cNvSpPr>
            <a:spLocks noGrp="1"/>
          </p:cNvSpPr>
          <p:nvPr>
            <p:ph type="body" sz="quarter" idx="15"/>
          </p:nvPr>
        </p:nvSpPr>
        <p:spPr>
          <a:xfrm>
            <a:off x="2755010" y="3940174"/>
            <a:ext cx="2160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1" name="Text Placeholder 8"/>
          <p:cNvSpPr>
            <a:spLocks noGrp="1"/>
          </p:cNvSpPr>
          <p:nvPr>
            <p:ph type="body" sz="quarter" idx="16"/>
          </p:nvPr>
        </p:nvSpPr>
        <p:spPr>
          <a:xfrm>
            <a:off x="5087270" y="3940174"/>
            <a:ext cx="2160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2" name="Text Placeholder 8"/>
          <p:cNvSpPr>
            <a:spLocks noGrp="1"/>
          </p:cNvSpPr>
          <p:nvPr>
            <p:ph type="body" sz="quarter" idx="17"/>
          </p:nvPr>
        </p:nvSpPr>
        <p:spPr>
          <a:xfrm>
            <a:off x="7399670" y="3940174"/>
            <a:ext cx="2160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34031323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dirty="0"/>
          </a:p>
        </p:txBody>
      </p:sp>
      <p:sp>
        <p:nvSpPr>
          <p:cNvPr id="3" name="Picture Placeholder 3"/>
          <p:cNvSpPr>
            <a:spLocks noGrp="1"/>
          </p:cNvSpPr>
          <p:nvPr>
            <p:ph type="pic" sz="quarter" idx="10"/>
          </p:nvPr>
        </p:nvSpPr>
        <p:spPr>
          <a:xfrm>
            <a:off x="442610" y="1165542"/>
            <a:ext cx="4392000" cy="2621598"/>
          </a:xfrm>
          <a:prstGeom prst="rect">
            <a:avLst/>
          </a:prstGeom>
        </p:spPr>
        <p:txBody>
          <a:bodyPr/>
          <a:lstStyle/>
          <a:p>
            <a:r>
              <a:rPr lang="en-US" smtClean="0"/>
              <a:t>Click icon to add picture</a:t>
            </a:r>
            <a:endParaRPr lang="en-GB" dirty="0"/>
          </a:p>
        </p:txBody>
      </p:sp>
      <p:sp>
        <p:nvSpPr>
          <p:cNvPr id="4" name="Picture Placeholder 3"/>
          <p:cNvSpPr>
            <a:spLocks noGrp="1"/>
          </p:cNvSpPr>
          <p:nvPr>
            <p:ph type="pic" sz="quarter" idx="12"/>
          </p:nvPr>
        </p:nvSpPr>
        <p:spPr>
          <a:xfrm>
            <a:off x="5156850" y="1165542"/>
            <a:ext cx="4392000" cy="2621598"/>
          </a:xfrm>
          <a:prstGeom prst="rect">
            <a:avLst/>
          </a:prstGeom>
        </p:spPr>
        <p:txBody>
          <a:bodyPr/>
          <a:lstStyle/>
          <a:p>
            <a:r>
              <a:rPr lang="en-US" smtClean="0"/>
              <a:t>Click icon to add picture</a:t>
            </a:r>
            <a:endParaRPr lang="en-GB"/>
          </a:p>
        </p:txBody>
      </p:sp>
      <p:sp>
        <p:nvSpPr>
          <p:cNvPr id="5" name="Text Placeholder 8"/>
          <p:cNvSpPr>
            <a:spLocks noGrp="1"/>
          </p:cNvSpPr>
          <p:nvPr>
            <p:ph type="body" sz="quarter" idx="14"/>
          </p:nvPr>
        </p:nvSpPr>
        <p:spPr>
          <a:xfrm>
            <a:off x="442610" y="3940174"/>
            <a:ext cx="4392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6" name="Text Placeholder 8"/>
          <p:cNvSpPr>
            <a:spLocks noGrp="1"/>
          </p:cNvSpPr>
          <p:nvPr>
            <p:ph type="body" sz="quarter" idx="16"/>
          </p:nvPr>
        </p:nvSpPr>
        <p:spPr>
          <a:xfrm>
            <a:off x="5163470" y="3940174"/>
            <a:ext cx="4392000" cy="1919605"/>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 one imag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32071" y="1196752"/>
            <a:ext cx="2895329" cy="4707936"/>
          </a:xfrm>
          <a:prstGeom prst="rect">
            <a:avLst/>
          </a:prstGeom>
        </p:spPr>
        <p:txBody>
          <a:bodyPr lIns="0" tIns="0" rIns="0" bIns="0"/>
          <a:lstStyle>
            <a:lvl1pPr marL="182563" indent="-182563">
              <a:lnSpc>
                <a:spcPct val="110000"/>
              </a:lnSpc>
              <a:spcBef>
                <a:spcPts val="600"/>
              </a:spcBef>
              <a:buSzPct val="130000"/>
              <a:buFont typeface="Georgia" pitchFamily="18" charset="0"/>
              <a:buChar char="•"/>
              <a:defRPr sz="1800"/>
            </a:lvl1pPr>
            <a:lvl2pPr marL="719138" indent="-261938">
              <a:lnSpc>
                <a:spcPct val="100000"/>
              </a:lnSpc>
              <a:spcBef>
                <a:spcPts val="400"/>
              </a:spcBef>
              <a:buSzPct val="80000"/>
              <a:buFont typeface="Courier New" pitchFamily="49" charset="0"/>
              <a:buChar char="o"/>
              <a:defRPr sz="1800"/>
            </a:lvl2pPr>
            <a:lvl3pPr marL="1168400" indent="-268288">
              <a:lnSpc>
                <a:spcPct val="100000"/>
              </a:lnSpc>
              <a:spcBef>
                <a:spcPts val="400"/>
              </a:spcBef>
              <a:defRPr sz="1800"/>
            </a:lvl3pPr>
            <a:lvl4pPr marL="1436688" indent="-268288">
              <a:lnSpc>
                <a:spcPct val="100000"/>
              </a:lnSpc>
              <a:spcBef>
                <a:spcPts val="400"/>
              </a:spcBef>
              <a:buFont typeface="Arial" pitchFamily="34" charset="0"/>
              <a:buChar char="•"/>
              <a:defRPr sz="1800"/>
            </a:lvl4pPr>
            <a:lvl5pPr marL="1704975" indent="-268288">
              <a:lnSpc>
                <a:spcPct val="100000"/>
              </a:lnSpc>
              <a:spcBef>
                <a:spcPts val="400"/>
              </a:spcBef>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TextBox 4"/>
          <p:cNvSpPr txBox="1"/>
          <p:nvPr userDrawn="1"/>
        </p:nvSpPr>
        <p:spPr>
          <a:xfrm>
            <a:off x="8773145" y="737173"/>
            <a:ext cx="803154" cy="276999"/>
          </a:xfrm>
          <a:prstGeom prst="rect">
            <a:avLst/>
          </a:prstGeom>
          <a:solidFill>
            <a:schemeClr val="bg1"/>
          </a:solidFill>
        </p:spPr>
        <p:txBody>
          <a:bodyPr wrap="none" lIns="72000" rIns="36000" rtlCol="0">
            <a:spAutoFit/>
          </a:bodyPr>
          <a:lstStyle/>
          <a:p>
            <a:pPr algn="r"/>
            <a:r>
              <a:rPr lang="en-GB" sz="1200" dirty="0" smtClean="0"/>
              <a:t>case study</a:t>
            </a:r>
            <a:endParaRPr lang="en-GB" sz="1200" dirty="0"/>
          </a:p>
        </p:txBody>
      </p:sp>
    </p:spTree>
    <p:extLst>
      <p:ext uri="{BB962C8B-B14F-4D97-AF65-F5344CB8AC3E}">
        <p14:creationId xmlns:p14="http://schemas.microsoft.com/office/powerpoint/2010/main" val="5889253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wid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442610" y="1158875"/>
            <a:ext cx="9128110" cy="3862706"/>
          </a:xfrm>
          <a:prstGeom prst="rect">
            <a:avLst/>
          </a:prstGeom>
        </p:spPr>
        <p:txBody>
          <a:bodyPr/>
          <a:lstStyle/>
          <a:p>
            <a:r>
              <a:rPr lang="en-US" smtClean="0"/>
              <a:t>Click icon to add picture</a:t>
            </a:r>
            <a:endParaRPr lang="en-GB" dirty="0"/>
          </a:p>
        </p:txBody>
      </p:sp>
      <p:sp>
        <p:nvSpPr>
          <p:cNvPr id="6" name="Text Placeholder 5"/>
          <p:cNvSpPr>
            <a:spLocks noGrp="1"/>
          </p:cNvSpPr>
          <p:nvPr>
            <p:ph type="body" sz="quarter" idx="11"/>
          </p:nvPr>
        </p:nvSpPr>
        <p:spPr>
          <a:xfrm>
            <a:off x="442610" y="5151120"/>
            <a:ext cx="9128110" cy="914400"/>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5" name="TextBox 4"/>
          <p:cNvSpPr txBox="1"/>
          <p:nvPr userDrawn="1"/>
        </p:nvSpPr>
        <p:spPr>
          <a:xfrm>
            <a:off x="8773145" y="737173"/>
            <a:ext cx="803154" cy="276999"/>
          </a:xfrm>
          <a:prstGeom prst="rect">
            <a:avLst/>
          </a:prstGeom>
          <a:solidFill>
            <a:schemeClr val="bg1"/>
          </a:solidFill>
        </p:spPr>
        <p:txBody>
          <a:bodyPr wrap="none" lIns="72000" rIns="36000" rtlCol="0">
            <a:spAutoFit/>
          </a:bodyPr>
          <a:lstStyle/>
          <a:p>
            <a:pPr algn="r"/>
            <a:r>
              <a:rPr lang="en-GB" sz="1200" dirty="0" smtClean="0"/>
              <a:t>case study</a:t>
            </a:r>
            <a:endParaRPr lang="en-GB" sz="1200" dirty="0"/>
          </a:p>
        </p:txBody>
      </p:sp>
    </p:spTree>
    <p:extLst>
      <p:ext uri="{BB962C8B-B14F-4D97-AF65-F5344CB8AC3E}">
        <p14:creationId xmlns:p14="http://schemas.microsoft.com/office/powerpoint/2010/main" val="1446031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442609" y="901516"/>
            <a:ext cx="9126000" cy="0"/>
          </a:xfrm>
          <a:prstGeom prst="line">
            <a:avLst/>
          </a:prstGeom>
          <a:ln w="254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2609" y="6203044"/>
            <a:ext cx="9126000" cy="1588"/>
          </a:xfrm>
          <a:prstGeom prst="line">
            <a:avLst/>
          </a:prstGeom>
          <a:ln w="254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5" name="Title Placeholder 14"/>
          <p:cNvSpPr>
            <a:spLocks noGrp="1"/>
          </p:cNvSpPr>
          <p:nvPr>
            <p:ph type="title"/>
          </p:nvPr>
        </p:nvSpPr>
        <p:spPr>
          <a:xfrm>
            <a:off x="442610" y="274638"/>
            <a:ext cx="7218031" cy="626878"/>
          </a:xfrm>
          <a:prstGeom prst="rect">
            <a:avLst/>
          </a:prstGeom>
        </p:spPr>
        <p:txBody>
          <a:bodyPr vert="horz" wrap="none" lIns="0" tIns="0" rIns="0" bIns="0" rtlCol="0" anchor="t">
            <a:noAutofit/>
          </a:bodyPr>
          <a:lstStyle/>
          <a:p>
            <a:r>
              <a:rPr lang="en-US"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97" r:id="rId3"/>
    <p:sldLayoutId id="2147483694" r:id="rId4"/>
    <p:sldLayoutId id="2147483695" r:id="rId5"/>
    <p:sldLayoutId id="2147483696" r:id="rId6"/>
    <p:sldLayoutId id="2147483649" r:id="rId7"/>
    <p:sldLayoutId id="2147483686" r:id="rId8"/>
    <p:sldLayoutId id="2147483706" r:id="rId9"/>
    <p:sldLayoutId id="2147483707" r:id="rId10"/>
    <p:sldLayoutId id="2147483708" r:id="rId11"/>
    <p:sldLayoutId id="2147483709" r:id="rId12"/>
    <p:sldLayoutId id="2147483687" r:id="rId13"/>
    <p:sldLayoutId id="2147483650" r:id="rId14"/>
    <p:sldLayoutId id="2147483718" r:id="rId15"/>
    <p:sldLayoutId id="2147483756" r:id="rId16"/>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201738"/>
            <a:ext cx="8915400" cy="1143000"/>
          </a:xfrm>
          <a:prstGeom prst="rect">
            <a:avLst/>
          </a:prstGeom>
        </p:spPr>
        <p:txBody>
          <a:bodyPr vert="horz" lIns="91440" tIns="45720" rIns="91440" bIns="45720" rtlCol="0" anchor="ctr">
            <a:noAutofit/>
          </a:bodyPr>
          <a:lstStyle/>
          <a:p>
            <a:r>
              <a:rPr lang="en-US" dirty="0" smtClean="0"/>
              <a:t>Front and backs</a:t>
            </a:r>
            <a:endParaRPr lang="en-GB" dirty="0"/>
          </a:p>
        </p:txBody>
      </p:sp>
      <p:pic>
        <p:nvPicPr>
          <p:cNvPr id="2050" name="Picture 2" descr="L:\Design\Design 2\DESIGN\FOUR\• LOGOS\FOUR LOCKUP\FOUR_LOCKUP_WHITE_RGB3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5640" y="5005698"/>
            <a:ext cx="2385060" cy="136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21276"/>
      </p:ext>
    </p:extLst>
  </p:cSld>
  <p:clrMap bg1="lt1" tx1="dk1" bg2="lt2" tx2="dk2" accent1="accent1" accent2="accent2" accent3="accent3" accent4="accent4" accent5="accent5" accent6="accent6" hlink="hlink" folHlink="folHlink"/>
  <p:sldLayoutIdLst>
    <p:sldLayoutId id="2147483700" r:id="rId1"/>
    <p:sldLayoutId id="2147483699" r:id="rId2"/>
    <p:sldLayoutId id="2147483690" r:id="rId3"/>
    <p:sldLayoutId id="2147483698"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a:solidFill>
            <a:schemeClr val="bg1"/>
          </a:solidFill>
          <a:effectLst>
            <a:outerShdw blurRad="12700" dist="25400" dir="2700000" algn="tl" rotWithShape="0">
              <a:prstClr val="black">
                <a:alpha val="15000"/>
              </a:prstClr>
            </a:outerShdw>
          </a:effectLst>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bg1"/>
          </a:solidFill>
          <a:effectLst>
            <a:outerShdw blurRad="12700" dist="25400" dir="2700000" algn="tl" rotWithShape="0">
              <a:prstClr val="black">
                <a:alpha val="15000"/>
              </a:prstClr>
            </a:outerShdw>
          </a:effectLst>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bg1"/>
          </a:solidFill>
          <a:latin typeface="+mn-lt"/>
          <a:ea typeface="+mn-ea"/>
          <a:cs typeface="+mn-cs"/>
        </a:defRPr>
      </a:lvl2pPr>
      <a:lvl3pPr marL="914400" indent="0" algn="l" defTabSz="914400" rtl="0" eaLnBrk="1" latinLnBrk="0" hangingPunct="1">
        <a:spcBef>
          <a:spcPct val="20000"/>
        </a:spcBef>
        <a:buFont typeface="Arial" pitchFamily="34" charset="0"/>
        <a:buNone/>
        <a:defRPr sz="2000" kern="1200">
          <a:solidFill>
            <a:schemeClr val="bg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875118"/>
            <a:ext cx="8915400" cy="1143000"/>
          </a:xfrm>
          <a:prstGeom prst="rect">
            <a:avLst/>
          </a:prstGeom>
        </p:spPr>
        <p:txBody>
          <a:bodyPr vert="horz" lIns="91440" tIns="45720" rIns="91440" bIns="45720" rtlCol="0" anchor="ctr">
            <a:noAutofit/>
          </a:bodyPr>
          <a:lstStyle/>
          <a:p>
            <a:r>
              <a:rPr lang="en-US" dirty="0" smtClean="0"/>
              <a:t>Divider slide</a:t>
            </a:r>
            <a:endParaRPr lang="en-GB" dirty="0"/>
          </a:p>
        </p:txBody>
      </p:sp>
      <p:pic>
        <p:nvPicPr>
          <p:cNvPr id="5" name="Picture 2" descr="L:\Design\Design 2\DESIGN\FOUR\• LOGOS\FOUR LOCKUP\FOUR_LOCKUP_WHITE_RGB300.png"/>
          <p:cNvPicPr>
            <a:picLocks noChangeAspect="1" noChangeArrowheads="1"/>
          </p:cNvPicPr>
          <p:nvPr/>
        </p:nvPicPr>
        <p:blipFill rotWithShape="1">
          <a:blip r:embed="rId6">
            <a:extLst>
              <a:ext uri="{28A0092B-C50C-407E-A947-70E740481C1C}">
                <a14:useLocalDpi xmlns:a14="http://schemas.microsoft.com/office/drawing/2010/main" val="0"/>
              </a:ext>
            </a:extLst>
          </a:blip>
          <a:srcRect b="32610"/>
          <a:stretch/>
        </p:blipFill>
        <p:spPr bwMode="auto">
          <a:xfrm>
            <a:off x="7937500" y="5907488"/>
            <a:ext cx="1511300" cy="58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54709"/>
      </p:ext>
    </p:extLst>
  </p:cSld>
  <p:clrMap bg1="lt1" tx1="dk1" bg2="lt2" tx2="dk2" accent1="accent1" accent2="accent2" accent3="accent3" accent4="accent4" accent5="accent5" accent6="accent6" hlink="hlink" folHlink="folHlink"/>
  <p:sldLayoutIdLst>
    <p:sldLayoutId id="2147483705" r:id="rId1"/>
    <p:sldLayoutId id="2147483704" r:id="rId2"/>
    <p:sldLayoutId id="2147483702" r:id="rId3"/>
    <p:sldLayoutId id="214748370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a:solidFill>
            <a:schemeClr val="bg1"/>
          </a:solidFill>
          <a:effectLst>
            <a:outerShdw blurRad="12700" dist="25400" dir="2700000" algn="tl" rotWithShape="0">
              <a:prstClr val="black">
                <a:alpha val="15000"/>
              </a:prstClr>
            </a:outerShdw>
          </a:effectLst>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bg1"/>
          </a:solidFill>
          <a:effectLst>
            <a:outerShdw blurRad="12700" dist="25400" dir="2700000" algn="tl" rotWithShape="0">
              <a:prstClr val="black">
                <a:alpha val="15000"/>
              </a:prstClr>
            </a:outerShdw>
          </a:effectLst>
          <a:latin typeface="+mn-lt"/>
          <a:ea typeface="+mn-ea"/>
          <a:cs typeface="+mn-cs"/>
        </a:defRPr>
      </a:lvl1pPr>
      <a:lvl2pPr marL="457200" indent="0" algn="l" defTabSz="914400" rtl="0" eaLnBrk="1" latinLnBrk="0" hangingPunct="1">
        <a:spcBef>
          <a:spcPct val="20000"/>
        </a:spcBef>
        <a:buFont typeface="Arial" pitchFamily="34" charset="0"/>
        <a:buNone/>
        <a:defRPr sz="2400" kern="1200">
          <a:solidFill>
            <a:schemeClr val="bg1"/>
          </a:solidFill>
          <a:latin typeface="+mn-lt"/>
          <a:ea typeface="+mn-ea"/>
          <a:cs typeface="+mn-cs"/>
        </a:defRPr>
      </a:lvl2pPr>
      <a:lvl3pPr marL="914400" indent="0" algn="l" defTabSz="914400" rtl="0" eaLnBrk="1" latinLnBrk="0" hangingPunct="1">
        <a:spcBef>
          <a:spcPct val="20000"/>
        </a:spcBef>
        <a:buFont typeface="Arial" pitchFamily="34" charset="0"/>
        <a:buNone/>
        <a:defRPr sz="2000" kern="1200">
          <a:solidFill>
            <a:schemeClr val="bg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fMVIYeERVM&amp;feature=youtu.be" TargetMode="External"/><Relationship Id="rId2" Type="http://schemas.openxmlformats.org/officeDocument/2006/relationships/hyperlink" Target="https://www.youtube.com/watch?v=Bq-rTc7x_a4&amp;feature=youtu.be" TargetMode="Externa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s://www.youtube.com/watch?v=OEYYFYv8Yv0&amp;feature=youtu.b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LucyFaithfullFoundation@consolidatedpr.com" TargetMode="External"/><Relationship Id="rId2" Type="http://schemas.openxmlformats.org/officeDocument/2006/relationships/hyperlink" Target="mailto:mwhitticase@lucyfaithfull.org.uk"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user/stopitnowukireland" TargetMode="External"/><Relationship Id="rId2" Type="http://schemas.openxmlformats.org/officeDocument/2006/relationships/hyperlink" Target="http://www.facebook.com/stopitnowukandireland" TargetMode="Externa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user/stopitnowukireland" TargetMode="External"/><Relationship Id="rId2" Type="http://schemas.openxmlformats.org/officeDocument/2006/relationships/hyperlink" Target="http://get-help.stopitnow.org.uk/"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get-help.stopitnow.org.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user/stopitnowukireland"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get-help.stopitnow.org.uk/"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get-help.stopitnow.org.uk/" TargetMode="External"/><Relationship Id="rId2" Type="http://schemas.openxmlformats.org/officeDocument/2006/relationships/hyperlink" Target="https://www.facebook.com/stopitnowukandireland"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3.png"/><Relationship Id="rId4" Type="http://schemas.openxmlformats.org/officeDocument/2006/relationships/hyperlink" Target="https://www.youtube.com/user/stopitnowukirelan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10" y="143225"/>
            <a:ext cx="867988" cy="70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10"/>
          </p:nvPr>
        </p:nvSpPr>
        <p:spPr>
          <a:xfrm>
            <a:off x="432070" y="1196752"/>
            <a:ext cx="5812993" cy="4707936"/>
          </a:xfrm>
        </p:spPr>
        <p:txBody>
          <a:bodyPr/>
          <a:lstStyle/>
          <a:p>
            <a:pPr>
              <a:lnSpc>
                <a:spcPct val="100000"/>
              </a:lnSpc>
              <a:spcBef>
                <a:spcPts val="0"/>
              </a:spcBef>
            </a:pPr>
            <a:r>
              <a:rPr lang="en-GB" dirty="0" smtClean="0">
                <a:latin typeface="Calibri" panose="020F0502020204030204" pitchFamily="34" charset="0"/>
              </a:rPr>
              <a:t>The Lucy Faithfull Foundation is launching a major new  Stop It Now campaign on Tuesday  13</a:t>
            </a:r>
            <a:r>
              <a:rPr lang="en-GB" baseline="30000" dirty="0" smtClean="0">
                <a:latin typeface="Calibri" panose="020F0502020204030204" pitchFamily="34" charset="0"/>
              </a:rPr>
              <a:t>th</a:t>
            </a:r>
            <a:r>
              <a:rPr lang="en-GB" dirty="0" smtClean="0">
                <a:latin typeface="Calibri" panose="020F0502020204030204" pitchFamily="34" charset="0"/>
              </a:rPr>
              <a:t> October to </a:t>
            </a:r>
            <a:r>
              <a:rPr lang="en-GB" dirty="0">
                <a:latin typeface="Calibri" panose="020F0502020204030204" pitchFamily="34" charset="0"/>
              </a:rPr>
              <a:t>tackle significantly increased viewing and sharing of indecent Images of Children (IIOC) in the </a:t>
            </a:r>
            <a:r>
              <a:rPr lang="en-GB" dirty="0" smtClean="0">
                <a:latin typeface="Calibri" panose="020F0502020204030204" pitchFamily="34" charset="0"/>
              </a:rPr>
              <a:t>UK by deterring would-be offenders</a:t>
            </a:r>
            <a:endParaRPr lang="en-GB" dirty="0">
              <a:latin typeface="Calibri" panose="020F0502020204030204" pitchFamily="34" charset="0"/>
            </a:endParaRPr>
          </a:p>
          <a:p>
            <a:pPr>
              <a:lnSpc>
                <a:spcPct val="100000"/>
              </a:lnSpc>
              <a:spcBef>
                <a:spcPts val="0"/>
              </a:spcBef>
            </a:pPr>
            <a:endParaRPr lang="en-GB" dirty="0" smtClean="0">
              <a:latin typeface="Calibri" panose="020F0502020204030204" pitchFamily="34" charset="0"/>
            </a:endParaRPr>
          </a:p>
          <a:p>
            <a:pPr>
              <a:lnSpc>
                <a:spcPct val="100000"/>
              </a:lnSpc>
              <a:spcBef>
                <a:spcPts val="0"/>
              </a:spcBef>
            </a:pPr>
            <a:r>
              <a:rPr lang="en-GB" dirty="0" smtClean="0">
                <a:latin typeface="Calibri" panose="020F0502020204030204" pitchFamily="34" charset="0"/>
              </a:rPr>
              <a:t>We have created three short films that will target both perpetrators and the families and friends of those who might be viewing and sharing child pornography </a:t>
            </a:r>
          </a:p>
          <a:p>
            <a:pPr>
              <a:lnSpc>
                <a:spcPct val="100000"/>
              </a:lnSpc>
              <a:spcBef>
                <a:spcPts val="0"/>
              </a:spcBef>
            </a:pPr>
            <a:endParaRPr lang="en-GB" dirty="0">
              <a:latin typeface="Calibri" panose="020F0502020204030204" pitchFamily="34" charset="0"/>
            </a:endParaRPr>
          </a:p>
          <a:p>
            <a:pPr>
              <a:lnSpc>
                <a:spcPct val="100000"/>
              </a:lnSpc>
              <a:spcBef>
                <a:spcPts val="0"/>
              </a:spcBef>
            </a:pPr>
            <a:r>
              <a:rPr lang="en-GB" dirty="0" smtClean="0">
                <a:latin typeface="Calibri" panose="020F0502020204030204" pitchFamily="34" charset="0"/>
              </a:rPr>
              <a:t>We have also developed a confidential and anonymous website offering a wide range of online resources for people looking for help to stop accessing indecent images of children, as well as concerned partners, family members and friends.</a:t>
            </a:r>
          </a:p>
          <a:p>
            <a:pPr marL="0" indent="0">
              <a:lnSpc>
                <a:spcPct val="100000"/>
              </a:lnSpc>
              <a:spcBef>
                <a:spcPts val="0"/>
              </a:spcBef>
              <a:buNone/>
            </a:pPr>
            <a:endParaRPr lang="en-GB" dirty="0" smtClean="0">
              <a:latin typeface="Calibri" panose="020F0502020204030204" pitchFamily="34" charset="0"/>
            </a:endParaRPr>
          </a:p>
          <a:p>
            <a:pPr>
              <a:lnSpc>
                <a:spcPct val="100000"/>
              </a:lnSpc>
              <a:spcBef>
                <a:spcPts val="0"/>
              </a:spcBef>
            </a:pPr>
            <a:r>
              <a:rPr lang="en-GB" dirty="0" smtClean="0">
                <a:latin typeface="Calibri" panose="020F0502020204030204" pitchFamily="34" charset="0"/>
              </a:rPr>
              <a:t>Read on to see how you can support us:</a:t>
            </a:r>
            <a:endParaRPr lang="en-GB" dirty="0">
              <a:latin typeface="Calibri" panose="020F0502020204030204" pitchFamily="34" charset="0"/>
            </a:endParaRPr>
          </a:p>
        </p:txBody>
      </p:sp>
      <p:sp>
        <p:nvSpPr>
          <p:cNvPr id="3" name="Title 2"/>
          <p:cNvSpPr>
            <a:spLocks noGrp="1"/>
          </p:cNvSpPr>
          <p:nvPr>
            <p:ph type="title"/>
          </p:nvPr>
        </p:nvSpPr>
        <p:spPr>
          <a:xfrm>
            <a:off x="423560" y="274638"/>
            <a:ext cx="7218031" cy="626878"/>
          </a:xfrm>
        </p:spPr>
        <p:txBody>
          <a:bodyPr/>
          <a:lstStyle/>
          <a:p>
            <a:r>
              <a:rPr lang="en-GB" dirty="0" smtClean="0">
                <a:latin typeface="Calibri" panose="020F0502020204030204" pitchFamily="34" charset="0"/>
              </a:rPr>
              <a:t>           Introduction to the campaign</a:t>
            </a:r>
            <a:endParaRPr lang="en-GB" dirty="0">
              <a:latin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063" y="1948415"/>
            <a:ext cx="323120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0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069" y="1060018"/>
            <a:ext cx="8985395" cy="4707936"/>
          </a:xfrm>
        </p:spPr>
        <p:txBody>
          <a:bodyPr/>
          <a:lstStyle/>
          <a:p>
            <a:pPr marL="0" indent="0">
              <a:buNone/>
            </a:pPr>
            <a:r>
              <a:rPr lang="en-GB" sz="1200" dirty="0">
                <a:latin typeface="Calibri" panose="020F0502020204030204" pitchFamily="34" charset="0"/>
              </a:rPr>
              <a:t>As part of the campaign, Stop it Now! has produced a series of innovative films (2), which will deter would-be offenders by making clear:</a:t>
            </a:r>
          </a:p>
          <a:p>
            <a:pPr marL="0" indent="0">
              <a:buNone/>
            </a:pPr>
            <a:r>
              <a:rPr lang="en-GB" sz="1200" dirty="0">
                <a:latin typeface="Calibri" panose="020F0502020204030204" pitchFamily="34" charset="0"/>
              </a:rPr>
              <a:t>•	There are no grey areas – viewing or sharing a sexual image of someone under 18 is illegal.</a:t>
            </a:r>
          </a:p>
          <a:p>
            <a:pPr marL="0" indent="0">
              <a:buNone/>
            </a:pPr>
            <a:r>
              <a:rPr lang="en-GB" sz="1200" dirty="0">
                <a:latin typeface="Calibri" panose="020F0502020204030204" pitchFamily="34" charset="0"/>
              </a:rPr>
              <a:t>•	This isn’t a victimless crime – the experience is extremely harmful to the children involved.</a:t>
            </a:r>
          </a:p>
          <a:p>
            <a:pPr marL="0" indent="0">
              <a:buNone/>
            </a:pPr>
            <a:r>
              <a:rPr lang="en-GB" sz="1200" dirty="0">
                <a:latin typeface="Calibri" panose="020F0502020204030204" pitchFamily="34" charset="0"/>
              </a:rPr>
              <a:t>•	The consequences can be devastating to the family, partners and friends of people who access sexual images of children, and may include: loss of job, arrest, prosecution and becoming a registered sex offender.</a:t>
            </a:r>
          </a:p>
          <a:p>
            <a:pPr marL="0" indent="0">
              <a:buNone/>
            </a:pPr>
            <a:r>
              <a:rPr lang="en-GB" sz="1200" dirty="0">
                <a:latin typeface="Calibri" panose="020F0502020204030204" pitchFamily="34" charset="0"/>
              </a:rPr>
              <a:t>•	There is help to stop. </a:t>
            </a:r>
            <a:endParaRPr lang="en-GB" sz="1200" dirty="0" smtClean="0">
              <a:latin typeface="Calibri" panose="020F0502020204030204" pitchFamily="34" charset="0"/>
            </a:endParaRPr>
          </a:p>
          <a:p>
            <a:pPr marL="0" indent="0">
              <a:buNone/>
            </a:pPr>
            <a:endParaRPr lang="en-GB" sz="1200" dirty="0">
              <a:latin typeface="Calibri" panose="020F0502020204030204" pitchFamily="34" charset="0"/>
            </a:endParaRPr>
          </a:p>
          <a:p>
            <a:pPr marL="0" indent="0">
              <a:buNone/>
            </a:pPr>
            <a:r>
              <a:rPr lang="en-GB" sz="1200" dirty="0">
                <a:latin typeface="Calibri" panose="020F0502020204030204" pitchFamily="34" charset="0"/>
              </a:rPr>
              <a:t>Film 1 can be watched here: </a:t>
            </a:r>
            <a:r>
              <a:rPr lang="en-GB" sz="1200" dirty="0">
                <a:latin typeface="Calibri" panose="020F0502020204030204" pitchFamily="34" charset="0"/>
                <a:hlinkClick r:id="rId2"/>
              </a:rPr>
              <a:t>https://</a:t>
            </a:r>
            <a:r>
              <a:rPr lang="en-GB" sz="1200" dirty="0" smtClean="0">
                <a:latin typeface="Calibri" panose="020F0502020204030204" pitchFamily="34" charset="0"/>
                <a:hlinkClick r:id="rId2"/>
              </a:rPr>
              <a:t>www.youtube.com/watch?v=Bq-rTc7x_a4&amp;feature=youtu.be</a:t>
            </a:r>
            <a:r>
              <a:rPr lang="en-GB" sz="1200" dirty="0" smtClean="0">
                <a:latin typeface="Calibri" panose="020F0502020204030204" pitchFamily="34" charset="0"/>
              </a:rPr>
              <a:t> </a:t>
            </a:r>
            <a:endParaRPr lang="en-GB" sz="1200" dirty="0">
              <a:latin typeface="Calibri" panose="020F0502020204030204" pitchFamily="34" charset="0"/>
            </a:endParaRPr>
          </a:p>
          <a:p>
            <a:pPr marL="0" indent="0">
              <a:buNone/>
            </a:pPr>
            <a:r>
              <a:rPr lang="en-GB" sz="1200" dirty="0">
                <a:latin typeface="Calibri" panose="020F0502020204030204" pitchFamily="34" charset="0"/>
              </a:rPr>
              <a:t>Film 2 can be watched here:  </a:t>
            </a:r>
            <a:r>
              <a:rPr lang="en-GB" sz="1200" dirty="0">
                <a:latin typeface="Calibri" panose="020F0502020204030204" pitchFamily="34" charset="0"/>
                <a:hlinkClick r:id="rId3"/>
              </a:rPr>
              <a:t>https://</a:t>
            </a:r>
            <a:r>
              <a:rPr lang="en-GB" sz="1200" dirty="0" smtClean="0">
                <a:latin typeface="Calibri" panose="020F0502020204030204" pitchFamily="34" charset="0"/>
                <a:hlinkClick r:id="rId3"/>
              </a:rPr>
              <a:t>www.youtube.com/watch?v=HfMVIYeERVM&amp;feature=youtu.be</a:t>
            </a:r>
            <a:r>
              <a:rPr lang="en-GB" sz="1200" dirty="0" smtClean="0">
                <a:latin typeface="Calibri" panose="020F0502020204030204" pitchFamily="34" charset="0"/>
              </a:rPr>
              <a:t> </a:t>
            </a:r>
            <a:endParaRPr lang="en-GB" sz="1200" dirty="0">
              <a:latin typeface="Calibri" panose="020F0502020204030204" pitchFamily="34" charset="0"/>
            </a:endParaRPr>
          </a:p>
          <a:p>
            <a:pPr marL="0" indent="0">
              <a:buNone/>
            </a:pPr>
            <a:r>
              <a:rPr lang="en-GB" sz="1200" dirty="0">
                <a:latin typeface="Calibri" panose="020F0502020204030204" pitchFamily="34" charset="0"/>
              </a:rPr>
              <a:t>Film 3 can be watched </a:t>
            </a:r>
            <a:r>
              <a:rPr lang="en-GB" sz="1200">
                <a:latin typeface="Calibri" panose="020F0502020204030204" pitchFamily="34" charset="0"/>
              </a:rPr>
              <a:t>here: </a:t>
            </a:r>
            <a:r>
              <a:rPr lang="en-GB" sz="1200">
                <a:latin typeface="Calibri" panose="020F0502020204030204" pitchFamily="34" charset="0"/>
                <a:hlinkClick r:id="rId4"/>
              </a:rPr>
              <a:t>https://</a:t>
            </a:r>
            <a:r>
              <a:rPr lang="en-GB" sz="1200" smtClean="0">
                <a:latin typeface="Calibri" panose="020F0502020204030204" pitchFamily="34" charset="0"/>
                <a:hlinkClick r:id="rId4"/>
              </a:rPr>
              <a:t>www.youtube.com/watch?v=OEYYFYv8Yv0&amp;feature=youtu.be</a:t>
            </a:r>
            <a:r>
              <a:rPr lang="en-GB" sz="1200" smtClean="0">
                <a:latin typeface="Calibri" panose="020F0502020204030204" pitchFamily="34" charset="0"/>
              </a:rPr>
              <a:t> </a:t>
            </a:r>
            <a:endParaRPr lang="en-GB" sz="1200" dirty="0">
              <a:latin typeface="Calibri" panose="020F0502020204030204" pitchFamily="34" charset="0"/>
            </a:endParaRPr>
          </a:p>
          <a:p>
            <a:pPr marL="0" indent="0">
              <a:buNone/>
            </a:pPr>
            <a:r>
              <a:rPr lang="en-GB" sz="1200" dirty="0">
                <a:latin typeface="Calibri" panose="020F0502020204030204" pitchFamily="34" charset="0"/>
              </a:rPr>
              <a:t>Since 2002 Stop it Now! has helped thousands of people to change their behaviour towards children, both directly as well as online. It has also provided support, advice and information to families and friends concerned about a loved one’s behaviour. </a:t>
            </a:r>
          </a:p>
          <a:p>
            <a:pPr marL="0" indent="0">
              <a:buNone/>
            </a:pPr>
            <a:r>
              <a:rPr lang="en-GB" sz="1200" dirty="0">
                <a:latin typeface="Calibri" panose="020F0502020204030204" pitchFamily="34" charset="0"/>
              </a:rPr>
              <a:t>The campaign has enhanced its confidential and anonymous website- www.get-help.stopitnow.org.uk , offering an even wider range of online resources, designed to help those troubled by their online behaviour to stop. The website also provides support and information to friends and families with concerns. These resources enhance the anonymous and confidential support that is already available via the Stop it Now! Helpline, which has received over 48,000 calls since it was set up in 2002. </a:t>
            </a:r>
            <a:endParaRPr lang="en-GB" sz="1200" dirty="0" smtClean="0">
              <a:latin typeface="Calibri" panose="020F0502020204030204" pitchFamily="34" charset="0"/>
            </a:endParaRPr>
          </a:p>
          <a:p>
            <a:pPr marL="0" indent="0">
              <a:buNone/>
            </a:pPr>
            <a:endParaRPr lang="en-GB" sz="1200" dirty="0">
              <a:latin typeface="Calibri" panose="020F0502020204030204" pitchFamily="34" charset="0"/>
            </a:endParaRPr>
          </a:p>
          <a:p>
            <a:pPr marL="0" indent="0">
              <a:buNone/>
            </a:pPr>
            <a:r>
              <a:rPr lang="en-GB" sz="1200" dirty="0">
                <a:latin typeface="Calibri" panose="020F0502020204030204" pitchFamily="34" charset="0"/>
              </a:rPr>
              <a:t>-Ends-</a:t>
            </a:r>
          </a:p>
          <a:p>
            <a:pPr marL="0" indent="0">
              <a:buNone/>
            </a:pPr>
            <a:endParaRPr lang="en-GB" sz="1200" dirty="0">
              <a:latin typeface="Calibri" panose="020F0502020204030204" pitchFamily="34" charset="0"/>
            </a:endParaRPr>
          </a:p>
          <a:p>
            <a:pPr marL="0" indent="0">
              <a:buNone/>
            </a:pPr>
            <a:endParaRPr lang="en-GB" sz="1200" dirty="0">
              <a:latin typeface="Calibri" panose="020F0502020204030204" pitchFamily="34" charset="0"/>
            </a:endParaRPr>
          </a:p>
        </p:txBody>
      </p:sp>
      <p:sp>
        <p:nvSpPr>
          <p:cNvPr id="3" name="Title 2"/>
          <p:cNvSpPr>
            <a:spLocks noGrp="1"/>
          </p:cNvSpPr>
          <p:nvPr>
            <p:ph type="title"/>
          </p:nvPr>
        </p:nvSpPr>
        <p:spPr/>
        <p:txBody>
          <a:bodyPr/>
          <a:lstStyle/>
          <a:p>
            <a:r>
              <a:rPr lang="en-GB" dirty="0" smtClean="0">
                <a:latin typeface="Calibri" panose="020F0502020204030204" pitchFamily="34" charset="0"/>
              </a:rPr>
              <a:t>The press release: 2/3 </a:t>
            </a:r>
            <a:endParaRPr lang="en-GB" dirty="0">
              <a:latin typeface="Calibri" panose="020F050202020403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1685397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070" y="1196752"/>
            <a:ext cx="9111980" cy="4707936"/>
          </a:xfrm>
        </p:spPr>
        <p:txBody>
          <a:bodyPr/>
          <a:lstStyle/>
          <a:p>
            <a:pPr marL="0" indent="0">
              <a:buNone/>
            </a:pPr>
            <a:r>
              <a:rPr lang="en-GB" sz="1200" dirty="0" smtClean="0">
                <a:latin typeface="Calibri" panose="020F0502020204030204" pitchFamily="34" charset="0"/>
              </a:rPr>
              <a:t>For </a:t>
            </a:r>
            <a:r>
              <a:rPr lang="en-GB" sz="1200" dirty="0">
                <a:latin typeface="Calibri" panose="020F0502020204030204" pitchFamily="34" charset="0"/>
              </a:rPr>
              <a:t>further information, and to discuss interview opportunities, please contact:</a:t>
            </a:r>
          </a:p>
          <a:p>
            <a:pPr marL="0" indent="0">
              <a:buNone/>
            </a:pPr>
            <a:r>
              <a:rPr lang="en-GB" sz="1200" dirty="0" smtClean="0">
                <a:latin typeface="Calibri" panose="020F0502020204030204" pitchFamily="34" charset="0"/>
              </a:rPr>
              <a:t>Matt </a:t>
            </a:r>
            <a:r>
              <a:rPr lang="en-GB" sz="1200" dirty="0" err="1">
                <a:latin typeface="Calibri" panose="020F0502020204030204" pitchFamily="34" charset="0"/>
              </a:rPr>
              <a:t>Whitticase</a:t>
            </a:r>
            <a:r>
              <a:rPr lang="en-GB" sz="1200" dirty="0">
                <a:latin typeface="Calibri" panose="020F0502020204030204" pitchFamily="34" charset="0"/>
              </a:rPr>
              <a:t> (Media and Communications Manager): t: 01372 847169 / 07540 690 315 mwhitticase@lucyfaithfull.org.uk </a:t>
            </a:r>
          </a:p>
          <a:p>
            <a:pPr marL="0" indent="0">
              <a:buNone/>
            </a:pPr>
            <a:r>
              <a:rPr lang="en-GB" sz="1200" dirty="0" smtClean="0">
                <a:latin typeface="Calibri" panose="020F0502020204030204" pitchFamily="34" charset="0"/>
              </a:rPr>
              <a:t>Alexandra </a:t>
            </a:r>
            <a:r>
              <a:rPr lang="en-GB" sz="1200" dirty="0">
                <a:latin typeface="Calibri" panose="020F0502020204030204" pitchFamily="34" charset="0"/>
              </a:rPr>
              <a:t>Bevis (Account director, Consolidated PR): t: 020 3697 4250 Alexandra.Bevis@consolidatedpr.com  LucyFaithfullFoundation@consolidatedpr.com </a:t>
            </a:r>
          </a:p>
          <a:p>
            <a:pPr marL="0" indent="0">
              <a:buNone/>
            </a:pPr>
            <a:r>
              <a:rPr lang="en-GB" sz="1200" dirty="0">
                <a:latin typeface="Calibri" panose="020F0502020204030204" pitchFamily="34" charset="0"/>
              </a:rPr>
              <a:t>Hannah Mackenzie (Senior account manager, Consolidated PR) t: 020 3697 4270, Hannah.Mackenzie@consolidatedpr.com, LucyFaithfullFoundation@consolidatedpr.com </a:t>
            </a:r>
          </a:p>
          <a:p>
            <a:pPr marL="0" indent="0">
              <a:buNone/>
            </a:pPr>
            <a:r>
              <a:rPr lang="en-GB" sz="1200" dirty="0">
                <a:latin typeface="Calibri" panose="020F0502020204030204" pitchFamily="34" charset="0"/>
              </a:rPr>
              <a:t>Notes to Editor:</a:t>
            </a:r>
          </a:p>
          <a:p>
            <a:pPr marL="0" indent="0">
              <a:buNone/>
            </a:pPr>
            <a:r>
              <a:rPr lang="en-GB" sz="1200" dirty="0">
                <a:latin typeface="Calibri" panose="020F0502020204030204" pitchFamily="34" charset="0"/>
              </a:rPr>
              <a:t>1)	The CEOP threat assessment is available in full here. The 50,000 figure comes from the CEOP threat assessment published in 2013, shortly before CEOP became a Command of the National Crime Agency. </a:t>
            </a:r>
          </a:p>
          <a:p>
            <a:pPr marL="0" indent="0">
              <a:buNone/>
            </a:pPr>
            <a:r>
              <a:rPr lang="en-GB" sz="1200" dirty="0" smtClean="0">
                <a:latin typeface="Calibri" panose="020F0502020204030204" pitchFamily="34" charset="0"/>
              </a:rPr>
              <a:t>It </a:t>
            </a:r>
            <a:r>
              <a:rPr lang="en-GB" sz="1200" dirty="0">
                <a:latin typeface="Calibri" panose="020F0502020204030204" pitchFamily="34" charset="0"/>
              </a:rPr>
              <a:t>should be noted that this is an estimate based on available information and intelligence analysis at the time. The relevant paragraph reads: "Although it is clearly not possible to establish a precise figure, CEOP estimates that there were around 50,000 individuals in the UK involved in downloading and sharing IIOC during 2012."  </a:t>
            </a:r>
          </a:p>
          <a:p>
            <a:pPr marL="0" indent="0">
              <a:buNone/>
            </a:pPr>
            <a:r>
              <a:rPr lang="en-GB" sz="1200" dirty="0" smtClean="0">
                <a:latin typeface="Calibri" panose="020F0502020204030204" pitchFamily="34" charset="0"/>
              </a:rPr>
              <a:t>The </a:t>
            </a:r>
            <a:r>
              <a:rPr lang="en-GB" sz="1200" dirty="0">
                <a:latin typeface="Calibri" panose="020F0502020204030204" pitchFamily="34" charset="0"/>
              </a:rPr>
              <a:t>50,000 figure was a hypothecated total number based on different data sources and was not a list of individuals.</a:t>
            </a:r>
          </a:p>
          <a:p>
            <a:pPr marL="0" indent="0">
              <a:buNone/>
            </a:pPr>
            <a:r>
              <a:rPr lang="en-GB" sz="1200" dirty="0" smtClean="0">
                <a:latin typeface="Calibri" panose="020F0502020204030204" pitchFamily="34" charset="0"/>
              </a:rPr>
              <a:t>The </a:t>
            </a:r>
            <a:r>
              <a:rPr lang="en-GB" sz="1200" dirty="0">
                <a:latin typeface="Calibri" panose="020F0502020204030204" pitchFamily="34" charset="0"/>
              </a:rPr>
              <a:t>most recent NCA threat assessment covering child sexual exploitation and abuse can be found here: http://www.nationalcrimeagency.gov.uk/publications/560-national-strategic-assessment-of-serious-and-organised-crime-2015/file</a:t>
            </a:r>
          </a:p>
          <a:p>
            <a:pPr marL="0" indent="0">
              <a:buNone/>
            </a:pPr>
            <a:r>
              <a:rPr lang="en-GB" sz="1200" dirty="0" smtClean="0">
                <a:latin typeface="Calibri" panose="020F0502020204030204" pitchFamily="34" charset="0"/>
              </a:rPr>
              <a:t>2</a:t>
            </a:r>
            <a:r>
              <a:rPr lang="en-GB" sz="1200" dirty="0">
                <a:latin typeface="Calibri" panose="020F0502020204030204" pitchFamily="34" charset="0"/>
              </a:rPr>
              <a:t>)	The campaign films are based on key findings from a Lucy Faithfull Foundation survey of men arrested for accessing online child pornography. The survey identified many of the reasons people both access indecent images, and persist in downloading and sharing them. These include a failure to understand that all indecent images of children under 18 are illegal and a lack of awareness of the harm their caused to the children involved, as well as the damage to their own family and friends. Many expressed a desire to stop, but had little awareness of organisations like Stop it Now! that can help.</a:t>
            </a: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dirty="0">
              <a:solidFill>
                <a:srgbClr val="FF0000"/>
              </a:solidFill>
              <a:latin typeface="Calibri" panose="020F0502020204030204" pitchFamily="34" charset="0"/>
            </a:endParaRPr>
          </a:p>
        </p:txBody>
      </p:sp>
      <p:sp>
        <p:nvSpPr>
          <p:cNvPr id="3" name="Title 2"/>
          <p:cNvSpPr>
            <a:spLocks noGrp="1"/>
          </p:cNvSpPr>
          <p:nvPr>
            <p:ph type="title"/>
          </p:nvPr>
        </p:nvSpPr>
        <p:spPr/>
        <p:txBody>
          <a:bodyPr/>
          <a:lstStyle/>
          <a:p>
            <a:r>
              <a:rPr lang="en-GB" dirty="0" smtClean="0">
                <a:latin typeface="Calibri" panose="020F0502020204030204" pitchFamily="34" charset="0"/>
              </a:rPr>
              <a:t>The press release: 3/3</a:t>
            </a:r>
            <a:endParaRPr lang="en-GB"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2767009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2071" y="1196752"/>
            <a:ext cx="9226279" cy="4707936"/>
          </a:xfrm>
        </p:spPr>
        <p:txBody>
          <a:bodyPr/>
          <a:lstStyle/>
          <a:p>
            <a:pPr marL="0" indent="0">
              <a:lnSpc>
                <a:spcPct val="100000"/>
              </a:lnSpc>
              <a:spcBef>
                <a:spcPts val="0"/>
              </a:spcBef>
              <a:buNone/>
            </a:pPr>
            <a:r>
              <a:rPr lang="en-GB" dirty="0" smtClean="0">
                <a:latin typeface="Calibri" panose="020F0502020204030204" pitchFamily="34" charset="0"/>
              </a:rPr>
              <a:t>If you have any queries on any aspect of the campaign, please contact:</a:t>
            </a:r>
          </a:p>
          <a:p>
            <a:pPr marL="0" indent="0">
              <a:lnSpc>
                <a:spcPct val="100000"/>
              </a:lnSpc>
              <a:spcBef>
                <a:spcPts val="0"/>
              </a:spcBef>
              <a:buNone/>
            </a:pPr>
            <a:endParaRPr lang="en-GB" dirty="0" smtClean="0">
              <a:latin typeface="Calibri" panose="020F0502020204030204" pitchFamily="34" charset="0"/>
            </a:endParaRPr>
          </a:p>
          <a:p>
            <a:pPr marL="0" indent="0">
              <a:lnSpc>
                <a:spcPct val="100000"/>
              </a:lnSpc>
              <a:spcBef>
                <a:spcPts val="0"/>
              </a:spcBef>
              <a:buNone/>
            </a:pPr>
            <a:r>
              <a:rPr lang="en-GB" dirty="0" smtClean="0">
                <a:latin typeface="Calibri" panose="020F0502020204030204" pitchFamily="34" charset="0"/>
              </a:rPr>
              <a:t>Matt </a:t>
            </a:r>
            <a:r>
              <a:rPr lang="en-GB" dirty="0" err="1" smtClean="0">
                <a:latin typeface="Calibri" panose="020F0502020204030204" pitchFamily="34" charset="0"/>
              </a:rPr>
              <a:t>Whitticase</a:t>
            </a:r>
            <a:endParaRPr lang="en-GB" dirty="0" smtClean="0">
              <a:latin typeface="Calibri" panose="020F0502020204030204" pitchFamily="34" charset="0"/>
            </a:endParaRPr>
          </a:p>
          <a:p>
            <a:pPr marL="0" indent="0">
              <a:lnSpc>
                <a:spcPct val="100000"/>
              </a:lnSpc>
              <a:spcBef>
                <a:spcPts val="0"/>
              </a:spcBef>
              <a:buNone/>
            </a:pPr>
            <a:r>
              <a:rPr lang="en-GB" dirty="0" smtClean="0">
                <a:latin typeface="Calibri" panose="020F0502020204030204" pitchFamily="34" charset="0"/>
              </a:rPr>
              <a:t>The </a:t>
            </a:r>
            <a:r>
              <a:rPr lang="en-GB" dirty="0">
                <a:latin typeface="Calibri" panose="020F0502020204030204" pitchFamily="34" charset="0"/>
              </a:rPr>
              <a:t>Lucy Faithfull Foundation</a:t>
            </a:r>
          </a:p>
          <a:p>
            <a:pPr marL="0" indent="0">
              <a:lnSpc>
                <a:spcPct val="100000"/>
              </a:lnSpc>
              <a:spcBef>
                <a:spcPts val="0"/>
              </a:spcBef>
              <a:buNone/>
            </a:pPr>
            <a:r>
              <a:rPr lang="en-GB" dirty="0">
                <a:latin typeface="Calibri" panose="020F0502020204030204" pitchFamily="34" charset="0"/>
              </a:rPr>
              <a:t>Nightingale House</a:t>
            </a:r>
          </a:p>
          <a:p>
            <a:pPr marL="0" indent="0">
              <a:lnSpc>
                <a:spcPct val="100000"/>
              </a:lnSpc>
              <a:spcBef>
                <a:spcPts val="0"/>
              </a:spcBef>
              <a:buNone/>
            </a:pPr>
            <a:r>
              <a:rPr lang="en-GB" dirty="0">
                <a:latin typeface="Calibri" panose="020F0502020204030204" pitchFamily="34" charset="0"/>
              </a:rPr>
              <a:t>46-48 East Street</a:t>
            </a:r>
          </a:p>
          <a:p>
            <a:pPr marL="0" indent="0">
              <a:lnSpc>
                <a:spcPct val="100000"/>
              </a:lnSpc>
              <a:spcBef>
                <a:spcPts val="0"/>
              </a:spcBef>
              <a:buNone/>
            </a:pPr>
            <a:r>
              <a:rPr lang="en-GB" dirty="0">
                <a:latin typeface="Calibri" panose="020F0502020204030204" pitchFamily="34" charset="0"/>
              </a:rPr>
              <a:t>Epsom</a:t>
            </a:r>
          </a:p>
          <a:p>
            <a:pPr marL="0" indent="0">
              <a:lnSpc>
                <a:spcPct val="100000"/>
              </a:lnSpc>
              <a:spcBef>
                <a:spcPts val="0"/>
              </a:spcBef>
              <a:buNone/>
            </a:pPr>
            <a:r>
              <a:rPr lang="en-GB" dirty="0">
                <a:latin typeface="Calibri" panose="020F0502020204030204" pitchFamily="34" charset="0"/>
              </a:rPr>
              <a:t>KT17 </a:t>
            </a:r>
            <a:r>
              <a:rPr lang="en-GB" dirty="0" smtClean="0">
                <a:latin typeface="Calibri" panose="020F0502020204030204" pitchFamily="34" charset="0"/>
              </a:rPr>
              <a:t>1HQ</a:t>
            </a:r>
          </a:p>
          <a:p>
            <a:pPr marL="0" indent="0">
              <a:lnSpc>
                <a:spcPct val="100000"/>
              </a:lnSpc>
              <a:spcBef>
                <a:spcPts val="0"/>
              </a:spcBef>
              <a:buNone/>
            </a:pPr>
            <a:endParaRPr lang="en-GB" dirty="0">
              <a:latin typeface="Calibri" panose="020F0502020204030204" pitchFamily="34" charset="0"/>
            </a:endParaRPr>
          </a:p>
          <a:p>
            <a:pPr marL="0" indent="0">
              <a:lnSpc>
                <a:spcPct val="100000"/>
              </a:lnSpc>
              <a:spcBef>
                <a:spcPts val="0"/>
              </a:spcBef>
              <a:buNone/>
            </a:pPr>
            <a:r>
              <a:rPr lang="en-GB" dirty="0" smtClean="0">
                <a:latin typeface="Calibri" panose="020F0502020204030204" pitchFamily="34" charset="0"/>
              </a:rPr>
              <a:t>Email: </a:t>
            </a:r>
            <a:r>
              <a:rPr lang="en-GB" dirty="0" smtClean="0">
                <a:latin typeface="Calibri" panose="020F0502020204030204" pitchFamily="34" charset="0"/>
                <a:hlinkClick r:id="rId2"/>
              </a:rPr>
              <a:t>mwhitticase@lucyfaithfull.org.uk</a:t>
            </a:r>
            <a:r>
              <a:rPr lang="en-GB" dirty="0">
                <a:latin typeface="Calibri" panose="020F0502020204030204" pitchFamily="34" charset="0"/>
              </a:rPr>
              <a:t> or </a:t>
            </a:r>
            <a:r>
              <a:rPr lang="en-GB" dirty="0" smtClean="0">
                <a:latin typeface="Calibri" panose="020F0502020204030204" pitchFamily="34" charset="0"/>
                <a:hlinkClick r:id="rId3"/>
              </a:rPr>
              <a:t>LucyFaithfullFoundation@consolidatedpr.com</a:t>
            </a:r>
            <a:r>
              <a:rPr lang="en-GB" dirty="0" smtClean="0">
                <a:latin typeface="Calibri" panose="020F0502020204030204" pitchFamily="34" charset="0"/>
              </a:rPr>
              <a:t> </a:t>
            </a:r>
            <a:endParaRPr lang="en-GB" dirty="0">
              <a:latin typeface="Calibri" panose="020F0502020204030204" pitchFamily="34" charset="0"/>
            </a:endParaRPr>
          </a:p>
          <a:p>
            <a:pPr marL="0" indent="0">
              <a:lnSpc>
                <a:spcPct val="100000"/>
              </a:lnSpc>
              <a:spcBef>
                <a:spcPts val="0"/>
              </a:spcBef>
              <a:buNone/>
            </a:pPr>
            <a:endParaRPr lang="en-GB" dirty="0" smtClean="0">
              <a:latin typeface="Calibri" panose="020F0502020204030204" pitchFamily="34" charset="0"/>
            </a:endParaRPr>
          </a:p>
          <a:p>
            <a:pPr marL="0" indent="0">
              <a:lnSpc>
                <a:spcPct val="100000"/>
              </a:lnSpc>
              <a:spcBef>
                <a:spcPts val="0"/>
              </a:spcBef>
              <a:buNone/>
            </a:pPr>
            <a:r>
              <a:rPr lang="en-GB" dirty="0" smtClean="0">
                <a:latin typeface="Calibri" panose="020F0502020204030204" pitchFamily="34" charset="0"/>
              </a:rPr>
              <a:t>Tel</a:t>
            </a:r>
            <a:r>
              <a:rPr lang="en-GB" dirty="0">
                <a:latin typeface="Calibri" panose="020F0502020204030204" pitchFamily="34" charset="0"/>
              </a:rPr>
              <a:t>: 01372 </a:t>
            </a:r>
            <a:r>
              <a:rPr lang="en-GB" dirty="0" smtClean="0">
                <a:latin typeface="Calibri" panose="020F0502020204030204" pitchFamily="34" charset="0"/>
              </a:rPr>
              <a:t>847160</a:t>
            </a:r>
          </a:p>
          <a:p>
            <a:pPr marL="0" indent="0">
              <a:lnSpc>
                <a:spcPct val="100000"/>
              </a:lnSpc>
              <a:spcBef>
                <a:spcPts val="0"/>
              </a:spcBef>
              <a:buNone/>
            </a:pPr>
            <a:endParaRPr lang="en-GB" dirty="0">
              <a:latin typeface="Calibri" panose="020F0502020204030204" pitchFamily="34" charset="0"/>
            </a:endParaRPr>
          </a:p>
          <a:p>
            <a:pPr marL="0" indent="0">
              <a:buNone/>
            </a:pPr>
            <a:r>
              <a:rPr lang="en-GB" dirty="0" smtClean="0"/>
              <a:t> </a:t>
            </a:r>
            <a:endParaRPr lang="en-GB" dirty="0"/>
          </a:p>
        </p:txBody>
      </p:sp>
      <p:sp>
        <p:nvSpPr>
          <p:cNvPr id="3" name="Title 2"/>
          <p:cNvSpPr>
            <a:spLocks noGrp="1"/>
          </p:cNvSpPr>
          <p:nvPr>
            <p:ph type="title"/>
          </p:nvPr>
        </p:nvSpPr>
        <p:spPr/>
        <p:txBody>
          <a:bodyPr/>
          <a:lstStyle/>
          <a:p>
            <a:r>
              <a:rPr lang="en-GB" dirty="0" smtClean="0">
                <a:latin typeface="Calibri" panose="020F0502020204030204" pitchFamily="34" charset="0"/>
              </a:rPr>
              <a:t>Thank you </a:t>
            </a:r>
            <a:endParaRPr lang="en-GB" dirty="0">
              <a:latin typeface="Calibri" panose="020F050202020403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150160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2070" y="1157840"/>
            <a:ext cx="4823594" cy="4707936"/>
          </a:xfrm>
        </p:spPr>
        <p:txBody>
          <a:bodyPr/>
          <a:lstStyle/>
          <a:p>
            <a:r>
              <a:rPr lang="en-GB" sz="1600" dirty="0" smtClean="0">
                <a:latin typeface="Calibri" panose="020F0502020204030204" pitchFamily="34" charset="0"/>
              </a:rPr>
              <a:t>Follow us on Twitter- @</a:t>
            </a:r>
            <a:r>
              <a:rPr lang="en-GB" sz="1600" dirty="0" err="1" smtClean="0">
                <a:latin typeface="Calibri" panose="020F0502020204030204" pitchFamily="34" charset="0"/>
              </a:rPr>
              <a:t>stopitnowuk</a:t>
            </a:r>
            <a:endParaRPr lang="en-GB" sz="1600" dirty="0" smtClean="0">
              <a:latin typeface="Calibri" panose="020F0502020204030204" pitchFamily="34" charset="0"/>
            </a:endParaRPr>
          </a:p>
          <a:p>
            <a:r>
              <a:rPr lang="en-GB" sz="1600" dirty="0" smtClean="0">
                <a:latin typeface="Calibri" panose="020F0502020204030204" pitchFamily="34" charset="0"/>
              </a:rPr>
              <a:t>Tweet out and </a:t>
            </a:r>
            <a:r>
              <a:rPr lang="en-GB" sz="1600" dirty="0">
                <a:latin typeface="Calibri" panose="020F0502020204030204" pitchFamily="34" charset="0"/>
              </a:rPr>
              <a:t>RT our </a:t>
            </a:r>
            <a:r>
              <a:rPr lang="en-GB" sz="1600" dirty="0" smtClean="0">
                <a:latin typeface="Calibri" panose="020F0502020204030204" pitchFamily="34" charset="0"/>
              </a:rPr>
              <a:t>tweets and videos using the #</a:t>
            </a:r>
            <a:r>
              <a:rPr lang="en-GB" sz="1600" dirty="0" err="1" smtClean="0">
                <a:latin typeface="Calibri" panose="020F0502020204030204" pitchFamily="34" charset="0"/>
              </a:rPr>
              <a:t>stopitnow</a:t>
            </a:r>
            <a:r>
              <a:rPr lang="en-GB" sz="1600" dirty="0" smtClean="0">
                <a:latin typeface="Calibri" panose="020F0502020204030204" pitchFamily="34" charset="0"/>
              </a:rPr>
              <a:t> hashtag</a:t>
            </a:r>
          </a:p>
          <a:p>
            <a:r>
              <a:rPr lang="en-GB" sz="1600" dirty="0" smtClean="0">
                <a:latin typeface="Calibri" panose="020F0502020204030204" pitchFamily="34" charset="0"/>
              </a:rPr>
              <a:t>Add us on Facebook </a:t>
            </a:r>
            <a:r>
              <a:rPr lang="en-GB" sz="1600" dirty="0" smtClean="0">
                <a:latin typeface="Calibri" panose="020F0502020204030204" pitchFamily="34" charset="0"/>
                <a:hlinkClick r:id="rId2"/>
              </a:rPr>
              <a:t>www.facebook.com/stopitnowukandireland</a:t>
            </a:r>
            <a:r>
              <a:rPr lang="en-GB" sz="1600" dirty="0">
                <a:latin typeface="Calibri" panose="020F0502020204030204" pitchFamily="34" charset="0"/>
              </a:rPr>
              <a:t> </a:t>
            </a:r>
          </a:p>
          <a:p>
            <a:r>
              <a:rPr lang="en-GB" sz="1600" dirty="0" smtClean="0">
                <a:latin typeface="Calibri" panose="020F0502020204030204" pitchFamily="34" charset="0"/>
              </a:rPr>
              <a:t>Share and like our posts and videos </a:t>
            </a:r>
          </a:p>
          <a:p>
            <a:pPr marL="0" indent="0">
              <a:buNone/>
            </a:pPr>
            <a:r>
              <a:rPr lang="en-GB" sz="1600" dirty="0">
                <a:latin typeface="Calibri" panose="020F0502020204030204" pitchFamily="34" charset="0"/>
                <a:hlinkClick r:id="rId3"/>
              </a:rPr>
              <a:t>https://</a:t>
            </a:r>
            <a:r>
              <a:rPr lang="en-GB" sz="1600" dirty="0" smtClean="0">
                <a:latin typeface="Calibri" panose="020F0502020204030204" pitchFamily="34" charset="0"/>
                <a:hlinkClick r:id="rId3"/>
              </a:rPr>
              <a:t>www.youtube.com/user/stopitnowukireland</a:t>
            </a:r>
            <a:r>
              <a:rPr lang="en-GB" sz="1600" dirty="0" smtClean="0">
                <a:latin typeface="Calibri" panose="020F0502020204030204" pitchFamily="34" charset="0"/>
              </a:rPr>
              <a:t> </a:t>
            </a:r>
          </a:p>
          <a:p>
            <a:r>
              <a:rPr lang="en-GB" sz="1600" dirty="0">
                <a:latin typeface="Calibri" panose="020F0502020204030204" pitchFamily="34" charset="0"/>
              </a:rPr>
              <a:t>Share the social </a:t>
            </a:r>
            <a:r>
              <a:rPr lang="en-GB" sz="1600" dirty="0" smtClean="0">
                <a:latin typeface="Calibri" panose="020F0502020204030204" pitchFamily="34" charset="0"/>
              </a:rPr>
              <a:t>infographic, which urges concerned partners to seek help</a:t>
            </a:r>
            <a:endParaRPr lang="en-GB" sz="1600" dirty="0">
              <a:latin typeface="Calibri" panose="020F0502020204030204" pitchFamily="34" charset="0"/>
            </a:endParaRPr>
          </a:p>
          <a:p>
            <a:r>
              <a:rPr lang="en-GB" sz="1600" dirty="0" smtClean="0">
                <a:latin typeface="Calibri" panose="020F0502020204030204" pitchFamily="34" charset="0"/>
              </a:rPr>
              <a:t>Provide supportive quotes to media – why you feel the campaign is important  or encouraging people to view and share the videos </a:t>
            </a:r>
          </a:p>
          <a:p>
            <a:r>
              <a:rPr lang="en-GB" sz="1600" dirty="0" smtClean="0">
                <a:latin typeface="Calibri" panose="020F0502020204030204" pitchFamily="34" charset="0"/>
              </a:rPr>
              <a:t>Issue a press release in support of the campaign </a:t>
            </a:r>
          </a:p>
          <a:p>
            <a:pPr marL="0" indent="0">
              <a:buNone/>
            </a:pPr>
            <a:endParaRPr lang="en-GB" dirty="0"/>
          </a:p>
        </p:txBody>
      </p:sp>
      <p:sp>
        <p:nvSpPr>
          <p:cNvPr id="3" name="Title 2"/>
          <p:cNvSpPr>
            <a:spLocks noGrp="1"/>
          </p:cNvSpPr>
          <p:nvPr>
            <p:ph type="title"/>
          </p:nvPr>
        </p:nvSpPr>
        <p:spPr/>
        <p:txBody>
          <a:bodyPr/>
          <a:lstStyle/>
          <a:p>
            <a:r>
              <a:rPr lang="en-GB" dirty="0" smtClean="0">
                <a:latin typeface="Calibri" panose="020F0502020204030204" pitchFamily="34" charset="0"/>
              </a:rPr>
              <a:t>How you can help at launch</a:t>
            </a:r>
            <a:endParaRPr lang="en-GB" dirty="0">
              <a:latin typeface="Calibri" panose="020F05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661" y="1093350"/>
            <a:ext cx="4219576" cy="21669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8369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2070" y="1157840"/>
            <a:ext cx="8729022" cy="4707936"/>
          </a:xfrm>
        </p:spPr>
        <p:txBody>
          <a:bodyPr/>
          <a:lstStyle/>
          <a:p>
            <a:endParaRPr lang="en-GB" dirty="0" smtClean="0">
              <a:latin typeface="Calibri" panose="020F0502020204030204" pitchFamily="34" charset="0"/>
            </a:endParaRPr>
          </a:p>
          <a:p>
            <a:r>
              <a:rPr lang="en-GB" dirty="0" smtClean="0">
                <a:latin typeface="Calibri" panose="020F0502020204030204" pitchFamily="34" charset="0"/>
              </a:rPr>
              <a:t>Link to our confidential, anonymous self-help website:  </a:t>
            </a:r>
            <a:r>
              <a:rPr lang="en-GB" u="sng" dirty="0">
                <a:latin typeface="Calibri" panose="020F0502020204030204" pitchFamily="34" charset="0"/>
                <a:hlinkClick r:id="rId2"/>
              </a:rPr>
              <a:t>http://get-help.stopitnow.org.uk</a:t>
            </a:r>
            <a:r>
              <a:rPr lang="en-GB" dirty="0">
                <a:latin typeface="Calibri" panose="020F0502020204030204" pitchFamily="34" charset="0"/>
              </a:rPr>
              <a:t> </a:t>
            </a:r>
          </a:p>
          <a:p>
            <a:r>
              <a:rPr lang="en-GB" dirty="0">
                <a:latin typeface="Calibri" panose="020F0502020204030204" pitchFamily="34" charset="0"/>
              </a:rPr>
              <a:t>Embed our videos on your website, </a:t>
            </a:r>
            <a:r>
              <a:rPr lang="en-GB" dirty="0" smtClean="0">
                <a:latin typeface="Calibri" panose="020F0502020204030204" pitchFamily="34" charset="0"/>
              </a:rPr>
              <a:t>available: </a:t>
            </a:r>
            <a:r>
              <a:rPr lang="en-GB" dirty="0">
                <a:latin typeface="Calibri" panose="020F0502020204030204" pitchFamily="34" charset="0"/>
                <a:hlinkClick r:id="rId3"/>
              </a:rPr>
              <a:t>https://</a:t>
            </a:r>
            <a:r>
              <a:rPr lang="en-GB" dirty="0" smtClean="0">
                <a:latin typeface="Calibri" panose="020F0502020204030204" pitchFamily="34" charset="0"/>
                <a:hlinkClick r:id="rId3"/>
              </a:rPr>
              <a:t>www.youtube.com/user/stopitnowukireland</a:t>
            </a:r>
            <a:r>
              <a:rPr lang="en-GB" dirty="0" smtClean="0">
                <a:latin typeface="Calibri" panose="020F0502020204030204" pitchFamily="34" charset="0"/>
              </a:rPr>
              <a:t> </a:t>
            </a:r>
          </a:p>
          <a:p>
            <a:r>
              <a:rPr lang="en-GB" dirty="0" smtClean="0">
                <a:latin typeface="Calibri" panose="020F0502020204030204" pitchFamily="34" charset="0"/>
              </a:rPr>
              <a:t>Share updates about the Lucy Faithfull Foundation and Stop It Now’s work </a:t>
            </a:r>
            <a:r>
              <a:rPr lang="en-GB" dirty="0">
                <a:latin typeface="Calibri" panose="020F0502020204030204" pitchFamily="34" charset="0"/>
              </a:rPr>
              <a:t>with your partner </a:t>
            </a:r>
            <a:r>
              <a:rPr lang="en-GB" dirty="0" smtClean="0">
                <a:latin typeface="Calibri" panose="020F0502020204030204" pitchFamily="34" charset="0"/>
              </a:rPr>
              <a:t>organisations</a:t>
            </a:r>
          </a:p>
          <a:p>
            <a:r>
              <a:rPr lang="en-GB" dirty="0">
                <a:latin typeface="Calibri" panose="020F0502020204030204" pitchFamily="34" charset="0"/>
              </a:rPr>
              <a:t>Share </a:t>
            </a:r>
            <a:r>
              <a:rPr lang="en-GB" dirty="0" smtClean="0">
                <a:latin typeface="Calibri" panose="020F0502020204030204" pitchFamily="34" charset="0"/>
              </a:rPr>
              <a:t>our videos and news in your organisation’s </a:t>
            </a:r>
            <a:r>
              <a:rPr lang="en-GB" dirty="0">
                <a:latin typeface="Calibri" panose="020F0502020204030204" pitchFamily="34" charset="0"/>
              </a:rPr>
              <a:t>newsletters</a:t>
            </a:r>
            <a:r>
              <a:rPr lang="en-GB" dirty="0" smtClean="0">
                <a:latin typeface="Calibri" panose="020F0502020204030204" pitchFamily="34" charset="0"/>
              </a:rPr>
              <a:t>, magazines, and </a:t>
            </a:r>
            <a:r>
              <a:rPr lang="en-GB" dirty="0">
                <a:latin typeface="Calibri" panose="020F0502020204030204" pitchFamily="34" charset="0"/>
              </a:rPr>
              <a:t>internal </a:t>
            </a:r>
            <a:r>
              <a:rPr lang="en-GB" dirty="0" smtClean="0">
                <a:latin typeface="Calibri" panose="020F0502020204030204" pitchFamily="34" charset="0"/>
              </a:rPr>
              <a:t>communications</a:t>
            </a:r>
          </a:p>
          <a:p>
            <a:r>
              <a:rPr lang="en-GB" dirty="0">
                <a:latin typeface="Calibri" panose="020F0502020204030204" pitchFamily="34" charset="0"/>
              </a:rPr>
              <a:t>C</a:t>
            </a:r>
            <a:r>
              <a:rPr lang="en-GB" dirty="0" smtClean="0">
                <a:latin typeface="Calibri" panose="020F0502020204030204" pitchFamily="34" charset="0"/>
              </a:rPr>
              <a:t>ontinued </a:t>
            </a:r>
            <a:r>
              <a:rPr lang="en-GB" dirty="0">
                <a:latin typeface="Calibri" panose="020F0502020204030204" pitchFamily="34" charset="0"/>
              </a:rPr>
              <a:t>social media </a:t>
            </a:r>
            <a:r>
              <a:rPr lang="en-GB" dirty="0" smtClean="0">
                <a:latin typeface="Calibri" panose="020F0502020204030204" pitchFamily="34" charset="0"/>
              </a:rPr>
              <a:t>engagement</a:t>
            </a:r>
            <a:endParaRPr lang="en-GB" dirty="0">
              <a:latin typeface="Calibri" panose="020F0502020204030204" pitchFamily="34" charset="0"/>
            </a:endParaRPr>
          </a:p>
          <a:p>
            <a:endParaRPr lang="en-GB" dirty="0"/>
          </a:p>
        </p:txBody>
      </p:sp>
      <p:sp>
        <p:nvSpPr>
          <p:cNvPr id="3" name="Title 2"/>
          <p:cNvSpPr>
            <a:spLocks noGrp="1"/>
          </p:cNvSpPr>
          <p:nvPr>
            <p:ph type="title"/>
          </p:nvPr>
        </p:nvSpPr>
        <p:spPr/>
        <p:txBody>
          <a:bodyPr/>
          <a:lstStyle/>
          <a:p>
            <a:r>
              <a:rPr lang="en-GB" dirty="0">
                <a:latin typeface="Calibri" panose="020F0502020204030204" pitchFamily="34" charset="0"/>
              </a:rPr>
              <a:t>What you can do in the longer term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204038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2610" y="924988"/>
            <a:ext cx="8727026" cy="5122314"/>
          </a:xfrm>
        </p:spPr>
        <p:txBody>
          <a:bodyPr/>
          <a:lstStyle/>
          <a:p>
            <a:pPr marL="0" indent="0">
              <a:lnSpc>
                <a:spcPct val="100000"/>
              </a:lnSpc>
              <a:spcBef>
                <a:spcPts val="0"/>
              </a:spcBef>
              <a:buNone/>
            </a:pPr>
            <a:r>
              <a:rPr lang="en-GB" sz="1600" dirty="0" smtClean="0">
                <a:latin typeface="Calibri" panose="020F0502020204030204" pitchFamily="34" charset="0"/>
                <a:ea typeface="Times New Roman"/>
                <a:cs typeface="Arial"/>
              </a:rPr>
              <a:t>A </a:t>
            </a:r>
            <a:r>
              <a:rPr lang="en-GB" sz="1600" dirty="0">
                <a:latin typeface="Calibri" panose="020F0502020204030204" pitchFamily="34" charset="0"/>
                <a:ea typeface="Times New Roman"/>
                <a:cs typeface="Arial"/>
              </a:rPr>
              <a:t>major new initiative has been set up by Stop it Now! – a child protection campaign run by the Lucy Faithfull Foundation which is the only UK-wide charity focused solely on the risk of children being sexually abused. </a:t>
            </a:r>
          </a:p>
          <a:p>
            <a:pPr marL="342900" lvl="0" indent="-342900">
              <a:lnSpc>
                <a:spcPct val="115000"/>
              </a:lnSpc>
              <a:spcAft>
                <a:spcPts val="0"/>
              </a:spcAft>
              <a:buFont typeface="Symbol"/>
              <a:buChar char=""/>
            </a:pPr>
            <a:r>
              <a:rPr lang="en-GB" sz="1600" dirty="0" smtClean="0">
                <a:latin typeface="Calibri" panose="020F0502020204030204" pitchFamily="34" charset="0"/>
                <a:ea typeface="Times New Roman"/>
                <a:cs typeface="Arial"/>
              </a:rPr>
              <a:t>The campaign is </a:t>
            </a:r>
            <a:r>
              <a:rPr lang="en-GB" sz="1600" dirty="0">
                <a:latin typeface="Calibri" panose="020F0502020204030204" pitchFamily="34" charset="0"/>
                <a:ea typeface="Times New Roman"/>
                <a:cs typeface="Arial"/>
              </a:rPr>
              <a:t>targeting perpetrators and the wider public in order to raise awareness, </a:t>
            </a:r>
            <a:r>
              <a:rPr lang="en-GB" sz="1600" dirty="0" smtClean="0">
                <a:latin typeface="Calibri" panose="020F0502020204030204" pitchFamily="34" charset="0"/>
                <a:ea typeface="Times New Roman"/>
                <a:cs typeface="Arial"/>
              </a:rPr>
              <a:t>deter would-be offenders from accessing indecent </a:t>
            </a:r>
            <a:r>
              <a:rPr lang="en-GB" sz="1600" dirty="0">
                <a:latin typeface="Calibri" panose="020F0502020204030204" pitchFamily="34" charset="0"/>
                <a:ea typeface="Times New Roman"/>
                <a:cs typeface="Arial"/>
              </a:rPr>
              <a:t>images </a:t>
            </a:r>
            <a:r>
              <a:rPr lang="en-GB" sz="1600" dirty="0" smtClean="0">
                <a:latin typeface="Calibri" panose="020F0502020204030204" pitchFamily="34" charset="0"/>
                <a:ea typeface="Times New Roman"/>
                <a:cs typeface="Arial"/>
              </a:rPr>
              <a:t>of children online (IIOC) and ultimately reduce </a:t>
            </a:r>
            <a:r>
              <a:rPr lang="en-GB" sz="1600" dirty="0">
                <a:latin typeface="Calibri" panose="020F0502020204030204" pitchFamily="34" charset="0"/>
                <a:ea typeface="Times New Roman"/>
                <a:cs typeface="Arial"/>
              </a:rPr>
              <a:t>child abuse </a:t>
            </a:r>
            <a:endParaRPr lang="en-GB" sz="1600" dirty="0" smtClean="0">
              <a:latin typeface="Calibri" panose="020F0502020204030204" pitchFamily="34" charset="0"/>
              <a:ea typeface="Times New Roman"/>
              <a:cs typeface="Arial"/>
            </a:endParaRPr>
          </a:p>
          <a:p>
            <a:pPr marL="342900" lvl="0" indent="-342900">
              <a:lnSpc>
                <a:spcPct val="115000"/>
              </a:lnSpc>
              <a:spcAft>
                <a:spcPts val="0"/>
              </a:spcAft>
              <a:buFont typeface="Symbol"/>
              <a:buChar char=""/>
            </a:pPr>
            <a:r>
              <a:rPr lang="en-GB" sz="1600" dirty="0" smtClean="0">
                <a:latin typeface="Calibri" panose="020F0502020204030204" pitchFamily="34" charset="0"/>
                <a:ea typeface="Times New Roman"/>
                <a:cs typeface="Arial"/>
              </a:rPr>
              <a:t>We urge anyone who has concerns about their online behaviour to visit the anonymous and confidential self-hep website  </a:t>
            </a:r>
            <a:r>
              <a:rPr lang="en-GB" sz="1600" dirty="0" smtClean="0">
                <a:latin typeface="Calibri" panose="020F0502020204030204" pitchFamily="34" charset="0"/>
                <a:ea typeface="Times New Roman"/>
                <a:cs typeface="Arial"/>
                <a:hlinkClick r:id="rId2"/>
              </a:rPr>
              <a:t>www.get-help.stopitnow.org.uk</a:t>
            </a:r>
            <a:r>
              <a:rPr lang="en-GB" sz="1600" dirty="0" smtClean="0">
                <a:latin typeface="Calibri" panose="020F0502020204030204" pitchFamily="34" charset="0"/>
                <a:ea typeface="Times New Roman"/>
                <a:cs typeface="Arial"/>
              </a:rPr>
              <a:t> </a:t>
            </a:r>
          </a:p>
          <a:p>
            <a:pPr marL="342900" lvl="0" indent="-342900">
              <a:lnSpc>
                <a:spcPct val="115000"/>
              </a:lnSpc>
              <a:spcAft>
                <a:spcPts val="0"/>
              </a:spcAft>
              <a:buFont typeface="Symbol"/>
              <a:buChar char=""/>
            </a:pPr>
            <a:r>
              <a:rPr lang="en-GB" sz="1600" dirty="0" smtClean="0">
                <a:latin typeface="Calibri" panose="020F0502020204030204" pitchFamily="34" charset="0"/>
                <a:ea typeface="Times New Roman"/>
                <a:cs typeface="Arial"/>
              </a:rPr>
              <a:t>We want to reassure families and friends who are concerned that someone they know may be accessing this material to know that they are not alone. Stop It Now can help. Confidential, anonymous advice and support is available through the </a:t>
            </a:r>
            <a:r>
              <a:rPr lang="en-GB" sz="1600" dirty="0" err="1" smtClean="0">
                <a:latin typeface="Calibri" panose="020F0502020204030204" pitchFamily="34" charset="0"/>
                <a:ea typeface="Times New Roman"/>
                <a:cs typeface="Arial"/>
              </a:rPr>
              <a:t>freephone</a:t>
            </a:r>
            <a:r>
              <a:rPr lang="en-GB" sz="1600" dirty="0" smtClean="0">
                <a:latin typeface="Calibri" panose="020F0502020204030204" pitchFamily="34" charset="0"/>
                <a:ea typeface="Times New Roman"/>
                <a:cs typeface="Arial"/>
              </a:rPr>
              <a:t> helpline </a:t>
            </a:r>
            <a:r>
              <a:rPr lang="en-GB" sz="1600" b="1" dirty="0" smtClean="0">
                <a:latin typeface="Calibri" panose="020F0502020204030204" pitchFamily="34" charset="0"/>
                <a:ea typeface="Times New Roman"/>
                <a:cs typeface="Arial"/>
              </a:rPr>
              <a:t>0808 1000 900</a:t>
            </a:r>
            <a:endParaRPr lang="en-GB" sz="1600" b="1" dirty="0">
              <a:latin typeface="Calibri" panose="020F0502020204030204" pitchFamily="34" charset="0"/>
              <a:ea typeface="Times New Roman"/>
              <a:cs typeface="Arial"/>
            </a:endParaRPr>
          </a:p>
          <a:p>
            <a:pPr marL="342900" lvl="0" indent="-342900">
              <a:lnSpc>
                <a:spcPct val="115000"/>
              </a:lnSpc>
              <a:spcAft>
                <a:spcPts val="0"/>
              </a:spcAft>
              <a:buFont typeface="Symbol"/>
              <a:buChar char=""/>
            </a:pPr>
            <a:r>
              <a:rPr lang="en-GB" sz="1600" dirty="0" smtClean="0">
                <a:latin typeface="Calibri" panose="020F0502020204030204" pitchFamily="34" charset="0"/>
                <a:ea typeface="Times New Roman"/>
                <a:cs typeface="Arial"/>
              </a:rPr>
              <a:t>Stop </a:t>
            </a:r>
            <a:r>
              <a:rPr lang="en-GB" sz="1600" dirty="0">
                <a:latin typeface="Calibri" panose="020F0502020204030204" pitchFamily="34" charset="0"/>
                <a:ea typeface="Times New Roman"/>
                <a:cs typeface="Arial"/>
              </a:rPr>
              <a:t>it Now! </a:t>
            </a:r>
            <a:r>
              <a:rPr lang="en-GB" sz="1600" dirty="0" smtClean="0">
                <a:latin typeface="Calibri" panose="020F0502020204030204" pitchFamily="34" charset="0"/>
                <a:ea typeface="Times New Roman"/>
                <a:cs typeface="Arial"/>
              </a:rPr>
              <a:t>has produced </a:t>
            </a:r>
            <a:r>
              <a:rPr lang="en-GB" sz="1600" dirty="0">
                <a:latin typeface="Calibri" panose="020F0502020204030204" pitchFamily="34" charset="0"/>
                <a:ea typeface="Times New Roman"/>
                <a:cs typeface="Arial"/>
              </a:rPr>
              <a:t>a series </a:t>
            </a:r>
            <a:r>
              <a:rPr lang="en-GB" sz="1600" dirty="0" smtClean="0">
                <a:latin typeface="Calibri" panose="020F0502020204030204" pitchFamily="34" charset="0"/>
                <a:ea typeface="Times New Roman"/>
                <a:cs typeface="Arial"/>
              </a:rPr>
              <a:t>of films which illustrate: </a:t>
            </a:r>
            <a:endParaRPr lang="en-GB" sz="1600" dirty="0">
              <a:latin typeface="Calibri" panose="020F0502020204030204" pitchFamily="34" charset="0"/>
              <a:ea typeface="Times New Roman"/>
              <a:cs typeface="Arial"/>
            </a:endParaRPr>
          </a:p>
          <a:p>
            <a:pPr marL="742950" lvl="1" indent="-285750">
              <a:lnSpc>
                <a:spcPct val="115000"/>
              </a:lnSpc>
              <a:buFont typeface="Courier New"/>
              <a:buChar char="o"/>
            </a:pPr>
            <a:r>
              <a:rPr lang="en-GB" sz="1600" dirty="0">
                <a:latin typeface="Calibri" panose="020F0502020204030204" pitchFamily="34" charset="0"/>
                <a:ea typeface="Times New Roman"/>
                <a:cs typeface="Arial"/>
              </a:rPr>
              <a:t>There are no grey areas – viewing or sharing a sexual image of someone under 18 is illegal.</a:t>
            </a:r>
          </a:p>
          <a:p>
            <a:pPr marL="742950" lvl="1" indent="-285750">
              <a:lnSpc>
                <a:spcPct val="115000"/>
              </a:lnSpc>
              <a:buFont typeface="Courier New"/>
              <a:buChar char="o"/>
            </a:pPr>
            <a:r>
              <a:rPr lang="en-GB" sz="1600" dirty="0">
                <a:latin typeface="Calibri" panose="020F0502020204030204" pitchFamily="34" charset="0"/>
                <a:ea typeface="Times New Roman"/>
                <a:cs typeface="Arial"/>
              </a:rPr>
              <a:t>This isn’t a victimless crime – the experience is extremely harmful to the children involved.</a:t>
            </a:r>
          </a:p>
          <a:p>
            <a:pPr marL="742950" lvl="1" indent="-285750">
              <a:lnSpc>
                <a:spcPct val="115000"/>
              </a:lnSpc>
              <a:buFont typeface="Courier New"/>
              <a:buChar char="o"/>
            </a:pPr>
            <a:r>
              <a:rPr lang="en-GB" sz="1600" dirty="0">
                <a:latin typeface="Calibri" panose="020F0502020204030204" pitchFamily="34" charset="0"/>
                <a:ea typeface="Times New Roman"/>
                <a:cs typeface="Arial"/>
              </a:rPr>
              <a:t>The consequences can be devastating to the family, partners and friends of </a:t>
            </a:r>
            <a:r>
              <a:rPr lang="en-GB" sz="1600" dirty="0" smtClean="0">
                <a:latin typeface="Calibri" panose="020F0502020204030204" pitchFamily="34" charset="0"/>
                <a:ea typeface="Times New Roman"/>
                <a:cs typeface="Arial"/>
              </a:rPr>
              <a:t>offenders, </a:t>
            </a:r>
            <a:r>
              <a:rPr lang="en-GB" sz="1600" dirty="0">
                <a:latin typeface="Calibri" panose="020F0502020204030204" pitchFamily="34" charset="0"/>
                <a:ea typeface="Times New Roman"/>
                <a:cs typeface="Arial"/>
              </a:rPr>
              <a:t>and may include: loss of job, arrest, prosecution and becoming a registered sex offender.</a:t>
            </a:r>
          </a:p>
          <a:p>
            <a:pPr marL="742950" lvl="1" indent="-285750">
              <a:lnSpc>
                <a:spcPct val="115000"/>
              </a:lnSpc>
              <a:buFont typeface="Courier New"/>
              <a:buChar char="o"/>
            </a:pPr>
            <a:r>
              <a:rPr lang="en-GB" sz="1600" dirty="0">
                <a:latin typeface="Calibri" panose="020F0502020204030204" pitchFamily="34" charset="0"/>
                <a:ea typeface="Times New Roman"/>
                <a:cs typeface="Arial"/>
              </a:rPr>
              <a:t>There is help to </a:t>
            </a:r>
            <a:r>
              <a:rPr lang="en-GB" sz="1600" dirty="0" smtClean="0">
                <a:latin typeface="Calibri" panose="020F0502020204030204" pitchFamily="34" charset="0"/>
                <a:ea typeface="Times New Roman"/>
                <a:cs typeface="Arial"/>
              </a:rPr>
              <a:t>stop. </a:t>
            </a:r>
            <a:endParaRPr lang="en-GB" sz="1600" dirty="0">
              <a:solidFill>
                <a:srgbClr val="FF0000"/>
              </a:solidFill>
              <a:latin typeface="Calibri" panose="020F0502020204030204" pitchFamily="34" charset="0"/>
            </a:endParaRPr>
          </a:p>
        </p:txBody>
      </p:sp>
      <p:sp>
        <p:nvSpPr>
          <p:cNvPr id="3" name="Title 2"/>
          <p:cNvSpPr>
            <a:spLocks noGrp="1"/>
          </p:cNvSpPr>
          <p:nvPr>
            <p:ph type="title"/>
          </p:nvPr>
        </p:nvSpPr>
        <p:spPr/>
        <p:txBody>
          <a:bodyPr/>
          <a:lstStyle/>
          <a:p>
            <a:r>
              <a:rPr lang="en-GB" dirty="0">
                <a:latin typeface="Calibri" panose="020F0502020204030204" pitchFamily="34" charset="0"/>
              </a:rPr>
              <a:t>L</a:t>
            </a:r>
            <a:r>
              <a:rPr lang="en-GB" dirty="0" smtClean="0">
                <a:latin typeface="Calibri" panose="020F0502020204030204" pitchFamily="34" charset="0"/>
              </a:rPr>
              <a:t>aunch key messages for partners</a:t>
            </a:r>
            <a:endParaRPr lang="en-GB"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2450837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2071" y="1196752"/>
            <a:ext cx="6791682" cy="4707936"/>
          </a:xfrm>
        </p:spPr>
        <p:txBody>
          <a:bodyPr/>
          <a:lstStyle/>
          <a:p>
            <a:r>
              <a:rPr lang="en-GB" dirty="0" smtClean="0">
                <a:latin typeface="Calibri" panose="020F0502020204030204" pitchFamily="34" charset="0"/>
              </a:rPr>
              <a:t>Our three new videos will </a:t>
            </a:r>
            <a:r>
              <a:rPr lang="en-GB" dirty="0">
                <a:latin typeface="Calibri" panose="020F0502020204030204" pitchFamily="34" charset="0"/>
              </a:rPr>
              <a:t>be available </a:t>
            </a:r>
            <a:r>
              <a:rPr lang="en-GB" dirty="0" smtClean="0">
                <a:latin typeface="Calibri" panose="020F0502020204030204" pitchFamily="34" charset="0"/>
              </a:rPr>
              <a:t>at: </a:t>
            </a:r>
            <a:r>
              <a:rPr lang="en-GB" dirty="0">
                <a:latin typeface="Calibri" panose="020F0502020204030204" pitchFamily="34" charset="0"/>
                <a:hlinkClick r:id="rId2"/>
              </a:rPr>
              <a:t>https://www.youtube.com/user/stopitnowukireland </a:t>
            </a:r>
            <a:endParaRPr lang="en-GB" dirty="0" smtClean="0">
              <a:latin typeface="Calibri" panose="020F0502020204030204" pitchFamily="34" charset="0"/>
            </a:endParaRPr>
          </a:p>
        </p:txBody>
      </p:sp>
      <p:sp>
        <p:nvSpPr>
          <p:cNvPr id="3" name="Title 2"/>
          <p:cNvSpPr>
            <a:spLocks noGrp="1"/>
          </p:cNvSpPr>
          <p:nvPr>
            <p:ph type="title"/>
          </p:nvPr>
        </p:nvSpPr>
        <p:spPr/>
        <p:txBody>
          <a:bodyPr/>
          <a:lstStyle/>
          <a:p>
            <a:r>
              <a:rPr lang="en-GB" dirty="0" smtClean="0">
                <a:latin typeface="Calibri" panose="020F0502020204030204" pitchFamily="34" charset="0"/>
              </a:rPr>
              <a:t>The videos </a:t>
            </a:r>
            <a:endParaRPr lang="en-GB" dirty="0">
              <a:latin typeface="Calibri" panose="020F0502020204030204" pitchFamily="34" charset="0"/>
            </a:endParaRPr>
          </a:p>
        </p:txBody>
      </p:sp>
      <p:pic>
        <p:nvPicPr>
          <p:cNvPr id="1026" name="Picture 2" descr="https://www.youtube.com/yt/brand/media/image/YouTube-logo-full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968" y="3433559"/>
            <a:ext cx="3258503" cy="2027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10" y="3019019"/>
            <a:ext cx="5567092" cy="285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799" y="1196752"/>
            <a:ext cx="3213672" cy="164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471636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Calibri" panose="020F0502020204030204" pitchFamily="34" charset="0"/>
              </a:rPr>
              <a:t>The infographic </a:t>
            </a:r>
            <a:endParaRPr lang="en-GB" dirty="0">
              <a:latin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646" y="1858578"/>
            <a:ext cx="426720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761" y="1240270"/>
            <a:ext cx="29813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22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8784" y="1047750"/>
            <a:ext cx="8910941" cy="4986616"/>
          </a:xfrm>
        </p:spPr>
        <p:txBody>
          <a:bodyPr/>
          <a:lstStyle/>
          <a:p>
            <a:endParaRPr lang="en-GB" dirty="0" smtClean="0"/>
          </a:p>
          <a:p>
            <a:pPr marL="0" indent="0">
              <a:buNone/>
            </a:pPr>
            <a:endParaRPr lang="en-GB" dirty="0"/>
          </a:p>
          <a:p>
            <a:pPr marL="0" indent="0">
              <a:lnSpc>
                <a:spcPct val="100000"/>
              </a:lnSpc>
              <a:spcBef>
                <a:spcPts val="0"/>
              </a:spcBef>
              <a:buNone/>
            </a:pPr>
            <a:r>
              <a:rPr lang="en-GB" dirty="0">
                <a:latin typeface="Calibri" panose="020F0502020204030204" pitchFamily="34" charset="0"/>
              </a:rPr>
              <a:t>New #</a:t>
            </a:r>
            <a:r>
              <a:rPr lang="en-GB" dirty="0" err="1">
                <a:latin typeface="Calibri" panose="020F0502020204030204" pitchFamily="34" charset="0"/>
              </a:rPr>
              <a:t>stopitnow</a:t>
            </a:r>
            <a:r>
              <a:rPr lang="en-GB" dirty="0">
                <a:latin typeface="Calibri" panose="020F0502020204030204" pitchFamily="34" charset="0"/>
              </a:rPr>
              <a:t> campaign aims to stop child sexual abuse by deterring people from viewing indecent images of children </a:t>
            </a:r>
            <a:r>
              <a:rPr lang="en-GB" dirty="0">
                <a:latin typeface="Calibri" panose="020F0502020204030204" pitchFamily="34" charset="0"/>
                <a:hlinkClick r:id="rId2"/>
              </a:rPr>
              <a:t>http://</a:t>
            </a:r>
            <a:r>
              <a:rPr lang="en-GB" dirty="0" smtClean="0">
                <a:latin typeface="Calibri" panose="020F0502020204030204" pitchFamily="34" charset="0"/>
                <a:hlinkClick r:id="rId2"/>
              </a:rPr>
              <a:t>get-help.stopitnow.org.uk</a:t>
            </a:r>
            <a:endParaRPr lang="en-GB" dirty="0" smtClean="0">
              <a:latin typeface="Calibri" panose="020F0502020204030204" pitchFamily="34" charset="0"/>
            </a:endParaRPr>
          </a:p>
          <a:p>
            <a:pPr marL="0" indent="0">
              <a:lnSpc>
                <a:spcPct val="100000"/>
              </a:lnSpc>
              <a:spcBef>
                <a:spcPts val="0"/>
              </a:spcBef>
              <a:buNone/>
            </a:pPr>
            <a:endParaRPr lang="en-GB" dirty="0">
              <a:latin typeface="Calibri" panose="020F0502020204030204" pitchFamily="34" charset="0"/>
            </a:endParaRPr>
          </a:p>
          <a:p>
            <a:pPr marL="0" indent="0">
              <a:lnSpc>
                <a:spcPct val="100000"/>
              </a:lnSpc>
              <a:spcBef>
                <a:spcPts val="0"/>
              </a:spcBef>
              <a:buNone/>
            </a:pPr>
            <a:r>
              <a:rPr lang="en-GB" dirty="0" smtClean="0">
                <a:latin typeface="Calibri" panose="020F0502020204030204" pitchFamily="34" charset="0"/>
              </a:rPr>
              <a:t>This </a:t>
            </a:r>
            <a:r>
              <a:rPr lang="en-GB" dirty="0">
                <a:latin typeface="Calibri" panose="020F0502020204030204" pitchFamily="34" charset="0"/>
              </a:rPr>
              <a:t>@</a:t>
            </a:r>
            <a:r>
              <a:rPr lang="en-GB" dirty="0" err="1">
                <a:latin typeface="Calibri" panose="020F0502020204030204" pitchFamily="34" charset="0"/>
              </a:rPr>
              <a:t>StopItNowUK</a:t>
            </a:r>
            <a:r>
              <a:rPr lang="en-GB" dirty="0">
                <a:latin typeface="Calibri" panose="020F0502020204030204" pitchFamily="34" charset="0"/>
              </a:rPr>
              <a:t> </a:t>
            </a:r>
            <a:r>
              <a:rPr lang="en-GB" dirty="0" smtClean="0">
                <a:latin typeface="Calibri" panose="020F0502020204030204" pitchFamily="34" charset="0"/>
              </a:rPr>
              <a:t>video </a:t>
            </a:r>
            <a:r>
              <a:rPr lang="en-GB" dirty="0">
                <a:latin typeface="Calibri" panose="020F0502020204030204" pitchFamily="34" charset="0"/>
              </a:rPr>
              <a:t>provide advice &amp; guidance for concerned friends &amp; family </a:t>
            </a:r>
            <a:r>
              <a:rPr lang="en-GB" dirty="0" smtClean="0">
                <a:latin typeface="Calibri" panose="020F0502020204030204" pitchFamily="34" charset="0"/>
              </a:rPr>
              <a:t>[link to third film] #</a:t>
            </a:r>
            <a:r>
              <a:rPr lang="en-GB" dirty="0" err="1" smtClean="0">
                <a:latin typeface="Calibri" panose="020F0502020204030204" pitchFamily="34" charset="0"/>
              </a:rPr>
              <a:t>stopitnow</a:t>
            </a:r>
            <a:r>
              <a:rPr lang="en-GB" dirty="0" smtClean="0">
                <a:latin typeface="Calibri" panose="020F0502020204030204" pitchFamily="34" charset="0"/>
              </a:rPr>
              <a:t> </a:t>
            </a:r>
            <a:endParaRPr lang="en-GB" dirty="0">
              <a:latin typeface="Calibri" panose="020F0502020204030204" pitchFamily="34" charset="0"/>
            </a:endParaRPr>
          </a:p>
          <a:p>
            <a:pPr>
              <a:lnSpc>
                <a:spcPct val="100000"/>
              </a:lnSpc>
              <a:spcBef>
                <a:spcPts val="0"/>
              </a:spcBef>
            </a:pPr>
            <a:endParaRPr lang="en-GB" dirty="0" smtClean="0">
              <a:latin typeface="Calibri" panose="020F0502020204030204" pitchFamily="34" charset="0"/>
            </a:endParaRPr>
          </a:p>
          <a:p>
            <a:pPr marL="0" indent="0">
              <a:lnSpc>
                <a:spcPct val="100000"/>
              </a:lnSpc>
              <a:spcBef>
                <a:spcPts val="0"/>
              </a:spcBef>
              <a:buNone/>
            </a:pPr>
            <a:r>
              <a:rPr lang="en-GB" dirty="0">
                <a:latin typeface="Calibri" panose="020F0502020204030204" pitchFamily="34" charset="0"/>
              </a:rPr>
              <a:t>Many who look at sexual images of under 18s tell themselves that they’re not hurting anyone, but there’s no </a:t>
            </a:r>
            <a:r>
              <a:rPr lang="en-GB" dirty="0" smtClean="0">
                <a:latin typeface="Calibri" panose="020F0502020204030204" pitchFamily="34" charset="0"/>
              </a:rPr>
              <a:t>justification </a:t>
            </a:r>
            <a:r>
              <a:rPr lang="en-GB" dirty="0">
                <a:latin typeface="Calibri" panose="020F0502020204030204" pitchFamily="34" charset="0"/>
              </a:rPr>
              <a:t>#</a:t>
            </a:r>
            <a:r>
              <a:rPr lang="en-GB" dirty="0" err="1" smtClean="0">
                <a:latin typeface="Calibri" panose="020F0502020204030204" pitchFamily="34" charset="0"/>
              </a:rPr>
              <a:t>stopitnow</a:t>
            </a:r>
            <a:r>
              <a:rPr lang="en-GB" dirty="0" smtClean="0">
                <a:latin typeface="Calibri" panose="020F0502020204030204" pitchFamily="34" charset="0"/>
              </a:rPr>
              <a:t> (1/2)</a:t>
            </a:r>
          </a:p>
          <a:p>
            <a:pPr marL="0" indent="0">
              <a:lnSpc>
                <a:spcPct val="100000"/>
              </a:lnSpc>
              <a:spcBef>
                <a:spcPts val="0"/>
              </a:spcBef>
              <a:buNone/>
            </a:pPr>
            <a:endParaRPr lang="en-GB" dirty="0">
              <a:latin typeface="Calibri" panose="020F0502020204030204" pitchFamily="34" charset="0"/>
            </a:endParaRPr>
          </a:p>
          <a:p>
            <a:pPr marL="0" indent="0">
              <a:lnSpc>
                <a:spcPct val="100000"/>
              </a:lnSpc>
              <a:spcBef>
                <a:spcPts val="0"/>
              </a:spcBef>
              <a:buNone/>
            </a:pPr>
            <a:r>
              <a:rPr lang="en-GB" dirty="0" smtClean="0">
                <a:latin typeface="Calibri" panose="020F0502020204030204" pitchFamily="34" charset="0"/>
              </a:rPr>
              <a:t>Watch </a:t>
            </a:r>
            <a:r>
              <a:rPr lang="en-GB" dirty="0">
                <a:latin typeface="Calibri" panose="020F0502020204030204" pitchFamily="34" charset="0"/>
              </a:rPr>
              <a:t>@</a:t>
            </a:r>
            <a:r>
              <a:rPr lang="en-GB" dirty="0" err="1">
                <a:latin typeface="Calibri" panose="020F0502020204030204" pitchFamily="34" charset="0"/>
              </a:rPr>
              <a:t>StopItNowUK</a:t>
            </a:r>
            <a:r>
              <a:rPr lang="en-GB" dirty="0">
                <a:latin typeface="Calibri" panose="020F0502020204030204" pitchFamily="34" charset="0"/>
              </a:rPr>
              <a:t> ‘No </a:t>
            </a:r>
            <a:r>
              <a:rPr lang="en-GB" dirty="0" smtClean="0">
                <a:latin typeface="Calibri" panose="020F0502020204030204" pitchFamily="34" charset="0"/>
              </a:rPr>
              <a:t>Justifications’ film for more information and advice #</a:t>
            </a:r>
            <a:r>
              <a:rPr lang="en-GB" dirty="0" err="1" smtClean="0">
                <a:latin typeface="Calibri" panose="020F0502020204030204" pitchFamily="34" charset="0"/>
              </a:rPr>
              <a:t>stopitnow</a:t>
            </a:r>
            <a:r>
              <a:rPr lang="en-GB" dirty="0" smtClean="0">
                <a:latin typeface="Calibri" panose="020F0502020204030204" pitchFamily="34" charset="0"/>
              </a:rPr>
              <a:t>  [link to first film] (2/2)</a:t>
            </a:r>
            <a:endParaRPr lang="en-GB" dirty="0">
              <a:latin typeface="Calibri" panose="020F0502020204030204" pitchFamily="34" charset="0"/>
            </a:endParaRPr>
          </a:p>
          <a:p>
            <a:pPr marL="0" indent="0">
              <a:lnSpc>
                <a:spcPct val="100000"/>
              </a:lnSpc>
              <a:spcBef>
                <a:spcPts val="0"/>
              </a:spcBef>
              <a:buNone/>
            </a:pPr>
            <a:endParaRPr lang="en-GB" dirty="0">
              <a:latin typeface="Calibri" panose="020F0502020204030204" pitchFamily="34" charset="0"/>
            </a:endParaRPr>
          </a:p>
        </p:txBody>
      </p:sp>
      <p:sp>
        <p:nvSpPr>
          <p:cNvPr id="3" name="Title 2"/>
          <p:cNvSpPr>
            <a:spLocks noGrp="1"/>
          </p:cNvSpPr>
          <p:nvPr>
            <p:ph type="title"/>
          </p:nvPr>
        </p:nvSpPr>
        <p:spPr/>
        <p:txBody>
          <a:bodyPr/>
          <a:lstStyle/>
          <a:p>
            <a:r>
              <a:rPr lang="en-GB" dirty="0" smtClean="0">
                <a:latin typeface="Calibri" panose="020F0502020204030204" pitchFamily="34" charset="0"/>
              </a:rPr>
              <a:t>Suggested supportive tweets</a:t>
            </a:r>
            <a:endParaRPr lang="en-GB" dirty="0">
              <a:latin typeface="Calibri" panose="020F0502020204030204" pitchFamily="34" charset="0"/>
            </a:endParaRPr>
          </a:p>
        </p:txBody>
      </p:sp>
      <p:pic>
        <p:nvPicPr>
          <p:cNvPr id="2050" name="Picture 2" descr="TwitterDev"/>
          <p:cNvPicPr>
            <a:picLocks noChangeAspect="1" noChangeArrowheads="1"/>
          </p:cNvPicPr>
          <p:nvPr/>
        </p:nvPicPr>
        <p:blipFill rotWithShape="1">
          <a:blip r:embed="rId3">
            <a:extLst>
              <a:ext uri="{28A0092B-C50C-407E-A947-70E740481C1C}">
                <a14:useLocalDpi xmlns:a14="http://schemas.microsoft.com/office/drawing/2010/main" val="0"/>
              </a:ext>
            </a:extLst>
          </a:blip>
          <a:srcRect l="7397" t="24772" r="7397" b="23140"/>
          <a:stretch/>
        </p:blipFill>
        <p:spPr bwMode="auto">
          <a:xfrm>
            <a:off x="442609" y="1114425"/>
            <a:ext cx="732317" cy="447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108261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2609" y="1085850"/>
            <a:ext cx="9310991" cy="5015192"/>
          </a:xfrm>
        </p:spPr>
        <p:txBody>
          <a:bodyPr/>
          <a:lstStyle/>
          <a:p>
            <a:pPr>
              <a:lnSpc>
                <a:spcPct val="100000"/>
              </a:lnSpc>
              <a:spcBef>
                <a:spcPts val="0"/>
              </a:spcBef>
            </a:pPr>
            <a:endParaRPr lang="en-GB" dirty="0" smtClean="0">
              <a:latin typeface="Calibri" panose="020F0502020204030204" pitchFamily="34" charset="0"/>
            </a:endParaRPr>
          </a:p>
          <a:p>
            <a:pPr>
              <a:lnSpc>
                <a:spcPct val="100000"/>
              </a:lnSpc>
              <a:spcBef>
                <a:spcPts val="0"/>
              </a:spcBef>
            </a:pPr>
            <a:endParaRPr lang="en-GB" dirty="0">
              <a:latin typeface="Calibri" panose="020F0502020204030204" pitchFamily="34" charset="0"/>
            </a:endParaRPr>
          </a:p>
          <a:p>
            <a:pPr marL="0" indent="0">
              <a:lnSpc>
                <a:spcPct val="100000"/>
              </a:lnSpc>
              <a:spcBef>
                <a:spcPts val="0"/>
              </a:spcBef>
              <a:buNone/>
            </a:pPr>
            <a:r>
              <a:rPr lang="en-GB" dirty="0" smtClean="0">
                <a:latin typeface="Calibri" panose="020F0502020204030204" pitchFamily="34" charset="0"/>
              </a:rPr>
              <a:t>A </a:t>
            </a:r>
            <a:r>
              <a:rPr lang="en-GB" dirty="0">
                <a:latin typeface="Calibri" panose="020F0502020204030204" pitchFamily="34" charset="0"/>
              </a:rPr>
              <a:t>new </a:t>
            </a:r>
            <a:r>
              <a:rPr lang="en-GB" dirty="0" err="1">
                <a:latin typeface="Calibri" panose="020F0502020204030204" pitchFamily="34" charset="0"/>
              </a:rPr>
              <a:t>StopItNowUK</a:t>
            </a:r>
            <a:r>
              <a:rPr lang="en-GB" dirty="0">
                <a:latin typeface="Calibri" panose="020F0502020204030204" pitchFamily="34" charset="0"/>
              </a:rPr>
              <a:t> campaign (link to </a:t>
            </a:r>
            <a:r>
              <a:rPr lang="en-GB" dirty="0" smtClean="0">
                <a:latin typeface="Calibri" panose="020F0502020204030204" pitchFamily="34" charset="0"/>
                <a:hlinkClick r:id="rId2"/>
              </a:rPr>
              <a:t>https</a:t>
            </a:r>
            <a:r>
              <a:rPr lang="en-GB" dirty="0">
                <a:latin typeface="Calibri" panose="020F0502020204030204" pitchFamily="34" charset="0"/>
                <a:hlinkClick r:id="rId2"/>
              </a:rPr>
              <a:t>://www.facebook.com/stopitnowukandireland</a:t>
            </a:r>
            <a:r>
              <a:rPr lang="en-GB" dirty="0">
                <a:latin typeface="Calibri" panose="020F0502020204030204" pitchFamily="34" charset="0"/>
              </a:rPr>
              <a:t>) aims to reduce child sexual abuse by deterring people from accessing indecent images of children </a:t>
            </a:r>
            <a:r>
              <a:rPr lang="en-GB" dirty="0" smtClean="0">
                <a:latin typeface="Calibri" panose="020F0502020204030204" pitchFamily="34" charset="0"/>
              </a:rPr>
              <a:t>. Their  new website provides </a:t>
            </a:r>
            <a:r>
              <a:rPr lang="en-GB" dirty="0">
                <a:latin typeface="Calibri" panose="020F0502020204030204" pitchFamily="34" charset="0"/>
              </a:rPr>
              <a:t>advice &amp; guidance for concerned friends &amp; family </a:t>
            </a:r>
            <a:r>
              <a:rPr lang="en-GB" dirty="0">
                <a:latin typeface="Calibri" panose="020F0502020204030204" pitchFamily="34" charset="0"/>
                <a:hlinkClick r:id="rId3"/>
              </a:rPr>
              <a:t>http://</a:t>
            </a:r>
            <a:r>
              <a:rPr lang="en-GB" dirty="0" smtClean="0">
                <a:latin typeface="Calibri" panose="020F0502020204030204" pitchFamily="34" charset="0"/>
                <a:hlinkClick r:id="rId3"/>
              </a:rPr>
              <a:t>get-help.stopitnow.org.uk</a:t>
            </a:r>
            <a:r>
              <a:rPr lang="en-GB" dirty="0" smtClean="0">
                <a:latin typeface="Calibri" panose="020F0502020204030204" pitchFamily="34" charset="0"/>
              </a:rPr>
              <a:t> </a:t>
            </a:r>
            <a:r>
              <a:rPr lang="en-GB" dirty="0" smtClean="0">
                <a:latin typeface="Calibri" panose="020F0502020204030204" pitchFamily="34" charset="0"/>
                <a:hlinkClick r:id="rId4"/>
              </a:rPr>
              <a:t> </a:t>
            </a:r>
            <a:r>
              <a:rPr lang="en-GB" dirty="0" smtClean="0">
                <a:latin typeface="Calibri" panose="020F0502020204030204" pitchFamily="34" charset="0"/>
              </a:rPr>
              <a:t>#</a:t>
            </a:r>
            <a:r>
              <a:rPr lang="en-GB" dirty="0" err="1">
                <a:latin typeface="Calibri" panose="020F0502020204030204" pitchFamily="34" charset="0"/>
              </a:rPr>
              <a:t>stopitnow</a:t>
            </a:r>
            <a:r>
              <a:rPr lang="en-GB" dirty="0">
                <a:latin typeface="Calibri" panose="020F0502020204030204" pitchFamily="34" charset="0"/>
              </a:rPr>
              <a:t>  </a:t>
            </a:r>
            <a:endParaRPr lang="en-GB" dirty="0" smtClean="0">
              <a:latin typeface="Calibri" panose="020F0502020204030204" pitchFamily="34" charset="0"/>
            </a:endParaRPr>
          </a:p>
          <a:p>
            <a:pPr marL="0" indent="0">
              <a:lnSpc>
                <a:spcPct val="100000"/>
              </a:lnSpc>
              <a:spcBef>
                <a:spcPts val="0"/>
              </a:spcBef>
              <a:buNone/>
            </a:pPr>
            <a:endParaRPr lang="en-GB" dirty="0">
              <a:latin typeface="Calibri" panose="020F0502020204030204" pitchFamily="34" charset="0"/>
            </a:endParaRPr>
          </a:p>
          <a:p>
            <a:pPr marL="0" indent="0">
              <a:lnSpc>
                <a:spcPct val="100000"/>
              </a:lnSpc>
              <a:spcBef>
                <a:spcPts val="0"/>
              </a:spcBef>
              <a:buNone/>
            </a:pPr>
            <a:endParaRPr lang="en-GB" dirty="0" smtClean="0">
              <a:latin typeface="Calibri" panose="020F0502020204030204" pitchFamily="34" charset="0"/>
            </a:endParaRPr>
          </a:p>
          <a:p>
            <a:pPr marL="0" indent="0">
              <a:lnSpc>
                <a:spcPct val="100000"/>
              </a:lnSpc>
              <a:spcBef>
                <a:spcPts val="0"/>
              </a:spcBef>
              <a:buNone/>
            </a:pPr>
            <a:r>
              <a:rPr lang="en-GB" dirty="0">
                <a:latin typeface="Calibri" panose="020F0502020204030204" pitchFamily="34" charset="0"/>
              </a:rPr>
              <a:t>A new </a:t>
            </a:r>
            <a:r>
              <a:rPr lang="en-GB" dirty="0" err="1">
                <a:latin typeface="Calibri" panose="020F0502020204030204" pitchFamily="34" charset="0"/>
              </a:rPr>
              <a:t>StopItNowUK</a:t>
            </a:r>
            <a:r>
              <a:rPr lang="en-GB" dirty="0">
                <a:latin typeface="Calibri" panose="020F0502020204030204" pitchFamily="34" charset="0"/>
              </a:rPr>
              <a:t> campaign (link to </a:t>
            </a:r>
            <a:r>
              <a:rPr lang="en-GB" dirty="0">
                <a:latin typeface="Calibri" panose="020F0502020204030204" pitchFamily="34" charset="0"/>
                <a:hlinkClick r:id="rId2"/>
              </a:rPr>
              <a:t>https://www.facebook.com/stopitnowukandireland</a:t>
            </a:r>
            <a:r>
              <a:rPr lang="en-GB" dirty="0">
                <a:latin typeface="Calibri" panose="020F0502020204030204" pitchFamily="34" charset="0"/>
              </a:rPr>
              <a:t>) aims to reduce child sexual abuse by deterring people from accessing indecent images of children . </a:t>
            </a:r>
            <a:r>
              <a:rPr lang="en-GB" dirty="0" smtClean="0">
                <a:latin typeface="Calibri" panose="020F0502020204030204" pitchFamily="34" charset="0"/>
              </a:rPr>
              <a:t>Many </a:t>
            </a:r>
            <a:r>
              <a:rPr lang="en-GB" dirty="0">
                <a:latin typeface="Calibri" panose="020F0502020204030204" pitchFamily="34" charset="0"/>
              </a:rPr>
              <a:t>who look at sexual images of under 18s tell themselves that they’re not hurting anyone, but there’s no </a:t>
            </a:r>
            <a:r>
              <a:rPr lang="en-GB" dirty="0" smtClean="0">
                <a:latin typeface="Calibri" panose="020F0502020204030204" pitchFamily="34" charset="0"/>
              </a:rPr>
              <a:t>justification. Watch their ‘No </a:t>
            </a:r>
            <a:r>
              <a:rPr lang="en-GB" dirty="0">
                <a:latin typeface="Calibri" panose="020F0502020204030204" pitchFamily="34" charset="0"/>
              </a:rPr>
              <a:t>Justifications’ film for more information and advice #</a:t>
            </a:r>
            <a:r>
              <a:rPr lang="en-GB" dirty="0" err="1">
                <a:latin typeface="Calibri" panose="020F0502020204030204" pitchFamily="34" charset="0"/>
              </a:rPr>
              <a:t>stopitnow</a:t>
            </a:r>
            <a:r>
              <a:rPr lang="en-GB" dirty="0">
                <a:latin typeface="Calibri" panose="020F0502020204030204" pitchFamily="34" charset="0"/>
              </a:rPr>
              <a:t>  </a:t>
            </a:r>
            <a:r>
              <a:rPr lang="en-GB" dirty="0">
                <a:solidFill>
                  <a:srgbClr val="FF0000"/>
                </a:solidFill>
                <a:latin typeface="Calibri" panose="020F0502020204030204" pitchFamily="34" charset="0"/>
              </a:rPr>
              <a:t>[link to </a:t>
            </a:r>
            <a:r>
              <a:rPr lang="en-GB" dirty="0" smtClean="0">
                <a:solidFill>
                  <a:srgbClr val="FF0000"/>
                </a:solidFill>
                <a:latin typeface="Calibri" panose="020F0502020204030204" pitchFamily="34" charset="0"/>
              </a:rPr>
              <a:t>first </a:t>
            </a:r>
            <a:r>
              <a:rPr lang="en-GB" dirty="0">
                <a:solidFill>
                  <a:srgbClr val="FF0000"/>
                </a:solidFill>
                <a:latin typeface="Calibri" panose="020F0502020204030204" pitchFamily="34" charset="0"/>
              </a:rPr>
              <a:t>film</a:t>
            </a:r>
            <a:r>
              <a:rPr lang="en-GB" dirty="0" smtClean="0">
                <a:solidFill>
                  <a:srgbClr val="FF0000"/>
                </a:solidFill>
                <a:latin typeface="Calibri" panose="020F0502020204030204" pitchFamily="34" charset="0"/>
              </a:rPr>
              <a:t>]</a:t>
            </a:r>
          </a:p>
          <a:p>
            <a:pPr marL="0" indent="0">
              <a:lnSpc>
                <a:spcPct val="100000"/>
              </a:lnSpc>
              <a:spcBef>
                <a:spcPts val="0"/>
              </a:spcBef>
              <a:buNone/>
            </a:pPr>
            <a:endParaRPr lang="en-GB" dirty="0">
              <a:latin typeface="Calibri" panose="020F0502020204030204" pitchFamily="34" charset="0"/>
            </a:endParaRPr>
          </a:p>
          <a:p>
            <a:pPr marL="0" indent="0">
              <a:lnSpc>
                <a:spcPct val="100000"/>
              </a:lnSpc>
              <a:spcBef>
                <a:spcPts val="0"/>
              </a:spcBef>
              <a:buNone/>
            </a:pPr>
            <a:r>
              <a:rPr lang="en-GB" dirty="0" smtClean="0">
                <a:latin typeface="Calibri" panose="020F0502020204030204" pitchFamily="34" charset="0"/>
              </a:rPr>
              <a:t>Watch a video from the </a:t>
            </a:r>
            <a:r>
              <a:rPr lang="en-GB" dirty="0" err="1" smtClean="0">
                <a:latin typeface="Calibri" panose="020F0502020204030204" pitchFamily="34" charset="0"/>
              </a:rPr>
              <a:t>StopItNowUK</a:t>
            </a:r>
            <a:r>
              <a:rPr lang="en-GB" dirty="0" smtClean="0">
                <a:latin typeface="Calibri" panose="020F0502020204030204" pitchFamily="34" charset="0"/>
              </a:rPr>
              <a:t> </a:t>
            </a:r>
            <a:r>
              <a:rPr lang="en-GB" dirty="0">
                <a:latin typeface="Calibri" panose="020F0502020204030204" pitchFamily="34" charset="0"/>
              </a:rPr>
              <a:t>campaign (link to </a:t>
            </a:r>
            <a:r>
              <a:rPr lang="en-GB" dirty="0">
                <a:latin typeface="Calibri" panose="020F0502020204030204" pitchFamily="34" charset="0"/>
                <a:hlinkClick r:id="rId2"/>
              </a:rPr>
              <a:t>https://www.facebook.com/stopitnowukandireland</a:t>
            </a:r>
            <a:r>
              <a:rPr lang="en-GB" dirty="0">
                <a:latin typeface="Calibri" panose="020F0502020204030204" pitchFamily="34" charset="0"/>
              </a:rPr>
              <a:t>) </a:t>
            </a:r>
            <a:r>
              <a:rPr lang="en-GB" dirty="0" smtClean="0">
                <a:latin typeface="Calibri" panose="020F0502020204030204" pitchFamily="34" charset="0"/>
              </a:rPr>
              <a:t>which </a:t>
            </a:r>
            <a:r>
              <a:rPr lang="en-GB" dirty="0">
                <a:latin typeface="Calibri" panose="020F0502020204030204" pitchFamily="34" charset="0"/>
              </a:rPr>
              <a:t>provides </a:t>
            </a:r>
            <a:r>
              <a:rPr lang="en-GB" dirty="0" smtClean="0">
                <a:latin typeface="Calibri" panose="020F0502020204030204" pitchFamily="34" charset="0"/>
              </a:rPr>
              <a:t>simple steps </a:t>
            </a:r>
            <a:r>
              <a:rPr lang="en-GB" dirty="0">
                <a:latin typeface="Calibri" panose="020F0502020204030204" pitchFamily="34" charset="0"/>
              </a:rPr>
              <a:t>for </a:t>
            </a:r>
            <a:r>
              <a:rPr lang="en-GB" dirty="0" smtClean="0">
                <a:latin typeface="Calibri" panose="020F0502020204030204" pitchFamily="34" charset="0"/>
              </a:rPr>
              <a:t>people concerned that someone they know is accessing indecent images of under 18s </a:t>
            </a:r>
            <a:r>
              <a:rPr lang="en-GB" dirty="0">
                <a:solidFill>
                  <a:srgbClr val="FF0000"/>
                </a:solidFill>
                <a:latin typeface="Calibri" panose="020F0502020204030204" pitchFamily="34" charset="0"/>
              </a:rPr>
              <a:t>[link to </a:t>
            </a:r>
            <a:r>
              <a:rPr lang="en-GB" dirty="0" smtClean="0">
                <a:solidFill>
                  <a:srgbClr val="FF0000"/>
                </a:solidFill>
                <a:latin typeface="Calibri" panose="020F0502020204030204" pitchFamily="34" charset="0"/>
              </a:rPr>
              <a:t>third </a:t>
            </a:r>
            <a:r>
              <a:rPr lang="en-GB" dirty="0">
                <a:solidFill>
                  <a:srgbClr val="FF0000"/>
                </a:solidFill>
                <a:latin typeface="Calibri" panose="020F0502020204030204" pitchFamily="34" charset="0"/>
              </a:rPr>
              <a:t>film</a:t>
            </a:r>
            <a:r>
              <a:rPr lang="en-GB" dirty="0" smtClean="0">
                <a:solidFill>
                  <a:srgbClr val="FF0000"/>
                </a:solidFill>
                <a:latin typeface="Calibri" panose="020F0502020204030204" pitchFamily="34" charset="0"/>
              </a:rPr>
              <a:t>] </a:t>
            </a:r>
            <a:r>
              <a:rPr lang="en-GB" dirty="0" smtClean="0">
                <a:latin typeface="Calibri" panose="020F0502020204030204" pitchFamily="34" charset="0"/>
              </a:rPr>
              <a:t>#</a:t>
            </a:r>
            <a:r>
              <a:rPr lang="en-GB" dirty="0" err="1">
                <a:latin typeface="Calibri" panose="020F0502020204030204" pitchFamily="34" charset="0"/>
              </a:rPr>
              <a:t>stopitnow</a:t>
            </a:r>
            <a:r>
              <a:rPr lang="en-GB" dirty="0">
                <a:latin typeface="Calibri" panose="020F0502020204030204" pitchFamily="34" charset="0"/>
              </a:rPr>
              <a:t> </a:t>
            </a:r>
          </a:p>
          <a:p>
            <a:pPr marL="0" indent="0">
              <a:lnSpc>
                <a:spcPct val="100000"/>
              </a:lnSpc>
              <a:spcBef>
                <a:spcPts val="0"/>
              </a:spcBef>
              <a:buNone/>
            </a:pPr>
            <a:endParaRPr lang="en-GB" dirty="0">
              <a:latin typeface="Calibri" panose="020F0502020204030204" pitchFamily="34" charset="0"/>
            </a:endParaRPr>
          </a:p>
          <a:p>
            <a:pPr marL="0" indent="0">
              <a:lnSpc>
                <a:spcPct val="100000"/>
              </a:lnSpc>
              <a:spcBef>
                <a:spcPts val="0"/>
              </a:spcBef>
              <a:buNone/>
            </a:pPr>
            <a:endParaRPr lang="en-GB" dirty="0">
              <a:latin typeface="Calibri" panose="020F0502020204030204" pitchFamily="34" charset="0"/>
            </a:endParaRPr>
          </a:p>
        </p:txBody>
      </p:sp>
      <p:sp>
        <p:nvSpPr>
          <p:cNvPr id="3" name="Title 2"/>
          <p:cNvSpPr>
            <a:spLocks noGrp="1"/>
          </p:cNvSpPr>
          <p:nvPr>
            <p:ph type="title"/>
          </p:nvPr>
        </p:nvSpPr>
        <p:spPr/>
        <p:txBody>
          <a:bodyPr/>
          <a:lstStyle/>
          <a:p>
            <a:r>
              <a:rPr lang="en-GB" dirty="0" smtClean="0">
                <a:latin typeface="Calibri" panose="020F0502020204030204" pitchFamily="34" charset="0"/>
              </a:rPr>
              <a:t>Suggested supportive Facebook posts</a:t>
            </a:r>
            <a:endParaRPr lang="en-GB" dirty="0">
              <a:latin typeface="Calibri" panose="020F0502020204030204" pitchFamily="34" charset="0"/>
            </a:endParaRPr>
          </a:p>
        </p:txBody>
      </p:sp>
      <p:pic>
        <p:nvPicPr>
          <p:cNvPr id="2052" name="Picture 4" descr="&quot;f&quot;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10" y="1085850"/>
            <a:ext cx="486045" cy="486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113345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2069" y="1196752"/>
            <a:ext cx="9344319" cy="4707936"/>
          </a:xfrm>
        </p:spPr>
        <p:txBody>
          <a:bodyPr/>
          <a:lstStyle/>
          <a:p>
            <a:pPr marL="0" indent="0">
              <a:buNone/>
            </a:pPr>
            <a:r>
              <a:rPr lang="en-GB" sz="1200" dirty="0" smtClean="0">
                <a:latin typeface="Calibri" panose="020F0502020204030204" pitchFamily="34" charset="0"/>
              </a:rPr>
              <a:t>**</a:t>
            </a:r>
            <a:r>
              <a:rPr lang="en-GB" sz="1200" dirty="0">
                <a:latin typeface="Calibri" panose="020F0502020204030204" pitchFamily="34" charset="0"/>
              </a:rPr>
              <a:t>Strictly embargoed until 00:01 BST Tuesday 13 October 2015**</a:t>
            </a:r>
          </a:p>
          <a:p>
            <a:pPr marL="0" indent="0">
              <a:buNone/>
            </a:pPr>
            <a:r>
              <a:rPr lang="en-GB" sz="2000" b="1" dirty="0" err="1" smtClean="0">
                <a:latin typeface="Calibri" panose="020F0502020204030204" pitchFamily="34" charset="0"/>
              </a:rPr>
              <a:t>Groundbreaking</a:t>
            </a:r>
            <a:r>
              <a:rPr lang="en-GB" sz="2000" b="1" dirty="0" smtClean="0">
                <a:latin typeface="Calibri" panose="020F0502020204030204" pitchFamily="34" charset="0"/>
              </a:rPr>
              <a:t> new campaign aims to tackle online child pornography use</a:t>
            </a:r>
            <a:endParaRPr lang="en-GB" sz="2000" b="1" dirty="0">
              <a:latin typeface="Calibri" panose="020F0502020204030204" pitchFamily="34" charset="0"/>
            </a:endParaRPr>
          </a:p>
          <a:p>
            <a:pPr marL="0" indent="0">
              <a:buNone/>
            </a:pPr>
            <a:r>
              <a:rPr lang="en-GB" sz="1200" dirty="0">
                <a:latin typeface="Calibri" panose="020F0502020204030204" pitchFamily="34" charset="0"/>
              </a:rPr>
              <a:t>A major new public awareness campaign is launched today to tackle significantly increased viewing and sharing of indecent images of children (IIOC) in the UK by deterring would-be </a:t>
            </a:r>
            <a:r>
              <a:rPr lang="en-GB" sz="1200" dirty="0" smtClean="0">
                <a:latin typeface="Calibri" panose="020F0502020204030204" pitchFamily="34" charset="0"/>
              </a:rPr>
              <a:t>offenders.</a:t>
            </a:r>
          </a:p>
          <a:p>
            <a:pPr marL="0" indent="0">
              <a:buNone/>
            </a:pPr>
            <a:r>
              <a:rPr lang="en-GB" sz="1200" dirty="0" smtClean="0">
                <a:latin typeface="Calibri" panose="020F0502020204030204" pitchFamily="34" charset="0"/>
              </a:rPr>
              <a:t>Latest </a:t>
            </a:r>
            <a:r>
              <a:rPr lang="en-GB" sz="1200" dirty="0">
                <a:latin typeface="Calibri" panose="020F0502020204030204" pitchFamily="34" charset="0"/>
              </a:rPr>
              <a:t>estimates from the Child Exploitation and Online Protection Centre (CEOP) indicate that 50,000 individuals in the UK were involved in downloading or sharing IIOC material in 2013 (1). This estimate was based on file sharing activity alone, and did not include open web searches or activity in the dark net</a:t>
            </a:r>
            <a:r>
              <a:rPr lang="en-GB" sz="1200" dirty="0" smtClean="0">
                <a:latin typeface="Calibri" panose="020F0502020204030204" pitchFamily="34" charset="0"/>
              </a:rPr>
              <a:t>.</a:t>
            </a:r>
          </a:p>
          <a:p>
            <a:pPr marL="0" indent="0">
              <a:buNone/>
            </a:pPr>
            <a:r>
              <a:rPr lang="en-GB" sz="1200" dirty="0" smtClean="0">
                <a:latin typeface="Calibri" panose="020F0502020204030204" pitchFamily="34" charset="0"/>
              </a:rPr>
              <a:t>The </a:t>
            </a:r>
            <a:r>
              <a:rPr lang="en-GB" sz="1200" dirty="0">
                <a:latin typeface="Calibri" panose="020F0502020204030204" pitchFamily="34" charset="0"/>
              </a:rPr>
              <a:t>new initiative has been set up by Stop it Now! UK &amp; Ireland  – a child sexual abuse prevention campaign run by the Lucy Faithfull Foundation (LFF). The Lucy Faithfull Foundation is the only UK-wide charity focused solely on reducing the risk of children being sexually abused. </a:t>
            </a:r>
          </a:p>
          <a:p>
            <a:pPr marL="0" indent="0">
              <a:buNone/>
            </a:pPr>
            <a:r>
              <a:rPr lang="en-GB" sz="1200" dirty="0">
                <a:latin typeface="Calibri" panose="020F0502020204030204" pitchFamily="34" charset="0"/>
              </a:rPr>
              <a:t>Welcoming the launch of the campaign, Director of Research and Development at the Lucy Faithfull Foundation, </a:t>
            </a:r>
            <a:r>
              <a:rPr lang="en-GB" sz="1200" b="1" dirty="0">
                <a:latin typeface="Calibri" panose="020F0502020204030204" pitchFamily="34" charset="0"/>
              </a:rPr>
              <a:t>Donald </a:t>
            </a:r>
            <a:r>
              <a:rPr lang="en-GB" sz="1200" b="1" dirty="0" err="1">
                <a:latin typeface="Calibri" panose="020F0502020204030204" pitchFamily="34" charset="0"/>
              </a:rPr>
              <a:t>Findlater</a:t>
            </a:r>
            <a:r>
              <a:rPr lang="en-GB" sz="1200" dirty="0">
                <a:latin typeface="Calibri" panose="020F0502020204030204" pitchFamily="34" charset="0"/>
              </a:rPr>
              <a:t>, said:</a:t>
            </a:r>
          </a:p>
          <a:p>
            <a:pPr marL="0" indent="0">
              <a:buNone/>
            </a:pPr>
            <a:r>
              <a:rPr lang="en-GB" sz="1200" dirty="0">
                <a:latin typeface="Calibri" panose="020F0502020204030204" pitchFamily="34" charset="0"/>
              </a:rPr>
              <a:t>“However many benefits digital technology offers, we know it is also used to cause great harm. Whilst we have tough laws concerning child sexual abuse, as well as the viewing, sharing and making of indecent images of children, we know that tens of thousands of people (mostly men) go online to access this material regularly.</a:t>
            </a:r>
          </a:p>
          <a:p>
            <a:pPr marL="0" indent="0">
              <a:buNone/>
            </a:pPr>
            <a:r>
              <a:rPr lang="en-GB" sz="1200" dirty="0">
                <a:latin typeface="Calibri" panose="020F0502020204030204" pitchFamily="34" charset="0"/>
              </a:rPr>
              <a:t>This campaign is designed to stop as many of them as possible, by clarifying what the law says; by telling them of the harm done to children by making and viewing this material; by bluntly showing them some of the likely consequences of their behaviour on their families and themselves; and by directing those who are struggling to stop to anonymous, free, confidential resources that can help.</a:t>
            </a:r>
          </a:p>
          <a:p>
            <a:pPr marL="0" indent="0">
              <a:buNone/>
            </a:pPr>
            <a:r>
              <a:rPr lang="en-GB" sz="1200" dirty="0">
                <a:latin typeface="Calibri" panose="020F0502020204030204" pitchFamily="34" charset="0"/>
              </a:rPr>
              <a:t>But the campaign needs the public to play their part – by talking about child sexual abuse and how to prevent it. And by being alert to the signs that a loved one may be viewing sexual images of children online and knowing how to respond</a:t>
            </a:r>
            <a:r>
              <a:rPr lang="en-GB" sz="1200" dirty="0" smtClean="0">
                <a:latin typeface="Calibri" panose="020F0502020204030204" pitchFamily="34" charset="0"/>
              </a:rPr>
              <a:t>.”</a:t>
            </a:r>
            <a:endParaRPr lang="en-GB" sz="1200" dirty="0">
              <a:latin typeface="Calibri" panose="020F0502020204030204" pitchFamily="34" charset="0"/>
            </a:endParaRPr>
          </a:p>
          <a:p>
            <a:pPr marL="0" indent="0">
              <a:buNone/>
            </a:pPr>
            <a:endParaRPr lang="en-GB" sz="1200" dirty="0">
              <a:solidFill>
                <a:srgbClr val="FF0000"/>
              </a:solidFill>
              <a:latin typeface="Calibri" panose="020F0502020204030204" pitchFamily="34" charset="0"/>
            </a:endParaRPr>
          </a:p>
          <a:p>
            <a:endParaRPr lang="en-GB" dirty="0">
              <a:solidFill>
                <a:srgbClr val="FF0000"/>
              </a:solidFill>
              <a:latin typeface="Calibri" panose="020F0502020204030204" pitchFamily="34" charset="0"/>
            </a:endParaRPr>
          </a:p>
        </p:txBody>
      </p:sp>
      <p:sp>
        <p:nvSpPr>
          <p:cNvPr id="3" name="Title 2"/>
          <p:cNvSpPr>
            <a:spLocks noGrp="1"/>
          </p:cNvSpPr>
          <p:nvPr>
            <p:ph type="title"/>
          </p:nvPr>
        </p:nvSpPr>
        <p:spPr/>
        <p:txBody>
          <a:bodyPr/>
          <a:lstStyle/>
          <a:p>
            <a:r>
              <a:rPr lang="en-GB" dirty="0" smtClean="0">
                <a:latin typeface="Calibri" panose="020F0502020204030204" pitchFamily="34" charset="0"/>
              </a:rPr>
              <a:t>The press release: 1/3 </a:t>
            </a:r>
            <a:endParaRPr lang="en-GB"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1" y="143225"/>
            <a:ext cx="1390649" cy="580027"/>
          </a:xfrm>
          <a:prstGeom prst="rect">
            <a:avLst/>
          </a:prstGeom>
        </p:spPr>
      </p:pic>
    </p:spTree>
    <p:extLst>
      <p:ext uri="{BB962C8B-B14F-4D97-AF65-F5344CB8AC3E}">
        <p14:creationId xmlns:p14="http://schemas.microsoft.com/office/powerpoint/2010/main" val="540525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Four">
      <a:dk1>
        <a:srgbClr val="000000"/>
      </a:dk1>
      <a:lt1>
        <a:sysClr val="window" lastClr="FFFFFF"/>
      </a:lt1>
      <a:dk2>
        <a:srgbClr val="573354"/>
      </a:dk2>
      <a:lt2>
        <a:srgbClr val="F2F2F2"/>
      </a:lt2>
      <a:accent1>
        <a:srgbClr val="573354"/>
      </a:accent1>
      <a:accent2>
        <a:srgbClr val="F0D26E"/>
      </a:accent2>
      <a:accent3>
        <a:srgbClr val="B2DBD2"/>
      </a:accent3>
      <a:accent4>
        <a:srgbClr val="858288"/>
      </a:accent4>
      <a:accent5>
        <a:srgbClr val="53284F"/>
      </a:accent5>
      <a:accent6>
        <a:srgbClr val="858288"/>
      </a:accent6>
      <a:hlink>
        <a:srgbClr val="53284F"/>
      </a:hlink>
      <a:folHlink>
        <a:srgbClr val="53284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s">
  <a:themeElements>
    <a:clrScheme name="Four">
      <a:dk1>
        <a:srgbClr val="000000"/>
      </a:dk1>
      <a:lt1>
        <a:sysClr val="window" lastClr="FFFFFF"/>
      </a:lt1>
      <a:dk2>
        <a:srgbClr val="573354"/>
      </a:dk2>
      <a:lt2>
        <a:srgbClr val="F2F2F2"/>
      </a:lt2>
      <a:accent1>
        <a:srgbClr val="573354"/>
      </a:accent1>
      <a:accent2>
        <a:srgbClr val="F0D26E"/>
      </a:accent2>
      <a:accent3>
        <a:srgbClr val="B2DBD2"/>
      </a:accent3>
      <a:accent4>
        <a:srgbClr val="858288"/>
      </a:accent4>
      <a:accent5>
        <a:srgbClr val="53284F"/>
      </a:accent5>
      <a:accent6>
        <a:srgbClr val="858288"/>
      </a:accent6>
      <a:hlink>
        <a:srgbClr val="53284F"/>
      </a:hlink>
      <a:folHlink>
        <a:srgbClr val="53284F"/>
      </a:folHlink>
    </a:clrScheme>
    <a:fontScheme name="Four">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slides">
  <a:themeElements>
    <a:clrScheme name="Four">
      <a:dk1>
        <a:srgbClr val="000000"/>
      </a:dk1>
      <a:lt1>
        <a:sysClr val="window" lastClr="FFFFFF"/>
      </a:lt1>
      <a:dk2>
        <a:srgbClr val="573354"/>
      </a:dk2>
      <a:lt2>
        <a:srgbClr val="F2F2F2"/>
      </a:lt2>
      <a:accent1>
        <a:srgbClr val="573354"/>
      </a:accent1>
      <a:accent2>
        <a:srgbClr val="F0D26E"/>
      </a:accent2>
      <a:accent3>
        <a:srgbClr val="B2DBD2"/>
      </a:accent3>
      <a:accent4>
        <a:srgbClr val="858288"/>
      </a:accent4>
      <a:accent5>
        <a:srgbClr val="53284F"/>
      </a:accent5>
      <a:accent6>
        <a:srgbClr val="858288"/>
      </a:accent6>
      <a:hlink>
        <a:srgbClr val="53284F"/>
      </a:hlink>
      <a:folHlink>
        <a:srgbClr val="53284F"/>
      </a:folHlink>
    </a:clrScheme>
    <a:fontScheme name="Four">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1301</Words>
  <Application>Microsoft Office PowerPoint</Application>
  <PresentationFormat>A4 Paper (210x297 mm)</PresentationFormat>
  <Paragraphs>108</Paragraphs>
  <Slides>12</Slides>
  <Notes>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blank</vt:lpstr>
      <vt:lpstr>Title slides</vt:lpstr>
      <vt:lpstr>Divider slides</vt:lpstr>
      <vt:lpstr>           Introduction to the campaign</vt:lpstr>
      <vt:lpstr>How you can help at launch</vt:lpstr>
      <vt:lpstr>What you can do in the longer term</vt:lpstr>
      <vt:lpstr>Launch key messages for partners</vt:lpstr>
      <vt:lpstr>The videos </vt:lpstr>
      <vt:lpstr>The infographic </vt:lpstr>
      <vt:lpstr>Suggested supportive tweets</vt:lpstr>
      <vt:lpstr>Suggested supportive Facebook posts</vt:lpstr>
      <vt:lpstr>The press release: 1/3 </vt:lpstr>
      <vt:lpstr>The press release: 2/3 </vt:lpstr>
      <vt:lpstr>The press release: 3/3</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2015-10-07T12:09:28Z</dcterms:created>
  <dcterms:modified xsi:type="dcterms:W3CDTF">2015-10-09T13:40:45Z</dcterms:modified>
</cp:coreProperties>
</file>