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2"/>
  </p:notesMasterIdLst>
  <p:sldIdLst>
    <p:sldId id="257" r:id="rId6"/>
    <p:sldId id="272" r:id="rId7"/>
    <p:sldId id="261" r:id="rId8"/>
    <p:sldId id="277" r:id="rId9"/>
    <p:sldId id="265" r:id="rId10"/>
    <p:sldId id="267" r:id="rId11"/>
    <p:sldId id="275" r:id="rId12"/>
    <p:sldId id="266" r:id="rId13"/>
    <p:sldId id="276" r:id="rId14"/>
    <p:sldId id="278" r:id="rId15"/>
    <p:sldId id="270" r:id="rId16"/>
    <p:sldId id="268" r:id="rId17"/>
    <p:sldId id="263" r:id="rId18"/>
    <p:sldId id="269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7B6"/>
    <a:srgbClr val="66666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6"/>
    <p:restoredTop sz="96327"/>
  </p:normalViewPr>
  <p:slideViewPr>
    <p:cSldViewPr snapToGrid="0" snapToObjects="1">
      <p:cViewPr varScale="1">
        <p:scale>
          <a:sx n="156" d="100"/>
          <a:sy n="156" d="100"/>
        </p:scale>
        <p:origin x="52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9504-8A41-4E4B-8FF8-C6285B05FC80}" type="datetimeFigureOut">
              <a:rPr lang="en-US" smtClean="0"/>
              <a:t>6/17/21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D92B-63FC-A34A-90C0-1F3E4CD8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4EB32F-0D23-E948-BE04-C413C6C96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4D3FF5-DB66-C047-9C0A-D4D6CFB6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148"/>
            <a:ext cx="10515600" cy="787814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F5E517-12C6-5041-85B8-09DB2D24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075C41-F1FB-C24B-AAB2-F8A71DC6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6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91B2-7B08-7744-9698-AF18132E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600" dirty="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60A2-E660-2949-9FF7-12887C37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F8390-EE6E-5D42-BC62-BFBF075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2930F6-12BE-F74A-8970-4EF3D9B26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5A911-85DE-8546-84E0-654B5ED007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7101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EAC14-9355-6044-9ACB-38CAEBC6613D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rgbClr val="837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754145" cy="197101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5754145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3CCD44E-9A9F-284F-AAB0-62582B1E8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0776" y="388757"/>
            <a:ext cx="2071799" cy="7002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AE9E98F-35D1-1C48-AE87-7586510F5C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4400" y="5342400"/>
            <a:ext cx="1494000" cy="5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26B4-7DA9-1C44-B3A9-A6EAA65D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8F7D-4937-4547-8854-A57A5E58A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30A3C-7D93-1B44-8916-871ADF081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B5786-BE14-1E4C-A9F5-4EDBBCBE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DCA14-F28F-8748-9409-33B46B4D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2270-44B8-1A4D-B133-D03D497A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2DCEE-5F0B-B84F-8544-7123B797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D7315-C8B4-4A43-8CF2-63E760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7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6C355-74F3-734F-854E-51BAC2B5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322F-EEB4-F84C-8E14-91802EFE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49F6-5AF3-F244-AE68-63F2F7BF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B9A-10BF-5544-8565-F2A16283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1CD99-F14A-7B4F-A11B-7A280679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F5092-AECC-AD43-9443-C2260FE5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EA5B-9BC4-954C-BB52-D4EE4296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DB44-31C1-6341-A362-9984241A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C95A1-15BE-D94D-9CED-AE04A1336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09E1D-A04C-2047-9EE7-0FC51F89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72D19-2E49-5B42-88DB-8CFEEE4B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9635-C27C-4948-9DB1-CE5D551A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0DCAAE-81C7-B447-9BD9-96D20DE5DE1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E1380-91AD-E446-A37A-F42EBEB5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116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48439-35C7-C349-AE05-67D5C590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6CAE0-81F9-AB4C-A1E6-7BFF87BD5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119D-2A73-1A4D-A49C-3D5666CD9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184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FFDC1DA-21FE-6545-97B1-F087967C762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60001" y="5400000"/>
            <a:ext cx="143983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377B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8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20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18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B9MxcXudSGg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F9CA205-6EE1-D347-BCD3-BFA672303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17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8439"/>
            <a:ext cx="10515600" cy="1527523"/>
          </a:xfrm>
        </p:spPr>
        <p:txBody>
          <a:bodyPr>
            <a:normAutofit/>
          </a:bodyPr>
          <a:lstStyle/>
          <a:p>
            <a:r>
              <a:rPr lang="en-US" dirty="0"/>
              <a:t>GENEROUS GIVING: </a:t>
            </a:r>
            <a:br>
              <a:rPr lang="en-US" dirty="0"/>
            </a:br>
            <a:r>
              <a:rPr lang="en-US" dirty="0"/>
              <a:t>Giving Mechanisms</a:t>
            </a:r>
          </a:p>
        </p:txBody>
      </p:sp>
    </p:spTree>
    <p:extLst>
      <p:ext uri="{BB962C8B-B14F-4D97-AF65-F5344CB8AC3E}">
        <p14:creationId xmlns:p14="http://schemas.microsoft.com/office/powerpoint/2010/main" val="205410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5238"/>
            <a:ext cx="10515600" cy="1527523"/>
          </a:xfrm>
        </p:spPr>
        <p:txBody>
          <a:bodyPr>
            <a:normAutofit/>
          </a:bodyPr>
          <a:lstStyle/>
          <a:p>
            <a:r>
              <a:rPr lang="en-US" dirty="0"/>
              <a:t>Parish Giving Scheme (PGS)</a:t>
            </a:r>
          </a:p>
        </p:txBody>
      </p:sp>
    </p:spTree>
    <p:extLst>
      <p:ext uri="{BB962C8B-B14F-4D97-AF65-F5344CB8AC3E}">
        <p14:creationId xmlns:p14="http://schemas.microsoft.com/office/powerpoint/2010/main" val="27247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Givers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D0E9A3-F616-EF48-8E80-6A21BB6D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88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The individual benefits from:</a:t>
            </a:r>
          </a:p>
          <a:p>
            <a:r>
              <a:rPr lang="en-GB" dirty="0"/>
              <a:t>Retaining control of how much they give, how often and to which church</a:t>
            </a:r>
          </a:p>
          <a:p>
            <a:r>
              <a:rPr lang="en-GB" dirty="0"/>
              <a:t>Using a simple giving method that means regular financial support to their church</a:t>
            </a:r>
          </a:p>
          <a:p>
            <a:r>
              <a:rPr lang="en-GB" dirty="0"/>
              <a:t>The option to increase giving annually to protect their gift against inflation</a:t>
            </a:r>
          </a:p>
          <a:p>
            <a:r>
              <a:rPr lang="en-GB" dirty="0"/>
              <a:t>Anonymity, if preferred</a:t>
            </a:r>
          </a:p>
          <a:p>
            <a:r>
              <a:rPr lang="en-GB" dirty="0"/>
              <a:t>Peace of mind that the Direct Debit Guarantee Scheme protects their gifts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90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Parishes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D0E9A3-F616-EF48-8E80-6A21BB6D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6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The treasurer benefits from:</a:t>
            </a:r>
          </a:p>
          <a:p>
            <a:r>
              <a:rPr lang="en-GB" dirty="0"/>
              <a:t>Reduced administration and paperwork</a:t>
            </a:r>
          </a:p>
          <a:p>
            <a:r>
              <a:rPr lang="en-GB" dirty="0"/>
              <a:t>Easy access to monthly and annual (both tax and calendar year) statements</a:t>
            </a:r>
          </a:p>
          <a:p>
            <a:r>
              <a:rPr lang="en-GB" dirty="0"/>
              <a:t>Saving time; for themselves and those who count the money from plate collections</a:t>
            </a:r>
          </a:p>
          <a:p>
            <a:pPr marL="0" indent="0">
              <a:buNone/>
            </a:pPr>
            <a:r>
              <a:rPr lang="en-GB" b="1" dirty="0"/>
              <a:t>The church benefits from:</a:t>
            </a:r>
          </a:p>
          <a:p>
            <a:r>
              <a:rPr lang="en-GB" dirty="0"/>
              <a:t>Stable and often increased planned giving, by launching PGS alongside a Giving Review</a:t>
            </a:r>
          </a:p>
          <a:p>
            <a:r>
              <a:rPr lang="en-GB" dirty="0"/>
              <a:t>Efficient and regular reclaim of Gift Aid, improving cashflow</a:t>
            </a:r>
          </a:p>
          <a:p>
            <a:r>
              <a:rPr lang="en-GB" dirty="0"/>
              <a:t>Protection against static giving, by offering donors the option to index-link their gift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21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66AD-7B16-0042-A968-244245E1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descr="PGS Animation 2021">
            <a:hlinkClick r:id="" action="ppaction://media"/>
            <a:extLst>
              <a:ext uri="{FF2B5EF4-FFF2-40B4-BE49-F238E27FC236}">
                <a16:creationId xmlns:a16="http://schemas.microsoft.com/office/drawing/2014/main" id="{653E9029-75BF-F14F-B564-2871F3DCA5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0996"/>
            <a:ext cx="12192000" cy="688935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8AE80-2A58-774A-8424-15EAB8051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F2077-3F06-F646-9A08-A0923005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Service pilot 7 Dec – 22 Feb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D0E9A3-F616-EF48-8E80-6A21BB6D2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600" dirty="0"/>
              <a:t>Results from pilot with five Diocese</a:t>
            </a:r>
          </a:p>
          <a:p>
            <a:pPr marL="742950" lvl="1" indent="-285750"/>
            <a:r>
              <a:rPr lang="en-GB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657 new donations set up online</a:t>
            </a:r>
          </a:p>
          <a:p>
            <a:pPr marL="742950" lvl="1" indent="-285750"/>
            <a:r>
              <a:rPr lang="en-GB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94% monthly – average gift £68.00</a:t>
            </a:r>
          </a:p>
          <a:p>
            <a:pPr marL="742950" lvl="1" indent="-285750"/>
            <a:r>
              <a:rPr lang="en-GB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1% quarterly – average gift £135.00 </a:t>
            </a:r>
          </a:p>
          <a:p>
            <a:pPr marL="742950" lvl="1" indent="-285750"/>
            <a:r>
              <a:rPr lang="en-GB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 annual – average gift £407.00</a:t>
            </a:r>
          </a:p>
          <a:p>
            <a:pPr marL="742950" lvl="1" indent="-285750"/>
            <a:r>
              <a:rPr lang="en-GB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85% Gift Aided </a:t>
            </a:r>
          </a:p>
          <a:p>
            <a:pPr marL="742950" lvl="1" indent="-285750"/>
            <a:r>
              <a:rPr lang="en-GB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41% opted into the inflationary increase scheme </a:t>
            </a:r>
          </a:p>
        </p:txBody>
      </p:sp>
    </p:spTree>
    <p:extLst>
      <p:ext uri="{BB962C8B-B14F-4D97-AF65-F5344CB8AC3E}">
        <p14:creationId xmlns:p14="http://schemas.microsoft.com/office/powerpoint/2010/main" val="93670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F9CA205-6EE1-D347-BCD3-BFA672303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178" y="358140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dirty="0"/>
              <a:t>June 24th: Planning your involvement in the campaign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July 8th: Theology of giving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July 15</a:t>
            </a:r>
            <a:r>
              <a:rPr lang="en-US" baseline="30000" dirty="0"/>
              <a:t>th</a:t>
            </a:r>
            <a:r>
              <a:rPr lang="en-US" dirty="0"/>
              <a:t>: Preaching workshop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390" y="1749077"/>
            <a:ext cx="10515600" cy="1527523"/>
          </a:xfrm>
        </p:spPr>
        <p:txBody>
          <a:bodyPr>
            <a:normAutofit fontScale="90000"/>
          </a:bodyPr>
          <a:lstStyle/>
          <a:p>
            <a:r>
              <a:rPr lang="en-US" dirty="0"/>
              <a:t>GENEROUS GIVING CAMPAIGN: </a:t>
            </a:r>
            <a:br>
              <a:rPr lang="en-US" dirty="0"/>
            </a:br>
            <a:r>
              <a:rPr lang="en-US" dirty="0"/>
              <a:t>More webinars </a:t>
            </a:r>
            <a:br>
              <a:rPr lang="en-US" dirty="0"/>
            </a:br>
            <a:r>
              <a:rPr lang="en-US" dirty="0"/>
              <a:t>(all Thursdays 12:30-13:15)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323F71B-D10B-1440-8241-DFAA12A35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9A00B0D5-42DF-5342-93FF-AE1913D3B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4800" cy="58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49077"/>
            <a:ext cx="10515600" cy="152752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323F71B-D10B-1440-8241-DFAA12A35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3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F9CA205-6EE1-D347-BCD3-BFA672303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3812" y="3503905"/>
            <a:ext cx="9144000" cy="1655762"/>
          </a:xfrm>
        </p:spPr>
        <p:txBody>
          <a:bodyPr/>
          <a:lstStyle/>
          <a:p>
            <a:r>
              <a:rPr lang="en-US" dirty="0"/>
              <a:t>September 12</a:t>
            </a:r>
            <a:r>
              <a:rPr lang="en-US" baseline="30000" dirty="0"/>
              <a:t>th</a:t>
            </a:r>
            <a:r>
              <a:rPr lang="en-US" dirty="0"/>
              <a:t> – October 3</a:t>
            </a:r>
            <a:r>
              <a:rPr lang="en-US" baseline="30000" dirty="0"/>
              <a:t>rd</a:t>
            </a:r>
            <a:r>
              <a:rPr lang="en-US" dirty="0"/>
              <a:t> 2021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390" y="1749077"/>
            <a:ext cx="10515600" cy="1527523"/>
          </a:xfrm>
        </p:spPr>
        <p:txBody>
          <a:bodyPr>
            <a:normAutofit fontScale="90000"/>
          </a:bodyPr>
          <a:lstStyle/>
          <a:p>
            <a:r>
              <a:rPr lang="en-US" dirty="0"/>
              <a:t>GENEROUS GIVING CAMPAIGN: </a:t>
            </a:r>
            <a:br>
              <a:rPr lang="en-US" dirty="0"/>
            </a:br>
            <a:r>
              <a:rPr lang="en-US" dirty="0"/>
              <a:t>Transforming our giving in </a:t>
            </a:r>
            <a:br>
              <a:rPr lang="en-US" dirty="0"/>
            </a:br>
            <a:r>
              <a:rPr lang="en-US" dirty="0"/>
              <a:t>response to God’s generosity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323F71B-D10B-1440-8241-DFAA12A35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9A00B0D5-42DF-5342-93FF-AE1913D3B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4800" cy="58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8CA9-83D9-C84E-8E7D-C6E4B095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Legacy Giving</a:t>
            </a:r>
          </a:p>
          <a:p>
            <a:r>
              <a:rPr lang="en-US" dirty="0"/>
              <a:t>Cashless Giving</a:t>
            </a:r>
          </a:p>
          <a:p>
            <a:r>
              <a:rPr lang="en-US" dirty="0"/>
              <a:t>Parish Giving Scheme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8377B6"/>
                </a:solidFill>
              </a:rPr>
              <a:t>salisbury.anglican.org</a:t>
            </a:r>
            <a:r>
              <a:rPr lang="en-US" b="1" dirty="0">
                <a:solidFill>
                  <a:srgbClr val="8377B6"/>
                </a:solidFill>
              </a:rPr>
              <a:t>/parishes/giving-and-generosity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2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5238"/>
            <a:ext cx="10515600" cy="1527523"/>
          </a:xfrm>
        </p:spPr>
        <p:txBody>
          <a:bodyPr>
            <a:normAutofit/>
          </a:bodyPr>
          <a:lstStyle/>
          <a:p>
            <a:r>
              <a:rPr lang="en-US" dirty="0"/>
              <a:t>Cashless Giving</a:t>
            </a:r>
          </a:p>
        </p:txBody>
      </p:sp>
    </p:spTree>
    <p:extLst>
      <p:ext uri="{BB962C8B-B14F-4D97-AF65-F5344CB8AC3E}">
        <p14:creationId xmlns:p14="http://schemas.microsoft.com/office/powerpoint/2010/main" val="65947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Cashless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8CA9-83D9-C84E-8E7D-C6E4B095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</a:t>
            </a:r>
          </a:p>
          <a:p>
            <a:r>
              <a:rPr lang="en-US" dirty="0"/>
              <a:t>Contactless </a:t>
            </a:r>
          </a:p>
          <a:p>
            <a:r>
              <a:rPr lang="en-US" dirty="0"/>
              <a:t>QR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9A8A87B-FE95-D947-B6D5-083C4F27A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235" y="365126"/>
            <a:ext cx="4058165" cy="55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updates Give a Little/Sum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D0E9A3-F616-EF48-8E80-6A21BB6D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4668" cy="4351338"/>
          </a:xfrm>
        </p:spPr>
        <p:txBody>
          <a:bodyPr/>
          <a:lstStyle/>
          <a:p>
            <a:r>
              <a:rPr lang="en-GB" dirty="0"/>
              <a:t>One account can offer online giving and contactless</a:t>
            </a:r>
          </a:p>
          <a:p>
            <a:r>
              <a:rPr lang="en-GB" dirty="0"/>
              <a:t>Free premium membership through Parish Buying at least until the end of 2020</a:t>
            </a:r>
          </a:p>
          <a:p>
            <a:r>
              <a:rPr lang="en-GB" dirty="0"/>
              <a:t>New contactless units available</a:t>
            </a:r>
          </a:p>
          <a:p>
            <a:r>
              <a:rPr lang="en-GB" dirty="0"/>
              <a:t>Widget for A Church Near You coming soon</a:t>
            </a:r>
          </a:p>
        </p:txBody>
      </p:sp>
    </p:spTree>
    <p:extLst>
      <p:ext uri="{BB962C8B-B14F-4D97-AF65-F5344CB8AC3E}">
        <p14:creationId xmlns:p14="http://schemas.microsoft.com/office/powerpoint/2010/main" val="115871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Cashless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8CA9-83D9-C84E-8E7D-C6E4B095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</a:t>
            </a:r>
          </a:p>
          <a:p>
            <a:r>
              <a:rPr lang="en-US" dirty="0"/>
              <a:t>Contactless </a:t>
            </a:r>
          </a:p>
          <a:p>
            <a:r>
              <a:rPr lang="en-US" dirty="0"/>
              <a:t>QR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9A8A87B-FE95-D947-B6D5-083C4F27A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235" y="365126"/>
            <a:ext cx="4058165" cy="55908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7ACBDA7-BB09-084E-824E-2A33768D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donation sizes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D0E9A3-F616-EF48-8E80-6A21BB6D2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51B0A6F-0535-3744-9029-BBC51F1C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1F3-6F2D-9D42-82F7-22E4D8F2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C78D-8F1A-F142-B21F-B440E4109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A743E-073B-684C-BE53-E75C76883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BB40109-1BC7-C149-B486-7D4C36B21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8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F PPT Presentation RH logo" id="{AB2C16EA-7E30-9B41-92AE-53CD3CE928E7}" vid="{26DE84BF-A4FB-BA45-9977-3EEBCCF826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680A5CF2A3F4D9D6C9AC179B82535" ma:contentTypeVersion="12" ma:contentTypeDescription="Create a new document." ma:contentTypeScope="" ma:versionID="364c56131c1015dbeb88287d28115bc2">
  <xsd:schema xmlns:xsd="http://www.w3.org/2001/XMLSchema" xmlns:xs="http://www.w3.org/2001/XMLSchema" xmlns:p="http://schemas.microsoft.com/office/2006/metadata/properties" xmlns:ns2="1764ddf2-34ff-4aaa-bb6f-c8f7156cba29" xmlns:ns3="2168d2bd-3e45-4062-9fa2-5e365dcaa6c2" targetNamespace="http://schemas.microsoft.com/office/2006/metadata/properties" ma:root="true" ma:fieldsID="3b8ce64adbf42700b783f6c3ea5daf24" ns2:_="" ns3:_="">
    <xsd:import namespace="1764ddf2-34ff-4aaa-bb6f-c8f7156cba29"/>
    <xsd:import namespace="2168d2bd-3e45-4062-9fa2-5e365dcaa6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4ddf2-34ff-4aaa-bb6f-c8f7156cb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8d2bd-3e45-4062-9fa2-5e365dcaa6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7ead7a6-84b1-4173-ae92-3aadd00dabd6" ContentTypeId="0x0101005638FF3708980C46BDFB3E57E1F0B19805" PreviousValue="false"/>
</file>

<file path=customXml/itemProps1.xml><?xml version="1.0" encoding="utf-8"?>
<ds:datastoreItem xmlns:ds="http://schemas.openxmlformats.org/officeDocument/2006/customXml" ds:itemID="{01D617D4-3D99-4DC6-856E-B285B8140C2A}">
  <ds:schemaRefs>
    <ds:schemaRef ds:uri="2630dbf1-9670-49a5-93a6-011babee3226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06758C-68C8-4B80-89ED-D6532265DD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DDBF60-CAB0-44DF-A5B5-487EBE4C4684}"/>
</file>

<file path=customXml/itemProps4.xml><?xml version="1.0" encoding="utf-8"?>
<ds:datastoreItem xmlns:ds="http://schemas.openxmlformats.org/officeDocument/2006/customXml" ds:itemID="{51A6FA1D-AC89-4F91-A6C6-24FCF6CB975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DBF PPT Presentation RH logo</Template>
  <TotalTime>2611</TotalTime>
  <Words>360</Words>
  <Application>Microsoft Macintosh PowerPoint</Application>
  <PresentationFormat>Widescreen</PresentationFormat>
  <Paragraphs>66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GENEROUS GIVING:  Giving Mechanisms</vt:lpstr>
      <vt:lpstr>GENEROUS GIVING CAMPAIGN:  Transforming our giving in  response to God’s generosity</vt:lpstr>
      <vt:lpstr>Agenda</vt:lpstr>
      <vt:lpstr>Cashless Giving</vt:lpstr>
      <vt:lpstr>Cashless Giving</vt:lpstr>
      <vt:lpstr>Latest updates Give a Little/Sum Up</vt:lpstr>
      <vt:lpstr>Cashless Giving</vt:lpstr>
      <vt:lpstr>Average donation sizes</vt:lpstr>
      <vt:lpstr>PowerPoint Presentation</vt:lpstr>
      <vt:lpstr>Parish Giving Scheme (PGS)</vt:lpstr>
      <vt:lpstr>Benefits for Givers</vt:lpstr>
      <vt:lpstr>Benefits for Parishes</vt:lpstr>
      <vt:lpstr>PowerPoint Presentation</vt:lpstr>
      <vt:lpstr>Digital Service pilot 7 Dec – 22 Feb</vt:lpstr>
      <vt:lpstr>GENEROUS GIVING CAMPAIGN:  More webinars  (all Thursdays 12:30-13:15)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Trainer</dc:creator>
  <cp:lastModifiedBy>Lianne Howard-Dace</cp:lastModifiedBy>
  <cp:revision>15</cp:revision>
  <cp:lastPrinted>2021-03-16T12:12:39Z</cp:lastPrinted>
  <dcterms:created xsi:type="dcterms:W3CDTF">2021-03-18T16:29:15Z</dcterms:created>
  <dcterms:modified xsi:type="dcterms:W3CDTF">2021-06-17T12:21:10Z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0x010100D40680A5CF2A3F4D9D6C9AC179B82535</vt:lpwstr>
  </property>
  <property fmtid="{D5CDD505-2E9C-101B-9397-08002B2CF9AE}" pid="3" name="Order">
    <vt:r8>87800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Employee Hub area">
    <vt:lpwstr>Staff Handbook</vt:lpwstr>
  </property>
  <property fmtid="{D5CDD505-2E9C-101B-9397-08002B2CF9AE}" pid="7" name="Team">
    <vt:lpwstr>DBF</vt:lpwstr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opic">
    <vt:lpwstr/>
  </property>
  <property fmtid="{D5CDD505-2E9C-101B-9397-08002B2CF9AE}" pid="11" name="Audience">
    <vt:lpwstr/>
  </property>
</Properties>
</file>