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33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7" r:id="rId1"/>
    <p:sldMasterId id="2147483769" r:id="rId2"/>
    <p:sldMasterId id="2147483771" r:id="rId3"/>
    <p:sldMasterId id="2147483782" r:id="rId4"/>
    <p:sldMasterId id="2147483790" r:id="rId5"/>
    <p:sldMasterId id="2147483798" r:id="rId6"/>
  </p:sldMasterIdLst>
  <p:notesMasterIdLst>
    <p:notesMasterId r:id="rId31"/>
  </p:notesMasterIdLst>
  <p:handoutMasterIdLst>
    <p:handoutMasterId r:id="rId32"/>
  </p:handoutMasterIdLst>
  <p:sldIdLst>
    <p:sldId id="256" r:id="rId7"/>
    <p:sldId id="749" r:id="rId8"/>
    <p:sldId id="751" r:id="rId9"/>
    <p:sldId id="755" r:id="rId10"/>
    <p:sldId id="765" r:id="rId11"/>
    <p:sldId id="763" r:id="rId12"/>
    <p:sldId id="757" r:id="rId13"/>
    <p:sldId id="764" r:id="rId14"/>
    <p:sldId id="705" r:id="rId15"/>
    <p:sldId id="744" r:id="rId16"/>
    <p:sldId id="747" r:id="rId17"/>
    <p:sldId id="745" r:id="rId18"/>
    <p:sldId id="756" r:id="rId19"/>
    <p:sldId id="743" r:id="rId20"/>
    <p:sldId id="732" r:id="rId21"/>
    <p:sldId id="679" r:id="rId22"/>
    <p:sldId id="692" r:id="rId23"/>
    <p:sldId id="766" r:id="rId24"/>
    <p:sldId id="760" r:id="rId25"/>
    <p:sldId id="739" r:id="rId26"/>
    <p:sldId id="666" r:id="rId27"/>
    <p:sldId id="758" r:id="rId28"/>
    <p:sldId id="761" r:id="rId29"/>
    <p:sldId id="754" r:id="rId30"/>
  </p:sldIdLst>
  <p:sldSz cx="12192000" cy="6858000"/>
  <p:notesSz cx="9944100" cy="6805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28A7F0-2F60-4D38-909F-203E232AA1D8}">
          <p14:sldIdLst>
            <p14:sldId id="256"/>
            <p14:sldId id="749"/>
            <p14:sldId id="751"/>
            <p14:sldId id="755"/>
            <p14:sldId id="765"/>
            <p14:sldId id="763"/>
            <p14:sldId id="757"/>
            <p14:sldId id="764"/>
            <p14:sldId id="705"/>
            <p14:sldId id="744"/>
            <p14:sldId id="747"/>
            <p14:sldId id="745"/>
          </p14:sldIdLst>
        </p14:section>
        <p14:section name="Default Section" id="{1D7660C0-F991-48C0-AA19-2CCF0291D757}">
          <p14:sldIdLst>
            <p14:sldId id="756"/>
            <p14:sldId id="743"/>
            <p14:sldId id="732"/>
            <p14:sldId id="679"/>
            <p14:sldId id="692"/>
            <p14:sldId id="766"/>
            <p14:sldId id="760"/>
            <p14:sldId id="739"/>
            <p14:sldId id="666"/>
            <p14:sldId id="758"/>
            <p14:sldId id="761"/>
            <p14:sldId id="7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her Stewart" initials="ES" lastIdx="1" clrIdx="0">
    <p:extLst>
      <p:ext uri="{19B8F6BF-5375-455C-9EA6-DF929625EA0E}">
        <p15:presenceInfo xmlns:p15="http://schemas.microsoft.com/office/powerpoint/2012/main" userId="S-1-5-21-701445616-2922366663-1984576697-53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268"/>
    <a:srgbClr val="2EA7AA"/>
    <a:srgbClr val="CECEEF"/>
    <a:srgbClr val="9C9CDF"/>
    <a:srgbClr val="613F8B"/>
    <a:srgbClr val="660066"/>
    <a:srgbClr val="9900CC"/>
    <a:srgbClr val="6699FF"/>
    <a:srgbClr val="999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28" autoAdjust="0"/>
    <p:restoredTop sz="78154" autoAdjust="0"/>
  </p:normalViewPr>
  <p:slideViewPr>
    <p:cSldViewPr snapToGrid="0">
      <p:cViewPr varScale="1">
        <p:scale>
          <a:sx n="66" d="100"/>
          <a:sy n="66" d="100"/>
        </p:scale>
        <p:origin x="465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customXml" Target="../customXml/item2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B48C02-D72D-479A-AC39-B761544DCAC3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DD60D7-7D6F-4E44-BBA4-2C1EBA058835}">
      <dgm:prSet/>
      <dgm:spPr>
        <a:solidFill>
          <a:srgbClr val="222268"/>
        </a:solidFill>
        <a:ln>
          <a:noFill/>
        </a:ln>
      </dgm:spPr>
      <dgm:t>
        <a:bodyPr/>
        <a:lstStyle/>
        <a:p>
          <a:r>
            <a:rPr lang="en-US" dirty="0">
              <a:latin typeface="Gill Sans Nova Light" panose="020B0302020104020203" pitchFamily="34" charset="0"/>
            </a:rPr>
            <a:t>Plan</a:t>
          </a:r>
        </a:p>
      </dgm:t>
    </dgm:pt>
    <dgm:pt modelId="{E5AA37CB-E2AD-4802-ACAC-01A2A9AD50AB}" type="parTrans" cxnId="{5512B5B2-6988-4ECE-A26E-61194B96BB5A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1026812A-5BAD-485C-A8C5-7A554C324C4C}" type="sibTrans" cxnId="{5512B5B2-6988-4ECE-A26E-61194B96BB5A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ADC10AF7-2E36-4523-8DC7-C2C89FCC65D0}">
      <dgm:prSet custT="1"/>
      <dgm:spPr>
        <a:noFill/>
        <a:ln>
          <a:noFill/>
        </a:ln>
      </dgm:spPr>
      <dgm:t>
        <a:bodyPr/>
        <a:lstStyle/>
        <a:p>
          <a:r>
            <a: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Add to an upcoming PCC agenda</a:t>
          </a:r>
        </a:p>
      </dgm:t>
    </dgm:pt>
    <dgm:pt modelId="{4C852B47-2466-4F7E-8342-08F33C1CFC14}" type="parTrans" cxnId="{8ACC0EFF-9699-40CC-96EC-BA57EAB49241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2C984259-A18C-44E1-837A-2CE8E44E828E}" type="sibTrans" cxnId="{8ACC0EFF-9699-40CC-96EC-BA57EAB49241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33C15C18-F9F3-4CF1-8838-216B603A87EB}">
      <dgm:prSet/>
      <dgm:spPr>
        <a:solidFill>
          <a:srgbClr val="222268"/>
        </a:solidFill>
        <a:ln>
          <a:noFill/>
        </a:ln>
      </dgm:spPr>
      <dgm:t>
        <a:bodyPr/>
        <a:lstStyle/>
        <a:p>
          <a:r>
            <a:rPr lang="en-US" dirty="0">
              <a:latin typeface="Gill Sans Nova Light" panose="020B0302020104020203" pitchFamily="34" charset="0"/>
            </a:rPr>
            <a:t>Learn</a:t>
          </a:r>
        </a:p>
      </dgm:t>
    </dgm:pt>
    <dgm:pt modelId="{86495E34-1070-49BA-A8A4-63A7A5E32B98}" type="parTrans" cxnId="{16D243E2-726D-4430-BBDB-2A9DDCCDEAC3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8A39B71A-04E2-440B-954C-D7FF6EF8F4C0}" type="sibTrans" cxnId="{16D243E2-726D-4430-BBDB-2A9DDCCDEAC3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C0FCFF04-4900-4025-B604-17D44D756BC5}">
      <dgm:prSet custT="1"/>
      <dgm:spPr>
        <a:noFill/>
        <a:ln>
          <a:noFill/>
        </a:ln>
      </dgm:spPr>
      <dgm:t>
        <a:bodyPr/>
        <a:lstStyle/>
        <a:p>
          <a:r>
            <a: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Look through the resources and familiarise yourself with the toolkit and BAGC model. </a:t>
          </a:r>
        </a:p>
        <a:p>
          <a:r>
            <a: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Attend a webinar!</a:t>
          </a:r>
        </a:p>
      </dgm:t>
    </dgm:pt>
    <dgm:pt modelId="{D2D6E933-9FA9-4D52-8799-7028FB656130}" type="parTrans" cxnId="{6F33ABDF-3E52-4107-9611-2965DE0EBD02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13A063FA-71CB-4446-AD37-5AB0394A6E8A}" type="sibTrans" cxnId="{6F33ABDF-3E52-4107-9611-2965DE0EBD02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A7923912-B67C-4833-86FC-5336BA8DFAE1}">
      <dgm:prSet/>
      <dgm:spPr>
        <a:solidFill>
          <a:srgbClr val="222268"/>
        </a:solidFill>
        <a:ln>
          <a:noFill/>
        </a:ln>
      </dgm:spPr>
      <dgm:t>
        <a:bodyPr/>
        <a:lstStyle/>
        <a:p>
          <a:r>
            <a:rPr lang="en-US" dirty="0">
              <a:latin typeface="Gill Sans Nova Light" panose="020B0302020104020203" pitchFamily="34" charset="0"/>
            </a:rPr>
            <a:t>Facilitate</a:t>
          </a:r>
        </a:p>
      </dgm:t>
    </dgm:pt>
    <dgm:pt modelId="{EB5F731E-C170-4EF1-AD3D-24BCC257A67F}" type="parTrans" cxnId="{1D4D6937-6038-4BEB-A07A-693F8FD87024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25B17D12-9DBD-41EB-9A3B-D56DD1269C23}" type="sibTrans" cxnId="{1D4D6937-6038-4BEB-A07A-693F8FD87024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2CAD0A96-24AA-4158-B147-AFCCFBED7FA1}">
      <dgm:prSet custT="1"/>
      <dgm:spPr>
        <a:noFill/>
        <a:ln>
          <a:noFill/>
        </a:ln>
      </dgm:spPr>
      <dgm:t>
        <a:bodyPr/>
        <a:lstStyle/>
        <a:p>
          <a:r>
            <a: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Run the Generosity Toolkit</a:t>
          </a:r>
        </a:p>
      </dgm:t>
    </dgm:pt>
    <dgm:pt modelId="{8B1474DD-1998-476B-960C-DB39B6C3267F}" type="parTrans" cxnId="{67BA3923-DAD7-4D5F-ADEA-B2EDDBEC585F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93EA636F-641A-4FD6-81FE-AF1350921D2C}" type="sibTrans" cxnId="{67BA3923-DAD7-4D5F-ADEA-B2EDDBEC585F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CCF25450-4E1D-419C-A71B-C72529D89EE0}">
      <dgm:prSet/>
      <dgm:spPr>
        <a:solidFill>
          <a:srgbClr val="222268"/>
        </a:solidFill>
        <a:ln>
          <a:noFill/>
        </a:ln>
      </dgm:spPr>
      <dgm:t>
        <a:bodyPr/>
        <a:lstStyle/>
        <a:p>
          <a:r>
            <a:rPr lang="en-US">
              <a:latin typeface="Gill Sans Nova Light" panose="020B0302020104020203" pitchFamily="34" charset="0"/>
            </a:rPr>
            <a:t>Share</a:t>
          </a:r>
        </a:p>
      </dgm:t>
    </dgm:pt>
    <dgm:pt modelId="{6598E6A0-21D1-4F5A-A66B-7B46E28DC4BE}" type="parTrans" cxnId="{D3BD4CF3-0ADC-4BFA-98B3-B666518A29BF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CA958D13-0B90-4782-82EA-F7FFD46AFBBB}" type="sibTrans" cxnId="{D3BD4CF3-0ADC-4BFA-98B3-B666518A29BF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D013F387-C098-4367-96AB-C575DE8E5429}">
      <dgm:prSet custT="1"/>
      <dgm:spPr>
        <a:noFill/>
        <a:ln>
          <a:noFill/>
        </a:ln>
      </dgm:spPr>
      <dgm:t>
        <a:bodyPr/>
        <a:lstStyle/>
        <a:p>
          <a:r>
            <a:rPr lang="en-US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Share your progress with us!</a:t>
          </a:r>
        </a:p>
      </dgm:t>
    </dgm:pt>
    <dgm:pt modelId="{F636892F-3869-4E4E-8512-9A574DA204CC}" type="parTrans" cxnId="{ECB6E9BC-083A-41C3-9C60-D624064C13FC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462BFACA-9D34-45F6-880E-F616F2B50839}" type="sibTrans" cxnId="{ECB6E9BC-083A-41C3-9C60-D624064C13FC}">
      <dgm:prSet/>
      <dgm:spPr/>
      <dgm:t>
        <a:bodyPr/>
        <a:lstStyle/>
        <a:p>
          <a:endParaRPr lang="en-US">
            <a:latin typeface="Gill Sans Nova Light" panose="020B0302020104020203" pitchFamily="34" charset="0"/>
          </a:endParaRPr>
        </a:p>
      </dgm:t>
    </dgm:pt>
    <dgm:pt modelId="{15EE0BE0-140E-44D1-A50F-62164C311946}" type="pres">
      <dgm:prSet presAssocID="{B5B48C02-D72D-479A-AC39-B761544DCAC3}" presName="Name0" presStyleCnt="0">
        <dgm:presLayoutVars>
          <dgm:dir/>
          <dgm:animLvl val="lvl"/>
          <dgm:resizeHandles val="exact"/>
        </dgm:presLayoutVars>
      </dgm:prSet>
      <dgm:spPr/>
    </dgm:pt>
    <dgm:pt modelId="{6951AA30-06CC-4153-8158-5C5466C21755}" type="pres">
      <dgm:prSet presAssocID="{CCF25450-4E1D-419C-A71B-C72529D89EE0}" presName="boxAndChildren" presStyleCnt="0"/>
      <dgm:spPr/>
    </dgm:pt>
    <dgm:pt modelId="{83AEADD1-1A6A-430A-B828-89CC868B20BD}" type="pres">
      <dgm:prSet presAssocID="{CCF25450-4E1D-419C-A71B-C72529D89EE0}" presName="parentTextBox" presStyleLbl="alignNode1" presStyleIdx="0" presStyleCnt="4"/>
      <dgm:spPr/>
    </dgm:pt>
    <dgm:pt modelId="{11AB3410-2B4E-428D-B459-385BEAFD953B}" type="pres">
      <dgm:prSet presAssocID="{CCF25450-4E1D-419C-A71B-C72529D89EE0}" presName="descendantBox" presStyleLbl="bgAccFollowNode1" presStyleIdx="0" presStyleCnt="4" custLinFactNeighborX="0" custLinFactNeighborY="190"/>
      <dgm:spPr/>
    </dgm:pt>
    <dgm:pt modelId="{730C904D-BF6D-4E30-868E-FE4F15238F96}" type="pres">
      <dgm:prSet presAssocID="{25B17D12-9DBD-41EB-9A3B-D56DD1269C23}" presName="sp" presStyleCnt="0"/>
      <dgm:spPr/>
    </dgm:pt>
    <dgm:pt modelId="{A2F83E19-4015-42F5-B9C5-8A634A80EE4E}" type="pres">
      <dgm:prSet presAssocID="{A7923912-B67C-4833-86FC-5336BA8DFAE1}" presName="arrowAndChildren" presStyleCnt="0"/>
      <dgm:spPr/>
    </dgm:pt>
    <dgm:pt modelId="{A769F452-B87D-4B1D-9B5D-D969F2F6C238}" type="pres">
      <dgm:prSet presAssocID="{A7923912-B67C-4833-86FC-5336BA8DFAE1}" presName="parentTextArrow" presStyleLbl="node1" presStyleIdx="0" presStyleCnt="0"/>
      <dgm:spPr/>
    </dgm:pt>
    <dgm:pt modelId="{53D36FA5-EF98-49E9-A915-FCEC59484F6A}" type="pres">
      <dgm:prSet presAssocID="{A7923912-B67C-4833-86FC-5336BA8DFAE1}" presName="arrow" presStyleLbl="alignNode1" presStyleIdx="1" presStyleCnt="4"/>
      <dgm:spPr/>
    </dgm:pt>
    <dgm:pt modelId="{807B7D03-FEBC-4655-B032-4BF17E78B7F7}" type="pres">
      <dgm:prSet presAssocID="{A7923912-B67C-4833-86FC-5336BA8DFAE1}" presName="descendantArrow" presStyleLbl="bgAccFollowNode1" presStyleIdx="1" presStyleCnt="4" custLinFactNeighborX="0" custLinFactNeighborY="3002"/>
      <dgm:spPr/>
    </dgm:pt>
    <dgm:pt modelId="{3720E565-F964-4D43-8379-78CD6FDE726B}" type="pres">
      <dgm:prSet presAssocID="{8A39B71A-04E2-440B-954C-D7FF6EF8F4C0}" presName="sp" presStyleCnt="0"/>
      <dgm:spPr/>
    </dgm:pt>
    <dgm:pt modelId="{0736BE5E-2C3D-4F3E-87C1-E5F431002AAB}" type="pres">
      <dgm:prSet presAssocID="{33C15C18-F9F3-4CF1-8838-216B603A87EB}" presName="arrowAndChildren" presStyleCnt="0"/>
      <dgm:spPr/>
    </dgm:pt>
    <dgm:pt modelId="{E09C22CC-FC53-4D8E-BFD9-4C65BD481AA4}" type="pres">
      <dgm:prSet presAssocID="{33C15C18-F9F3-4CF1-8838-216B603A87EB}" presName="parentTextArrow" presStyleLbl="node1" presStyleIdx="0" presStyleCnt="0"/>
      <dgm:spPr/>
    </dgm:pt>
    <dgm:pt modelId="{10F36260-F72E-4D45-9316-39B59639B26B}" type="pres">
      <dgm:prSet presAssocID="{33C15C18-F9F3-4CF1-8838-216B603A87EB}" presName="arrow" presStyleLbl="alignNode1" presStyleIdx="2" presStyleCnt="4"/>
      <dgm:spPr/>
    </dgm:pt>
    <dgm:pt modelId="{9E2E87B3-9BC0-423A-AC27-BFDE51C4AAE1}" type="pres">
      <dgm:prSet presAssocID="{33C15C18-F9F3-4CF1-8838-216B603A87EB}" presName="descendantArrow" presStyleLbl="bgAccFollowNode1" presStyleIdx="2" presStyleCnt="4" custLinFactNeighborX="0" custLinFactNeighborY="3002"/>
      <dgm:spPr/>
    </dgm:pt>
    <dgm:pt modelId="{D6B4EEB2-540E-4EE5-9F8A-3EA8A80FF1BE}" type="pres">
      <dgm:prSet presAssocID="{1026812A-5BAD-485C-A8C5-7A554C324C4C}" presName="sp" presStyleCnt="0"/>
      <dgm:spPr/>
    </dgm:pt>
    <dgm:pt modelId="{9A8A4465-0551-4DC2-8F43-13239E6A02CD}" type="pres">
      <dgm:prSet presAssocID="{8ADD60D7-7D6F-4E44-BBA4-2C1EBA058835}" presName="arrowAndChildren" presStyleCnt="0"/>
      <dgm:spPr/>
    </dgm:pt>
    <dgm:pt modelId="{1C3C1C82-85D9-4967-BEBE-77E7F13EB352}" type="pres">
      <dgm:prSet presAssocID="{8ADD60D7-7D6F-4E44-BBA4-2C1EBA058835}" presName="parentTextArrow" presStyleLbl="node1" presStyleIdx="0" presStyleCnt="0"/>
      <dgm:spPr/>
    </dgm:pt>
    <dgm:pt modelId="{B73FEBC8-6145-41D2-B4B4-FBF67E57C045}" type="pres">
      <dgm:prSet presAssocID="{8ADD60D7-7D6F-4E44-BBA4-2C1EBA058835}" presName="arrow" presStyleLbl="alignNode1" presStyleIdx="3" presStyleCnt="4"/>
      <dgm:spPr/>
    </dgm:pt>
    <dgm:pt modelId="{52B43686-FC33-4CDD-A6FE-D11DA7D751AC}" type="pres">
      <dgm:prSet presAssocID="{8ADD60D7-7D6F-4E44-BBA4-2C1EBA058835}" presName="descendantArrow" presStyleLbl="bgAccFollowNode1" presStyleIdx="3" presStyleCnt="4"/>
      <dgm:spPr/>
    </dgm:pt>
  </dgm:ptLst>
  <dgm:cxnLst>
    <dgm:cxn modelId="{4A264119-A879-4EDC-A63B-AFBD8F70E39A}" type="presOf" srcId="{D013F387-C098-4367-96AB-C575DE8E5429}" destId="{11AB3410-2B4E-428D-B459-385BEAFD953B}" srcOrd="0" destOrd="0" presId="urn:microsoft.com/office/officeart/2016/7/layout/VerticalDownArrowProcess"/>
    <dgm:cxn modelId="{31F3BF19-79FF-442A-A23D-3F00D583C2EB}" type="presOf" srcId="{C0FCFF04-4900-4025-B604-17D44D756BC5}" destId="{9E2E87B3-9BC0-423A-AC27-BFDE51C4AAE1}" srcOrd="0" destOrd="0" presId="urn:microsoft.com/office/officeart/2016/7/layout/VerticalDownArrowProcess"/>
    <dgm:cxn modelId="{67BA3923-DAD7-4D5F-ADEA-B2EDDBEC585F}" srcId="{A7923912-B67C-4833-86FC-5336BA8DFAE1}" destId="{2CAD0A96-24AA-4158-B147-AFCCFBED7FA1}" srcOrd="0" destOrd="0" parTransId="{8B1474DD-1998-476B-960C-DB39B6C3267F}" sibTransId="{93EA636F-641A-4FD6-81FE-AF1350921D2C}"/>
    <dgm:cxn modelId="{76396A31-9DDA-421D-8964-1EE1E2830D73}" type="presOf" srcId="{8ADD60D7-7D6F-4E44-BBA4-2C1EBA058835}" destId="{1C3C1C82-85D9-4967-BEBE-77E7F13EB352}" srcOrd="0" destOrd="0" presId="urn:microsoft.com/office/officeart/2016/7/layout/VerticalDownArrowProcess"/>
    <dgm:cxn modelId="{1D4D6937-6038-4BEB-A07A-693F8FD87024}" srcId="{B5B48C02-D72D-479A-AC39-B761544DCAC3}" destId="{A7923912-B67C-4833-86FC-5336BA8DFAE1}" srcOrd="2" destOrd="0" parTransId="{EB5F731E-C170-4EF1-AD3D-24BCC257A67F}" sibTransId="{25B17D12-9DBD-41EB-9A3B-D56DD1269C23}"/>
    <dgm:cxn modelId="{2BBCAA3B-A4A2-430C-B104-B048015F6108}" type="presOf" srcId="{33C15C18-F9F3-4CF1-8838-216B603A87EB}" destId="{10F36260-F72E-4D45-9316-39B59639B26B}" srcOrd="1" destOrd="0" presId="urn:microsoft.com/office/officeart/2016/7/layout/VerticalDownArrowProcess"/>
    <dgm:cxn modelId="{7ED47C3E-DA2B-4AF3-BD5D-ED640F817E82}" type="presOf" srcId="{A7923912-B67C-4833-86FC-5336BA8DFAE1}" destId="{53D36FA5-EF98-49E9-A915-FCEC59484F6A}" srcOrd="1" destOrd="0" presId="urn:microsoft.com/office/officeart/2016/7/layout/VerticalDownArrowProcess"/>
    <dgm:cxn modelId="{D21E7E49-74ED-4E3E-A851-CA075851D637}" type="presOf" srcId="{A7923912-B67C-4833-86FC-5336BA8DFAE1}" destId="{A769F452-B87D-4B1D-9B5D-D969F2F6C238}" srcOrd="0" destOrd="0" presId="urn:microsoft.com/office/officeart/2016/7/layout/VerticalDownArrowProcess"/>
    <dgm:cxn modelId="{3701A798-B294-44D9-BE27-4FA805607AC6}" type="presOf" srcId="{B5B48C02-D72D-479A-AC39-B761544DCAC3}" destId="{15EE0BE0-140E-44D1-A50F-62164C311946}" srcOrd="0" destOrd="0" presId="urn:microsoft.com/office/officeart/2016/7/layout/VerticalDownArrowProcess"/>
    <dgm:cxn modelId="{5512B5B2-6988-4ECE-A26E-61194B96BB5A}" srcId="{B5B48C02-D72D-479A-AC39-B761544DCAC3}" destId="{8ADD60D7-7D6F-4E44-BBA4-2C1EBA058835}" srcOrd="0" destOrd="0" parTransId="{E5AA37CB-E2AD-4802-ACAC-01A2A9AD50AB}" sibTransId="{1026812A-5BAD-485C-A8C5-7A554C324C4C}"/>
    <dgm:cxn modelId="{E0AFD2B9-0454-4374-A915-E3619F4C5795}" type="presOf" srcId="{ADC10AF7-2E36-4523-8DC7-C2C89FCC65D0}" destId="{52B43686-FC33-4CDD-A6FE-D11DA7D751AC}" srcOrd="0" destOrd="0" presId="urn:microsoft.com/office/officeart/2016/7/layout/VerticalDownArrowProcess"/>
    <dgm:cxn modelId="{ECB6E9BC-083A-41C3-9C60-D624064C13FC}" srcId="{CCF25450-4E1D-419C-A71B-C72529D89EE0}" destId="{D013F387-C098-4367-96AB-C575DE8E5429}" srcOrd="0" destOrd="0" parTransId="{F636892F-3869-4E4E-8512-9A574DA204CC}" sibTransId="{462BFACA-9D34-45F6-880E-F616F2B50839}"/>
    <dgm:cxn modelId="{AE42E8BE-46C6-4CE1-91A5-6ED655319A8F}" type="presOf" srcId="{CCF25450-4E1D-419C-A71B-C72529D89EE0}" destId="{83AEADD1-1A6A-430A-B828-89CC868B20BD}" srcOrd="0" destOrd="0" presId="urn:microsoft.com/office/officeart/2016/7/layout/VerticalDownArrowProcess"/>
    <dgm:cxn modelId="{6A64D4CA-9EB2-4E73-91F8-646896A6A2EE}" type="presOf" srcId="{2CAD0A96-24AA-4158-B147-AFCCFBED7FA1}" destId="{807B7D03-FEBC-4655-B032-4BF17E78B7F7}" srcOrd="0" destOrd="0" presId="urn:microsoft.com/office/officeart/2016/7/layout/VerticalDownArrowProcess"/>
    <dgm:cxn modelId="{A4170BDF-235F-4FC4-BC27-7BE550561BC8}" type="presOf" srcId="{8ADD60D7-7D6F-4E44-BBA4-2C1EBA058835}" destId="{B73FEBC8-6145-41D2-B4B4-FBF67E57C045}" srcOrd="1" destOrd="0" presId="urn:microsoft.com/office/officeart/2016/7/layout/VerticalDownArrowProcess"/>
    <dgm:cxn modelId="{6F33ABDF-3E52-4107-9611-2965DE0EBD02}" srcId="{33C15C18-F9F3-4CF1-8838-216B603A87EB}" destId="{C0FCFF04-4900-4025-B604-17D44D756BC5}" srcOrd="0" destOrd="0" parTransId="{D2D6E933-9FA9-4D52-8799-7028FB656130}" sibTransId="{13A063FA-71CB-4446-AD37-5AB0394A6E8A}"/>
    <dgm:cxn modelId="{16D243E2-726D-4430-BBDB-2A9DDCCDEAC3}" srcId="{B5B48C02-D72D-479A-AC39-B761544DCAC3}" destId="{33C15C18-F9F3-4CF1-8838-216B603A87EB}" srcOrd="1" destOrd="0" parTransId="{86495E34-1070-49BA-A8A4-63A7A5E32B98}" sibTransId="{8A39B71A-04E2-440B-954C-D7FF6EF8F4C0}"/>
    <dgm:cxn modelId="{B992DCE2-FC37-4325-B5EF-F3409E6BA92C}" type="presOf" srcId="{33C15C18-F9F3-4CF1-8838-216B603A87EB}" destId="{E09C22CC-FC53-4D8E-BFD9-4C65BD481AA4}" srcOrd="0" destOrd="0" presId="urn:microsoft.com/office/officeart/2016/7/layout/VerticalDownArrowProcess"/>
    <dgm:cxn modelId="{D3BD4CF3-0ADC-4BFA-98B3-B666518A29BF}" srcId="{B5B48C02-D72D-479A-AC39-B761544DCAC3}" destId="{CCF25450-4E1D-419C-A71B-C72529D89EE0}" srcOrd="3" destOrd="0" parTransId="{6598E6A0-21D1-4F5A-A66B-7B46E28DC4BE}" sibTransId="{CA958D13-0B90-4782-82EA-F7FFD46AFBBB}"/>
    <dgm:cxn modelId="{8ACC0EFF-9699-40CC-96EC-BA57EAB49241}" srcId="{8ADD60D7-7D6F-4E44-BBA4-2C1EBA058835}" destId="{ADC10AF7-2E36-4523-8DC7-C2C89FCC65D0}" srcOrd="0" destOrd="0" parTransId="{4C852B47-2466-4F7E-8342-08F33C1CFC14}" sibTransId="{2C984259-A18C-44E1-837A-2CE8E44E828E}"/>
    <dgm:cxn modelId="{F7B1C6D6-C478-4A6D-9646-575189DAD896}" type="presParOf" srcId="{15EE0BE0-140E-44D1-A50F-62164C311946}" destId="{6951AA30-06CC-4153-8158-5C5466C21755}" srcOrd="0" destOrd="0" presId="urn:microsoft.com/office/officeart/2016/7/layout/VerticalDownArrowProcess"/>
    <dgm:cxn modelId="{B66D93B1-8420-43BF-9B50-14ACCA89BEFF}" type="presParOf" srcId="{6951AA30-06CC-4153-8158-5C5466C21755}" destId="{83AEADD1-1A6A-430A-B828-89CC868B20BD}" srcOrd="0" destOrd="0" presId="urn:microsoft.com/office/officeart/2016/7/layout/VerticalDownArrowProcess"/>
    <dgm:cxn modelId="{B714FF0F-48CE-43C2-B5BB-315D9FE5ECB5}" type="presParOf" srcId="{6951AA30-06CC-4153-8158-5C5466C21755}" destId="{11AB3410-2B4E-428D-B459-385BEAFD953B}" srcOrd="1" destOrd="0" presId="urn:microsoft.com/office/officeart/2016/7/layout/VerticalDownArrowProcess"/>
    <dgm:cxn modelId="{50C9EF3E-BDB7-4FF8-BDEE-2D684C1D69F3}" type="presParOf" srcId="{15EE0BE0-140E-44D1-A50F-62164C311946}" destId="{730C904D-BF6D-4E30-868E-FE4F15238F96}" srcOrd="1" destOrd="0" presId="urn:microsoft.com/office/officeart/2016/7/layout/VerticalDownArrowProcess"/>
    <dgm:cxn modelId="{5313A699-0E06-4805-AA83-C1BA3E2DC6C2}" type="presParOf" srcId="{15EE0BE0-140E-44D1-A50F-62164C311946}" destId="{A2F83E19-4015-42F5-B9C5-8A634A80EE4E}" srcOrd="2" destOrd="0" presId="urn:microsoft.com/office/officeart/2016/7/layout/VerticalDownArrowProcess"/>
    <dgm:cxn modelId="{88026EF3-BBCD-418A-A6E9-86C4F717F23D}" type="presParOf" srcId="{A2F83E19-4015-42F5-B9C5-8A634A80EE4E}" destId="{A769F452-B87D-4B1D-9B5D-D969F2F6C238}" srcOrd="0" destOrd="0" presId="urn:microsoft.com/office/officeart/2016/7/layout/VerticalDownArrowProcess"/>
    <dgm:cxn modelId="{608B9160-7144-46EF-A157-B1F38A1D91C2}" type="presParOf" srcId="{A2F83E19-4015-42F5-B9C5-8A634A80EE4E}" destId="{53D36FA5-EF98-49E9-A915-FCEC59484F6A}" srcOrd="1" destOrd="0" presId="urn:microsoft.com/office/officeart/2016/7/layout/VerticalDownArrowProcess"/>
    <dgm:cxn modelId="{B6242E57-EC27-44A4-AD71-765015FDB2B2}" type="presParOf" srcId="{A2F83E19-4015-42F5-B9C5-8A634A80EE4E}" destId="{807B7D03-FEBC-4655-B032-4BF17E78B7F7}" srcOrd="2" destOrd="0" presId="urn:microsoft.com/office/officeart/2016/7/layout/VerticalDownArrowProcess"/>
    <dgm:cxn modelId="{5AE0356C-5C40-4EDE-9C09-54D41EB859F6}" type="presParOf" srcId="{15EE0BE0-140E-44D1-A50F-62164C311946}" destId="{3720E565-F964-4D43-8379-78CD6FDE726B}" srcOrd="3" destOrd="0" presId="urn:microsoft.com/office/officeart/2016/7/layout/VerticalDownArrowProcess"/>
    <dgm:cxn modelId="{2170A380-B0CE-4C99-BCBE-595A5ABE1E84}" type="presParOf" srcId="{15EE0BE0-140E-44D1-A50F-62164C311946}" destId="{0736BE5E-2C3D-4F3E-87C1-E5F431002AAB}" srcOrd="4" destOrd="0" presId="urn:microsoft.com/office/officeart/2016/7/layout/VerticalDownArrowProcess"/>
    <dgm:cxn modelId="{E7AB33BA-1DB1-4596-89F5-3114417D784A}" type="presParOf" srcId="{0736BE5E-2C3D-4F3E-87C1-E5F431002AAB}" destId="{E09C22CC-FC53-4D8E-BFD9-4C65BD481AA4}" srcOrd="0" destOrd="0" presId="urn:microsoft.com/office/officeart/2016/7/layout/VerticalDownArrowProcess"/>
    <dgm:cxn modelId="{01A07DE0-F848-4E3C-9C4B-9A61373D85DA}" type="presParOf" srcId="{0736BE5E-2C3D-4F3E-87C1-E5F431002AAB}" destId="{10F36260-F72E-4D45-9316-39B59639B26B}" srcOrd="1" destOrd="0" presId="urn:microsoft.com/office/officeart/2016/7/layout/VerticalDownArrowProcess"/>
    <dgm:cxn modelId="{F12F7DC3-BD2D-44A0-94A6-960CFF4813A0}" type="presParOf" srcId="{0736BE5E-2C3D-4F3E-87C1-E5F431002AAB}" destId="{9E2E87B3-9BC0-423A-AC27-BFDE51C4AAE1}" srcOrd="2" destOrd="0" presId="urn:microsoft.com/office/officeart/2016/7/layout/VerticalDownArrowProcess"/>
    <dgm:cxn modelId="{01D7EAA2-ED06-4094-86AA-B52F2057346E}" type="presParOf" srcId="{15EE0BE0-140E-44D1-A50F-62164C311946}" destId="{D6B4EEB2-540E-4EE5-9F8A-3EA8A80FF1BE}" srcOrd="5" destOrd="0" presId="urn:microsoft.com/office/officeart/2016/7/layout/VerticalDownArrowProcess"/>
    <dgm:cxn modelId="{1131003F-A585-4B51-9773-F4AFFE666FD1}" type="presParOf" srcId="{15EE0BE0-140E-44D1-A50F-62164C311946}" destId="{9A8A4465-0551-4DC2-8F43-13239E6A02CD}" srcOrd="6" destOrd="0" presId="urn:microsoft.com/office/officeart/2016/7/layout/VerticalDownArrowProcess"/>
    <dgm:cxn modelId="{2DFD4CF3-6F71-41D0-A348-49A9D3F02E48}" type="presParOf" srcId="{9A8A4465-0551-4DC2-8F43-13239E6A02CD}" destId="{1C3C1C82-85D9-4967-BEBE-77E7F13EB352}" srcOrd="0" destOrd="0" presId="urn:microsoft.com/office/officeart/2016/7/layout/VerticalDownArrowProcess"/>
    <dgm:cxn modelId="{5AED2467-3A57-476F-BC92-3FE72C98BB80}" type="presParOf" srcId="{9A8A4465-0551-4DC2-8F43-13239E6A02CD}" destId="{B73FEBC8-6145-41D2-B4B4-FBF67E57C045}" srcOrd="1" destOrd="0" presId="urn:microsoft.com/office/officeart/2016/7/layout/VerticalDownArrowProcess"/>
    <dgm:cxn modelId="{18B9FD21-71E2-4A4F-A670-E821AF5D7AD0}" type="presParOf" srcId="{9A8A4465-0551-4DC2-8F43-13239E6A02CD}" destId="{52B43686-FC33-4CDD-A6FE-D11DA7D751AC}" srcOrd="2" destOrd="0" presId="urn:microsoft.com/office/officeart/2016/7/layout/VerticalDownArrowProcess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EADD1-1A6A-430A-B828-89CC868B20BD}">
      <dsp:nvSpPr>
        <dsp:cNvPr id="0" name=""/>
        <dsp:cNvSpPr/>
      </dsp:nvSpPr>
      <dsp:spPr>
        <a:xfrm>
          <a:off x="0" y="4421026"/>
          <a:ext cx="2530928" cy="967212"/>
        </a:xfrm>
        <a:prstGeom prst="rect">
          <a:avLst/>
        </a:prstGeom>
        <a:solidFill>
          <a:srgbClr val="22226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234696" rIns="180000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>
              <a:latin typeface="Gill Sans Nova Light" panose="020B0302020104020203" pitchFamily="34" charset="0"/>
            </a:rPr>
            <a:t>Share</a:t>
          </a:r>
        </a:p>
      </dsp:txBody>
      <dsp:txXfrm>
        <a:off x="0" y="4421026"/>
        <a:ext cx="2530928" cy="967212"/>
      </dsp:txXfrm>
    </dsp:sp>
    <dsp:sp modelId="{11AB3410-2B4E-428D-B459-385BEAFD953B}">
      <dsp:nvSpPr>
        <dsp:cNvPr id="0" name=""/>
        <dsp:cNvSpPr/>
      </dsp:nvSpPr>
      <dsp:spPr>
        <a:xfrm>
          <a:off x="2530928" y="4422858"/>
          <a:ext cx="7592786" cy="96721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18" tIns="355600" rIns="154018" bIns="35560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Share your progress with us!</a:t>
          </a:r>
        </a:p>
      </dsp:txBody>
      <dsp:txXfrm>
        <a:off x="2530928" y="4422858"/>
        <a:ext cx="7592786" cy="967212"/>
      </dsp:txXfrm>
    </dsp:sp>
    <dsp:sp modelId="{53D36FA5-EF98-49E9-A915-FCEC59484F6A}">
      <dsp:nvSpPr>
        <dsp:cNvPr id="0" name=""/>
        <dsp:cNvSpPr/>
      </dsp:nvSpPr>
      <dsp:spPr>
        <a:xfrm rot="10800000">
          <a:off x="0" y="2947961"/>
          <a:ext cx="2530928" cy="148757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rgbClr val="22226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234696" rIns="180000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Gill Sans Nova Light" panose="020B0302020104020203" pitchFamily="34" charset="0"/>
            </a:rPr>
            <a:t>Facilitate</a:t>
          </a:r>
        </a:p>
      </dsp:txBody>
      <dsp:txXfrm rot="-10800000">
        <a:off x="0" y="2947961"/>
        <a:ext cx="2530928" cy="966922"/>
      </dsp:txXfrm>
    </dsp:sp>
    <dsp:sp modelId="{807B7D03-FEBC-4655-B032-4BF17E78B7F7}">
      <dsp:nvSpPr>
        <dsp:cNvPr id="0" name=""/>
        <dsp:cNvSpPr/>
      </dsp:nvSpPr>
      <dsp:spPr>
        <a:xfrm>
          <a:off x="2530928" y="2976988"/>
          <a:ext cx="7592786" cy="96692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18" tIns="355600" rIns="154018" bIns="35560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Run the Generosity Toolkit</a:t>
          </a:r>
        </a:p>
      </dsp:txBody>
      <dsp:txXfrm>
        <a:off x="2530928" y="2976988"/>
        <a:ext cx="7592786" cy="966922"/>
      </dsp:txXfrm>
    </dsp:sp>
    <dsp:sp modelId="{10F36260-F72E-4D45-9316-39B59639B26B}">
      <dsp:nvSpPr>
        <dsp:cNvPr id="0" name=""/>
        <dsp:cNvSpPr/>
      </dsp:nvSpPr>
      <dsp:spPr>
        <a:xfrm rot="10800000">
          <a:off x="0" y="1474896"/>
          <a:ext cx="2530928" cy="148757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rgbClr val="22226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234696" rIns="180000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Gill Sans Nova Light" panose="020B0302020104020203" pitchFamily="34" charset="0"/>
            </a:rPr>
            <a:t>Learn</a:t>
          </a:r>
        </a:p>
      </dsp:txBody>
      <dsp:txXfrm rot="-10800000">
        <a:off x="0" y="1474896"/>
        <a:ext cx="2530928" cy="966922"/>
      </dsp:txXfrm>
    </dsp:sp>
    <dsp:sp modelId="{9E2E87B3-9BC0-423A-AC27-BFDE51C4AAE1}">
      <dsp:nvSpPr>
        <dsp:cNvPr id="0" name=""/>
        <dsp:cNvSpPr/>
      </dsp:nvSpPr>
      <dsp:spPr>
        <a:xfrm>
          <a:off x="2530928" y="1503924"/>
          <a:ext cx="7592786" cy="96692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18" tIns="355600" rIns="154018" bIns="35560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Look through the resources and familiarise yourself with the toolkit and BAGC model. 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Attend a webinar!</a:t>
          </a:r>
        </a:p>
      </dsp:txBody>
      <dsp:txXfrm>
        <a:off x="2530928" y="1503924"/>
        <a:ext cx="7592786" cy="966922"/>
      </dsp:txXfrm>
    </dsp:sp>
    <dsp:sp modelId="{B73FEBC8-6145-41D2-B4B4-FBF67E57C045}">
      <dsp:nvSpPr>
        <dsp:cNvPr id="0" name=""/>
        <dsp:cNvSpPr/>
      </dsp:nvSpPr>
      <dsp:spPr>
        <a:xfrm rot="10800000">
          <a:off x="0" y="1832"/>
          <a:ext cx="2530928" cy="148757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rgbClr val="222268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0" tIns="234696" rIns="180000" bIns="234696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latin typeface="Gill Sans Nova Light" panose="020B0302020104020203" pitchFamily="34" charset="0"/>
            </a:rPr>
            <a:t>Plan</a:t>
          </a:r>
        </a:p>
      </dsp:txBody>
      <dsp:txXfrm rot="-10800000">
        <a:off x="0" y="1832"/>
        <a:ext cx="2530928" cy="966922"/>
      </dsp:txXfrm>
    </dsp:sp>
    <dsp:sp modelId="{52B43686-FC33-4CDD-A6FE-D11DA7D751AC}">
      <dsp:nvSpPr>
        <dsp:cNvPr id="0" name=""/>
        <dsp:cNvSpPr/>
      </dsp:nvSpPr>
      <dsp:spPr>
        <a:xfrm>
          <a:off x="2530928" y="1832"/>
          <a:ext cx="7592786" cy="96692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018" tIns="355600" rIns="154018" bIns="35560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Gill Sans Nova Light" panose="020B0302020104020203" pitchFamily="34" charset="0"/>
            </a:rPr>
            <a:t>Add to an upcoming PCC agenda</a:t>
          </a:r>
        </a:p>
      </dsp:txBody>
      <dsp:txXfrm>
        <a:off x="2530928" y="1832"/>
        <a:ext cx="7592786" cy="966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0" y="2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463866"/>
            <a:ext cx="4310192" cy="34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0" y="6463866"/>
            <a:ext cx="4310192" cy="34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90A1A6-D5AE-403C-B519-35B3D37056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3908" y="2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6688" y="509588"/>
            <a:ext cx="4533900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6036" y="3232480"/>
            <a:ext cx="7292030" cy="306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464954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3908" y="6464954"/>
            <a:ext cx="4310192" cy="34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17AD33-B4A7-44CC-A88D-F4C43B60C6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Thanks for joining and for expressing interest in the Toolkit – new resource and this is our first webinar. May have teething issues so please do share your feedback with us in the survey or by email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8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633908" y="6464954"/>
            <a:ext cx="4310192" cy="34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5570">
              <a:defRPr/>
            </a:pPr>
            <a:fld id="{092C4CC2-F43D-453E-90CC-DF3E7FCDACA1}" type="slidenum">
              <a:rPr lang="en-US" altLang="en-US" sz="1200">
                <a:solidFill>
                  <a:srgbClr val="000000"/>
                </a:solidFill>
              </a:rPr>
              <a:pPr algn="r" defTabSz="915570">
                <a:defRPr/>
              </a:pPr>
              <a:t>17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6688" y="509588"/>
            <a:ext cx="4533900" cy="2551112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065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the following cards to help you determine the outcomes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274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633908" y="6464954"/>
            <a:ext cx="4310192" cy="34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5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57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6688" y="509588"/>
            <a:ext cx="4533900" cy="2551112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r>
              <a:rPr lang="en-GB" dirty="0"/>
              <a:t>Facilitator to draw session to a close by repeating actions back to everyone and reflecting on the key takeaways from the session.</a:t>
            </a:r>
          </a:p>
          <a:p>
            <a:endParaRPr lang="en-GB" dirty="0"/>
          </a:p>
          <a:p>
            <a:r>
              <a:rPr lang="en-GB" dirty="0"/>
              <a:t>Allow some time for final questions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11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So, you’ve seen the toolkit, what should you do next?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06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10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05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633907" y="6464953"/>
            <a:ext cx="4310193" cy="34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2" tIns="45781" rIns="91562" bIns="45781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57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2C4CC2-F43D-453E-90CC-DF3E7FCDACA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570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09588"/>
            <a:ext cx="4537075" cy="25527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2" tIns="45781" rIns="91562" bIns="4578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MS PGothic" panose="020B0600070205080204" pitchFamily="34" charset="-128"/>
                <a:cs typeface="+mn-cs"/>
              </a:rPr>
              <a:t>The vision for giving and generosity within the church is illustrated in the ‘building a generous church’ diagram, and this model has been refined over the consultation process following contributions from giving advisors, clergy and others. There are two main dimensions to this - improving giving practice by churches and encouraging a generous culture within churches. Giving Practice and a Generous Culture can be seen as being similar to two circles in a Venn diagram, where they overlap each other but they are not the same. Giving Practice is about how the church enables people to give to it. A Generous Culture is about how churches enable people to live generous lives.   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GB" altLang="en-US" dirty="0">
                <a:latin typeface="Arial" panose="020B0604020202020204" pitchFamily="34" charset="0"/>
              </a:rPr>
              <a:t>Where they meet is CHURCH.</a:t>
            </a:r>
          </a:p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46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Gill Sans Nova Light" panose="020B0302020104020203" pitchFamily="34" charset="0"/>
              </a:rPr>
              <a:t>Not a Giving Review - a tool to help develop your vision. Developed as a new resources for churches to explore giving and generosity – all churches can benefit. Not just for churches that are struggling financially.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8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 Generosity Toolkit uses a process called ‘Appreciative Inquiry’ whereby as a PCC we will explore what god is calling us to do but evaluating what we are doing well and thinking about our vision for building a generous church. The 5 steps are: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124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Depending on your group size, it’s probably best to break into small groups to use the cards to ensure that everyone has time to reflect and speak</a:t>
            </a:r>
          </a:p>
          <a:p>
            <a:endParaRPr lang="en-GB" dirty="0"/>
          </a:p>
          <a:p>
            <a:r>
              <a:rPr lang="en-GB" dirty="0"/>
              <a:t>You may want to do them in a particular order, as some may be more important than others to you at this time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957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4101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Share these aims with the group at the beginning of a </a:t>
            </a:r>
            <a:r>
              <a:rPr lang="en-GB"/>
              <a:t>toolkit session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7AD33-B4A7-44CC-A88D-F4C43B60C6B4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655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5633908" y="6464954"/>
            <a:ext cx="4310192" cy="34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 anchor="b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5570">
              <a:defRPr/>
            </a:pPr>
            <a:fld id="{092C4CC2-F43D-453E-90CC-DF3E7FCDACA1}" type="slidenum">
              <a:rPr lang="en-US" altLang="en-US" sz="1200">
                <a:solidFill>
                  <a:srgbClr val="000000"/>
                </a:solidFill>
              </a:rPr>
              <a:pPr algn="r" defTabSz="915570">
                <a:defRPr/>
              </a:pPr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6688" y="509588"/>
            <a:ext cx="4533900" cy="2551112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9" tIns="45774" rIns="91549" bIns="45774"/>
          <a:lstStyle/>
          <a:p>
            <a:pPr eaLnBrk="1" hangingPunct="1"/>
            <a:endParaRPr lang="en-GB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9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99A19-E9B7-49AA-8B31-500D897355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95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FF270-7DA5-4703-AB93-BC5757C641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9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0F575-B1E2-4C02-B48E-BCE7C7799C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9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C00DF-13D6-BB49-8AFF-3FA25BDF9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10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39880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453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515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EFB0F2-FF6F-344B-A35C-AC547C9A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1626AF-4FC5-FF42-B211-A5CF3773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40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599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52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5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302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4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97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A81C86-B868-D747-9D2A-8DA77B0F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8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AAD7F-EA75-456B-8EC3-C7A732B4B0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927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557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944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7EFB0F2-FF6F-344B-A35C-AC547C9A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1626AF-4FC5-FF42-B211-A5CF3773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2060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5793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50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576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4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6917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FA81C86-B868-D747-9D2A-8DA77B0F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5540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095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7699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83405-75FF-7043-BAAD-BD403B0B5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E1E9C5-3B7F-AD4D-A06F-5FF79A921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39014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7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0A230-8749-412F-A3DC-4226D9674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8568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58096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169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82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508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1236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A621C36-DF9C-044F-8C4B-88DE692D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3240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8531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421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100034" y="6375043"/>
            <a:ext cx="306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schemeClr val="bg1"/>
                </a:solidFill>
              </a:rPr>
              <a:t>Luke: 18:18-30 The Rich Ruler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3378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1785"/>
            <a:ext cx="1037486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50" y="1825625"/>
            <a:ext cx="8344048" cy="39880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132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27918"/>
            <a:ext cx="10515600" cy="1390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37646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36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53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934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663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34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3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9C5F4-913C-4618-9500-871DDB944B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983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3817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223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34F94-2FDF-4961-93F5-C7F8978BD3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8F1E0-9646-49BD-9D2A-28103133B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02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DD6AE-4872-4985-805B-6839C1A017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08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79E852-5E1B-4D1C-AFC4-80B94B72D0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12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40C35-F512-4A68-8918-26DD6C36C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2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10" Type="http://schemas.openxmlformats.org/officeDocument/2006/relationships/image" Target="../media/image6.emf"/><Relationship Id="rId4" Type="http://schemas.openxmlformats.org/officeDocument/2006/relationships/slideLayout" Target="../slideLayouts/slideLayout31.xml"/><Relationship Id="rId9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38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ea typeface="ＭＳ Ｐゴシック" pitchFamily="-12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2AF10A-2A06-40BD-97C4-CCAF57B4C2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87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7810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33077A-E433-534F-BBC0-BBB542AF11D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13" y="6183690"/>
            <a:ext cx="1908620" cy="3924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C9019B6-7B3F-7946-9AA4-4FF5838E84C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074405" y="829526"/>
            <a:ext cx="8909066" cy="582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2EA7AA"/>
          </a:solidFill>
          <a:latin typeface="DIN Condense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0354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0354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0354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A7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03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2A0CE-7B59-2D4A-95F6-E7068012D7F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59" y="6093813"/>
            <a:ext cx="1908620" cy="3924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7AAFED-E804-A248-8EAB-5B34D578C3B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318525" y="4891639"/>
            <a:ext cx="2679700" cy="1752600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846D87A-831B-BE46-B99C-E55BEFF91DFC}"/>
              </a:ext>
            </a:extLst>
          </p:cNvPr>
          <p:cNvSpPr txBox="1">
            <a:spLocks/>
          </p:cNvSpPr>
          <p:nvPr userDrawn="1"/>
        </p:nvSpPr>
        <p:spPr>
          <a:xfrm>
            <a:off x="9602159" y="5600981"/>
            <a:ext cx="2088682" cy="81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2EA7AA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rgbClr val="00A7A7"/>
                </a:solidFill>
              </a:rPr>
              <a:t>Generosity Toolkit</a:t>
            </a:r>
            <a:endParaRPr lang="en-GB" sz="3600" dirty="0">
              <a:solidFill>
                <a:srgbClr val="00A7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0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335991"/>
          </a:solidFill>
          <a:latin typeface="DIN Condense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A7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03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E2A0CE-7B59-2D4A-95F6-E7068012D7F4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C7AAFED-E804-A248-8EAB-5B34D578C3B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318525" y="4891639"/>
            <a:ext cx="2679700" cy="1752600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846D87A-831B-BE46-B99C-E55BEFF91DFC}"/>
              </a:ext>
            </a:extLst>
          </p:cNvPr>
          <p:cNvSpPr txBox="1">
            <a:spLocks/>
          </p:cNvSpPr>
          <p:nvPr userDrawn="1"/>
        </p:nvSpPr>
        <p:spPr>
          <a:xfrm>
            <a:off x="9602159" y="5600981"/>
            <a:ext cx="2088682" cy="81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2EA7AA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rgbClr val="00A7A7"/>
                </a:solidFill>
              </a:rPr>
              <a:t>Generosity Toolkit</a:t>
            </a:r>
            <a:endParaRPr lang="en-GB" sz="3600" dirty="0">
              <a:solidFill>
                <a:srgbClr val="00A7A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5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335991"/>
          </a:solidFill>
          <a:latin typeface="DIN Condense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59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746" y="1825625"/>
            <a:ext cx="8883702" cy="466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746" y="371785"/>
            <a:ext cx="88837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0FF94F-0136-BE46-BD35-E5D1066B946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BC7C60-A047-AB44-A434-590EFEB2127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273148" y="4861892"/>
            <a:ext cx="2679700" cy="175260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6C7E617-859A-2F4A-9270-440C258E2FD8}"/>
              </a:ext>
            </a:extLst>
          </p:cNvPr>
          <p:cNvSpPr txBox="1">
            <a:spLocks/>
          </p:cNvSpPr>
          <p:nvPr userDrawn="1"/>
        </p:nvSpPr>
        <p:spPr>
          <a:xfrm>
            <a:off x="9602159" y="5600981"/>
            <a:ext cx="2088682" cy="81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2EA7AA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chemeClr val="bg1"/>
                </a:solidFill>
              </a:rPr>
              <a:t>Generosity Toolkit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44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bg1"/>
          </a:solidFill>
          <a:latin typeface="DIN Condense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17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B03B4D9-CEB1-E847-B10E-47A69AF5A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EFABEC-EC65-F748-94CF-FA7AD6E713F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577" y="6024234"/>
            <a:ext cx="1908620" cy="3924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0A1D41-D334-EE40-8F6A-73442C6C94FB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303770" y="4935777"/>
            <a:ext cx="2679700" cy="1752600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A725BDE-9629-B747-A30D-42A0977C0970}"/>
              </a:ext>
            </a:extLst>
          </p:cNvPr>
          <p:cNvSpPr txBox="1">
            <a:spLocks/>
          </p:cNvSpPr>
          <p:nvPr userDrawn="1"/>
        </p:nvSpPr>
        <p:spPr>
          <a:xfrm>
            <a:off x="9599279" y="5601125"/>
            <a:ext cx="2088682" cy="81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2EA7AA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chemeClr val="bg1"/>
                </a:solidFill>
              </a:rPr>
              <a:t>Generosity Toolkit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2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2EA7AA"/>
          </a:solidFill>
          <a:latin typeface="DIN Condense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0354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0354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0354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0354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urchofengland.org/generosity-toolki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giving@churchofengland.org" TargetMode="Externa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urchofengland.org/generous-church" TargetMode="Externa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urchofengland.org/generous-church-webinars" TargetMode="Externa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urchofengland.org/generous-church-webinars" TargetMode="Externa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6.xml"/><Relationship Id="rId1" Type="http://schemas.openxmlformats.org/officeDocument/2006/relationships/video" Target="https://player.vimeo.com/video/508336539?app_id=122963" TargetMode="Externa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6DB60A-DF47-415D-8C82-D4AF427D191B}"/>
              </a:ext>
            </a:extLst>
          </p:cNvPr>
          <p:cNvSpPr/>
          <p:nvPr/>
        </p:nvSpPr>
        <p:spPr>
          <a:xfrm>
            <a:off x="4931893" y="3429000"/>
            <a:ext cx="6652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9600" b="1" dirty="0">
                <a:solidFill>
                  <a:srgbClr val="FFFFFF"/>
                </a:solidFill>
                <a:latin typeface="Gill Sans Nova" panose="020B0604020202020204" pitchFamily="34" charset="0"/>
              </a:rPr>
              <a:t>Generosity Toolkit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3400536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0F9D-6910-4DE3-8A47-076DEF25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What is the Generosity Toolkit?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8B895-756D-4598-A767-E172E772D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850" y="1697348"/>
            <a:ext cx="8344048" cy="4036160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Gill Sans Nova Light" panose="020B0302020104020203" pitchFamily="34" charset="0"/>
              </a:rPr>
              <a:t>A guided reflection resource for people to meet together and reflect on their personal experience of generosity in the life of your church and wider world</a:t>
            </a:r>
          </a:p>
          <a:p>
            <a:endParaRPr lang="en-GB" dirty="0">
              <a:latin typeface="Gill Sans Nova Light" panose="020B0302020104020203" pitchFamily="34" charset="0"/>
            </a:endParaRPr>
          </a:p>
          <a:p>
            <a:r>
              <a:rPr lang="en-GB" dirty="0">
                <a:latin typeface="Gill Sans Nova Light" panose="020B0302020104020203" pitchFamily="34" charset="0"/>
              </a:rPr>
              <a:t>An aid to helping you to </a:t>
            </a:r>
            <a:r>
              <a:rPr lang="en-GB" b="1" dirty="0">
                <a:latin typeface="Gill Sans Nova Light" panose="020B0302020104020203" pitchFamily="34" charset="0"/>
              </a:rPr>
              <a:t>increase giving </a:t>
            </a:r>
            <a:r>
              <a:rPr lang="en-GB" dirty="0">
                <a:latin typeface="Gill Sans Nova Light" panose="020B0302020104020203" pitchFamily="34" charset="0"/>
              </a:rPr>
              <a:t>in your church and </a:t>
            </a:r>
            <a:r>
              <a:rPr lang="en-GB" b="1" dirty="0">
                <a:latin typeface="Gill Sans Nova Light" panose="020B0302020104020203" pitchFamily="34" charset="0"/>
              </a:rPr>
              <a:t>grow as generous disciples </a:t>
            </a:r>
            <a:r>
              <a:rPr lang="en-GB" dirty="0">
                <a:latin typeface="Gill Sans Nova Light" panose="020B0302020104020203" pitchFamily="34" charset="0"/>
              </a:rPr>
              <a:t>of Christ</a:t>
            </a:r>
          </a:p>
          <a:p>
            <a:endParaRPr lang="en-GB" dirty="0">
              <a:latin typeface="Gill Sans Nova Light" panose="020B0302020104020203" pitchFamily="34" charset="0"/>
            </a:endParaRPr>
          </a:p>
          <a:p>
            <a:pPr>
              <a:spcBef>
                <a:spcPts val="600"/>
              </a:spcBef>
              <a:spcAft>
                <a:spcPts val="1800"/>
              </a:spcAft>
              <a:buClr>
                <a:schemeClr val="bg1"/>
              </a:buClr>
            </a:pPr>
            <a:r>
              <a:rPr lang="en-GB" kern="0" dirty="0">
                <a:latin typeface="Gill Sans Nova Light" panose="020B0302020104020203" pitchFamily="34" charset="0"/>
              </a:rPr>
              <a:t>a </a:t>
            </a:r>
            <a:r>
              <a:rPr lang="en-GB" b="1" kern="0" dirty="0">
                <a:latin typeface="Gill Sans Nova Light" panose="020B0302020104020203" pitchFamily="34" charset="0"/>
              </a:rPr>
              <a:t>strengths-based</a:t>
            </a:r>
            <a:r>
              <a:rPr lang="en-GB" kern="0" dirty="0">
                <a:latin typeface="Gill Sans Nova Light" panose="020B0302020104020203" pitchFamily="34" charset="0"/>
              </a:rPr>
              <a:t>, positive alternative to problem solving - building up </a:t>
            </a:r>
            <a:r>
              <a:rPr lang="en-GB" b="1" kern="0" dirty="0">
                <a:latin typeface="Gill Sans Nova Light" panose="020B0302020104020203" pitchFamily="34" charset="0"/>
              </a:rPr>
              <a:t>what works, </a:t>
            </a:r>
            <a:r>
              <a:rPr lang="en-GB" kern="0" dirty="0">
                <a:latin typeface="Gill Sans Nova Light" panose="020B0302020104020203" pitchFamily="34" charset="0"/>
              </a:rPr>
              <a:t>rather than trying to fix what doesn't</a:t>
            </a:r>
          </a:p>
        </p:txBody>
      </p:sp>
    </p:spTree>
    <p:extLst>
      <p:ext uri="{BB962C8B-B14F-4D97-AF65-F5344CB8AC3E}">
        <p14:creationId xmlns:p14="http://schemas.microsoft.com/office/powerpoint/2010/main" val="143995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1DC01B-28D1-4524-A872-A76341A802F6}"/>
              </a:ext>
            </a:extLst>
          </p:cNvPr>
          <p:cNvSpPr txBox="1">
            <a:spLocks/>
          </p:cNvSpPr>
          <p:nvPr/>
        </p:nvSpPr>
        <p:spPr bwMode="auto">
          <a:xfrm>
            <a:off x="424171" y="425547"/>
            <a:ext cx="10128739" cy="6006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002060"/>
              </a:buClr>
              <a:buNone/>
            </a:pPr>
            <a:r>
              <a:rPr lang="en-GB" sz="6000" b="1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Define</a:t>
            </a:r>
            <a:r>
              <a:rPr lang="en-GB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		</a:t>
            </a:r>
            <a:r>
              <a:rPr lang="en-GB" sz="4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does this mean?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GB" sz="6000" b="1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Discern</a:t>
            </a:r>
            <a:r>
              <a:rPr lang="en-GB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		</a:t>
            </a:r>
            <a:r>
              <a:rPr lang="en-GB" sz="4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is God calling us to?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GB" sz="6000" b="1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Discuss</a:t>
            </a:r>
            <a:r>
              <a:rPr lang="en-GB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		</a:t>
            </a:r>
            <a:r>
              <a:rPr lang="en-GB" sz="4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is our experience?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GB" sz="6000" b="1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Discover</a:t>
            </a:r>
            <a:r>
              <a:rPr lang="en-GB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		</a:t>
            </a:r>
            <a:r>
              <a:rPr lang="en-GB" sz="4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are we doing well?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GB" sz="6000" b="1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Dream</a:t>
            </a:r>
            <a:r>
              <a:rPr lang="en-GB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		</a:t>
            </a:r>
            <a:r>
              <a:rPr lang="en-GB" sz="4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What else could we do?</a:t>
            </a:r>
          </a:p>
          <a:p>
            <a:pPr marL="0" indent="0">
              <a:buClr>
                <a:srgbClr val="002060"/>
              </a:buClr>
              <a:buNone/>
            </a:pPr>
            <a:endParaRPr lang="en-GB" kern="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27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0F9D-6910-4DE3-8A47-076DEF25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486" y="313727"/>
            <a:ext cx="5323114" cy="1325563"/>
          </a:xfrm>
        </p:spPr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Who is the toolkit for?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97523E-2948-4FD8-9E3C-E9780099C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6486" y="1354990"/>
            <a:ext cx="5181600" cy="1461861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latin typeface="Gill Sans Nova Light" panose="020B0302020104020203" pitchFamily="34" charset="0"/>
              </a:rPr>
              <a:t>PCCs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Stewardship/Finance Committees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Small/Home Groups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Deanery Synods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38E6A-C826-4276-AA1E-8F561E7AF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6486" y="3902832"/>
            <a:ext cx="5729514" cy="1600178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latin typeface="Gill Sans Nova Light" panose="020B0302020104020203" pitchFamily="34" charset="0"/>
              </a:rPr>
              <a:t>Half day or full day Away Day 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Over 4 or 8 shorter meetings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In lockdown – whatever works!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One card that is most relevant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4B7896-3786-4B80-BF00-F6A489543F0A}"/>
              </a:ext>
            </a:extLst>
          </p:cNvPr>
          <p:cNvSpPr/>
          <p:nvPr/>
        </p:nvSpPr>
        <p:spPr>
          <a:xfrm>
            <a:off x="210605" y="3122658"/>
            <a:ext cx="56348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solidFill>
                  <a:srgbClr val="335991"/>
                </a:solidFill>
                <a:latin typeface="Gill Sans Nova Light" panose="020B0302020104020203" pitchFamily="34" charset="0"/>
                <a:ea typeface="+mj-ea"/>
                <a:cs typeface="+mj-cs"/>
              </a:rPr>
              <a:t>When should it be used?</a:t>
            </a:r>
            <a:endParaRPr lang="en-GB" b="1" dirty="0">
              <a:latin typeface="Gill Sans Nova Light" panose="020B0302020104020203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F9F1673-E8C9-4FB4-A44A-31ADC5FD4A93}"/>
              </a:ext>
            </a:extLst>
          </p:cNvPr>
          <p:cNvSpPr txBox="1">
            <a:spLocks/>
          </p:cNvSpPr>
          <p:nvPr/>
        </p:nvSpPr>
        <p:spPr>
          <a:xfrm>
            <a:off x="6096000" y="313726"/>
            <a:ext cx="53231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335991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b="1" dirty="0">
                <a:latin typeface="Gill Sans Nova Light" panose="020B0302020104020203" pitchFamily="34" charset="0"/>
              </a:rPr>
              <a:t>Who should lead? 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274B7D1-6DDC-4BB2-8E90-9B79ABD23C65}"/>
              </a:ext>
            </a:extLst>
          </p:cNvPr>
          <p:cNvSpPr txBox="1">
            <a:spLocks/>
          </p:cNvSpPr>
          <p:nvPr/>
        </p:nvSpPr>
        <p:spPr>
          <a:xfrm>
            <a:off x="6096000" y="1354990"/>
            <a:ext cx="6426200" cy="3071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Clergy</a:t>
            </a:r>
          </a:p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Lay Leaders</a:t>
            </a:r>
          </a:p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Church Wardens or Treasurer</a:t>
            </a:r>
          </a:p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Area Deans</a:t>
            </a:r>
          </a:p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Deanery Leadership</a:t>
            </a:r>
          </a:p>
          <a:p>
            <a:pPr fontAlgn="auto">
              <a:spcAft>
                <a:spcPts val="0"/>
              </a:spcAft>
            </a:pPr>
            <a:r>
              <a:rPr lang="en-GB" dirty="0">
                <a:latin typeface="Gill Sans Nova Light" panose="020B0302020104020203" pitchFamily="34" charset="0"/>
              </a:rPr>
              <a:t>Diocesan Giving Advisor/Parish Support Officer</a:t>
            </a:r>
          </a:p>
        </p:txBody>
      </p:sp>
    </p:spTree>
    <p:extLst>
      <p:ext uri="{BB962C8B-B14F-4D97-AF65-F5344CB8AC3E}">
        <p14:creationId xmlns:p14="http://schemas.microsoft.com/office/powerpoint/2010/main" val="27320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  <p:bldP spid="4" grpId="0"/>
      <p:bldP spid="7" grpId="0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2B5B-8E4B-431C-9A2E-ED6D0092A6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Toolkit Overview</a:t>
            </a:r>
          </a:p>
        </p:txBody>
      </p:sp>
    </p:spTree>
    <p:extLst>
      <p:ext uri="{BB962C8B-B14F-4D97-AF65-F5344CB8AC3E}">
        <p14:creationId xmlns:p14="http://schemas.microsoft.com/office/powerpoint/2010/main" val="687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85CFAD7-695F-4B3C-911C-DC86961B01DA}"/>
              </a:ext>
            </a:extLst>
          </p:cNvPr>
          <p:cNvSpPr/>
          <p:nvPr/>
        </p:nvSpPr>
        <p:spPr>
          <a:xfrm>
            <a:off x="420132" y="333286"/>
            <a:ext cx="71490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+mn-cs"/>
              </a:rPr>
              <a:t>Resources Available Now</a:t>
            </a:r>
            <a:endParaRPr kumimoji="0" lang="en-GB" sz="6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822F6D-1A02-484D-8172-83697FBA085C}"/>
              </a:ext>
            </a:extLst>
          </p:cNvPr>
          <p:cNvSpPr txBox="1">
            <a:spLocks/>
          </p:cNvSpPr>
          <p:nvPr/>
        </p:nvSpPr>
        <p:spPr>
          <a:xfrm>
            <a:off x="420132" y="1936442"/>
            <a:ext cx="10263021" cy="34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4000" kern="0" dirty="0">
                <a:latin typeface="Gill Sans Nova Light" panose="020B0302020104020203" pitchFamily="34" charset="0"/>
              </a:rPr>
              <a:t>Toolkit Cards</a:t>
            </a:r>
          </a:p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4000" kern="0" dirty="0">
                <a:latin typeface="Gill Sans Nova Light" panose="020B0302020104020203" pitchFamily="34" charset="0"/>
              </a:rPr>
              <a:t>Presentation Deck – start to finish</a:t>
            </a:r>
          </a:p>
          <a:p>
            <a:pPr marL="457200" indent="-457200" algn="l" fontAlgn="auto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4000" kern="0" dirty="0">
                <a:latin typeface="Gill Sans Nova Light" panose="020B0302020104020203" pitchFamily="34" charset="0"/>
              </a:rPr>
              <a:t>Facilitator guide – in person and digital versions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941F67-C869-4348-9EED-6C428CF9C02B}"/>
              </a:ext>
            </a:extLst>
          </p:cNvPr>
          <p:cNvSpPr/>
          <p:nvPr/>
        </p:nvSpPr>
        <p:spPr>
          <a:xfrm>
            <a:off x="591102" y="5013890"/>
            <a:ext cx="81778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1200"/>
              </a:spcAft>
            </a:pPr>
            <a:r>
              <a:rPr lang="en-GB" sz="3600" u="sng" dirty="0">
                <a:solidFill>
                  <a:schemeClr val="bg1"/>
                </a:solidFill>
                <a:latin typeface="Gill Sans Nova Light" panose="020B03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www.churchofengland.org/generosity-toolkit</a:t>
            </a:r>
            <a:r>
              <a:rPr lang="en-GB" sz="3600" dirty="0">
                <a:solidFill>
                  <a:schemeClr val="bg1"/>
                </a:solidFill>
                <a:latin typeface="Gill Sans Nova Light" panose="020B03020201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183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 uiExpand="1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311E9E-40FB-4CDC-B454-534B67D2D1CF}"/>
              </a:ext>
            </a:extLst>
          </p:cNvPr>
          <p:cNvSpPr txBox="1"/>
          <p:nvPr/>
        </p:nvSpPr>
        <p:spPr>
          <a:xfrm>
            <a:off x="463036" y="250556"/>
            <a:ext cx="11015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</a:rPr>
              <a:t>Generosity Toolkit Aims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78BD82-1925-4283-89AB-B5994604AB77}"/>
              </a:ext>
            </a:extLst>
          </p:cNvPr>
          <p:cNvSpPr txBox="1">
            <a:spLocks/>
          </p:cNvSpPr>
          <p:nvPr/>
        </p:nvSpPr>
        <p:spPr>
          <a:xfrm>
            <a:off x="491196" y="2492644"/>
            <a:ext cx="1120960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r>
              <a:rPr lang="en-GB" dirty="0">
                <a:latin typeface="Gill Sans Nova Light" panose="020B0302020104020203" pitchFamily="34" charset="0"/>
              </a:rPr>
              <a:t> What is generosity and how can we build a generous culture in our church?</a:t>
            </a: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endParaRPr lang="en-GB" dirty="0">
              <a:latin typeface="Gill Sans Nova Light" panose="020B0302020104020203" pitchFamily="34" charset="0"/>
            </a:endParaRP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r>
              <a:rPr lang="en-GB" dirty="0">
                <a:latin typeface="Gill Sans Nova Light" panose="020B0302020104020203" pitchFamily="34" charset="0"/>
              </a:rPr>
              <a:t> How and why are people giving to our Church? </a:t>
            </a: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endParaRPr lang="en-GB" dirty="0">
              <a:latin typeface="Gill Sans Nova Light" panose="020B0302020104020203" pitchFamily="34" charset="0"/>
            </a:endParaRP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r>
              <a:rPr lang="en-GB" dirty="0">
                <a:latin typeface="Gill Sans Nova Light" panose="020B0302020104020203" pitchFamily="34" charset="0"/>
              </a:rPr>
              <a:t> What do we need to get right for people to give?</a:t>
            </a: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endParaRPr lang="en-GB" dirty="0">
              <a:latin typeface="Gill Sans Nova Light" panose="020B0302020104020203" pitchFamily="34" charset="0"/>
            </a:endParaRPr>
          </a:p>
          <a:p>
            <a:pPr algn="l" fontAlgn="auto">
              <a:spcAft>
                <a:spcPts val="0"/>
              </a:spcAft>
              <a:buClr>
                <a:schemeClr val="bg1"/>
              </a:buClr>
              <a:buFont typeface="Symbol" panose="05050102010706020507" pitchFamily="18" charset="2"/>
              <a:buChar char="»"/>
            </a:pPr>
            <a:r>
              <a:rPr lang="en-GB" dirty="0">
                <a:latin typeface="Gill Sans Nova Light" panose="020B0302020104020203" pitchFamily="34" charset="0"/>
              </a:rPr>
              <a:t> As a church what are we doing well and how could we improve?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12BB9F5B-8CCF-4C9A-85D8-A8C40720B7B9}"/>
              </a:ext>
            </a:extLst>
          </p:cNvPr>
          <p:cNvSpPr txBox="1">
            <a:spLocks/>
          </p:cNvSpPr>
          <p:nvPr/>
        </p:nvSpPr>
        <p:spPr bwMode="auto">
          <a:xfrm>
            <a:off x="463036" y="1699027"/>
            <a:ext cx="7772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12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12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12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-128" charset="-128"/>
              </a:defRPr>
            </a:lvl9pPr>
          </a:lstStyle>
          <a:p>
            <a:pPr algn="l" defTabSz="685800">
              <a:defRPr/>
            </a:pPr>
            <a:r>
              <a:rPr lang="en-GB" sz="3200" kern="0" dirty="0">
                <a:solidFill>
                  <a:schemeClr val="bg1"/>
                </a:solidFill>
                <a:latin typeface="Gill Sans Nova Light" panose="020B0302020104020203" pitchFamily="34" charset="0"/>
              </a:rPr>
              <a:t>Together the group will reflect on: </a:t>
            </a:r>
            <a:endParaRPr lang="en-GB" kern="0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3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Oval 137">
            <a:extLst>
              <a:ext uri="{FF2B5EF4-FFF2-40B4-BE49-F238E27FC236}">
                <a16:creationId xmlns:a16="http://schemas.microsoft.com/office/drawing/2014/main" id="{8C8A3DA2-4233-4D98-BFF0-935815E11D31}"/>
              </a:ext>
            </a:extLst>
          </p:cNvPr>
          <p:cNvSpPr/>
          <p:nvPr/>
        </p:nvSpPr>
        <p:spPr>
          <a:xfrm>
            <a:off x="4166509" y="366561"/>
            <a:ext cx="1419203" cy="12581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42" name="Text Box 60">
            <a:extLst>
              <a:ext uri="{FF2B5EF4-FFF2-40B4-BE49-F238E27FC236}">
                <a16:creationId xmlns:a16="http://schemas.microsoft.com/office/drawing/2014/main" id="{8D9092EB-2446-44E1-B656-972F49AC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385" y="727504"/>
            <a:ext cx="14629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2000" b="1" dirty="0">
                <a:solidFill>
                  <a:srgbClr val="000000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</a:t>
            </a:r>
            <a:endParaRPr lang="en-US" altLang="en-US" sz="1200" b="1" dirty="0">
              <a:solidFill>
                <a:srgbClr val="000000"/>
              </a:solidFill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32BEBC35-EDA9-4529-91E9-E0F84D9933B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9714" y="965727"/>
            <a:ext cx="1496794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F9258BC7-E433-4871-85FE-6A3858B60448}"/>
              </a:ext>
            </a:extLst>
          </p:cNvPr>
          <p:cNvSpPr/>
          <p:nvPr/>
        </p:nvSpPr>
        <p:spPr>
          <a:xfrm>
            <a:off x="5636596" y="176679"/>
            <a:ext cx="789239" cy="6996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E8D6ADF-A82B-4B53-AF85-9ECEA8B85CC2}"/>
              </a:ext>
            </a:extLst>
          </p:cNvPr>
          <p:cNvSpPr/>
          <p:nvPr/>
        </p:nvSpPr>
        <p:spPr>
          <a:xfrm>
            <a:off x="5592061" y="1265071"/>
            <a:ext cx="789239" cy="6996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0597119-9F2A-4326-8853-5F549D47501C}"/>
              </a:ext>
            </a:extLst>
          </p:cNvPr>
          <p:cNvSpPr/>
          <p:nvPr/>
        </p:nvSpPr>
        <p:spPr>
          <a:xfrm>
            <a:off x="4537224" y="1825694"/>
            <a:ext cx="789239" cy="6996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48" name="Text Box 60">
            <a:extLst>
              <a:ext uri="{FF2B5EF4-FFF2-40B4-BE49-F238E27FC236}">
                <a16:creationId xmlns:a16="http://schemas.microsoft.com/office/drawing/2014/main" id="{0F7384E9-24FB-4C4B-B17E-07A8F2B58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55" y="1944697"/>
            <a:ext cx="9254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1200" dirty="0">
                <a:solidFill>
                  <a:srgbClr val="000000"/>
                </a:solidFill>
                <a:latin typeface="Gill Sans Nova Light" panose="020B0302020104020203" pitchFamily="34" charset="0"/>
                <a:cs typeface="Times New Roman" panose="02020603050405020304" pitchFamily="18" charset="0"/>
              </a:rPr>
              <a:t>mission planning</a:t>
            </a:r>
            <a:endParaRPr lang="en-US" altLang="en-US" sz="1800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</p:txBody>
      </p:sp>
      <p:sp>
        <p:nvSpPr>
          <p:cNvPr id="49" name="Text Box 60">
            <a:extLst>
              <a:ext uri="{FF2B5EF4-FFF2-40B4-BE49-F238E27FC236}">
                <a16:creationId xmlns:a16="http://schemas.microsoft.com/office/drawing/2014/main" id="{608CAE15-A7E2-4E4C-8DA9-776198871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948" y="1409450"/>
            <a:ext cx="9254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1200" dirty="0">
                <a:solidFill>
                  <a:srgbClr val="000000"/>
                </a:solidFill>
                <a:latin typeface="Gill Sans Nova Light" panose="020B0302020104020203" pitchFamily="34" charset="0"/>
                <a:cs typeface="Times New Roman" panose="02020603050405020304" pitchFamily="18" charset="0"/>
              </a:rPr>
              <a:t>new members</a:t>
            </a:r>
            <a:endParaRPr lang="en-US" altLang="en-US" sz="1800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</p:txBody>
      </p:sp>
      <p:sp>
        <p:nvSpPr>
          <p:cNvPr id="50" name="Text Box 60">
            <a:extLst>
              <a:ext uri="{FF2B5EF4-FFF2-40B4-BE49-F238E27FC236}">
                <a16:creationId xmlns:a16="http://schemas.microsoft.com/office/drawing/2014/main" id="{FC14C984-AD20-455F-B9B8-065E4F96C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6595" y="366562"/>
            <a:ext cx="8529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1200" dirty="0">
                <a:solidFill>
                  <a:srgbClr val="000000"/>
                </a:solidFill>
                <a:latin typeface="Gill Sans Nova Light" panose="020B0302020104020203" pitchFamily="34" charset="0"/>
                <a:cs typeface="Times New Roman" panose="02020603050405020304" pitchFamily="18" charset="0"/>
              </a:rPr>
              <a:t>services</a:t>
            </a:r>
            <a:endParaRPr lang="en-US" altLang="en-US" sz="1800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6EF77D7-200A-4595-8AA0-EB06DCF25B8F}"/>
              </a:ext>
            </a:extLst>
          </p:cNvPr>
          <p:cNvCxnSpPr>
            <a:cxnSpLocks/>
            <a:endCxn id="40" idx="0"/>
          </p:cNvCxnSpPr>
          <p:nvPr/>
        </p:nvCxnSpPr>
        <p:spPr bwMode="auto">
          <a:xfrm>
            <a:off x="4910963" y="1620437"/>
            <a:ext cx="20880" cy="205256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485141B-8D44-4506-BD64-43FDC555BCF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05419" y="1352155"/>
            <a:ext cx="231176" cy="136402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9B490C8-CB6C-48E6-B262-B64376A57294}"/>
              </a:ext>
            </a:extLst>
          </p:cNvPr>
          <p:cNvCxnSpPr>
            <a:cxnSpLocks/>
          </p:cNvCxnSpPr>
          <p:nvPr/>
        </p:nvCxnSpPr>
        <p:spPr bwMode="auto">
          <a:xfrm flipH="1">
            <a:off x="5562885" y="774761"/>
            <a:ext cx="203070" cy="106439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C515772C-F1EC-464A-95A9-517318D2ACDB}"/>
              </a:ext>
            </a:extLst>
          </p:cNvPr>
          <p:cNvSpPr/>
          <p:nvPr/>
        </p:nvSpPr>
        <p:spPr bwMode="auto">
          <a:xfrm>
            <a:off x="310500" y="2950338"/>
            <a:ext cx="3595502" cy="3672918"/>
          </a:xfrm>
          <a:custGeom>
            <a:avLst/>
            <a:gdLst>
              <a:gd name="connsiteX0" fmla="*/ 0 w 3595502"/>
              <a:gd name="connsiteY0" fmla="*/ 599262 h 3672918"/>
              <a:gd name="connsiteX1" fmla="*/ 599262 w 3595502"/>
              <a:gd name="connsiteY1" fmla="*/ 0 h 3672918"/>
              <a:gd name="connsiteX2" fmla="*/ 1222476 w 3595502"/>
              <a:gd name="connsiteY2" fmla="*/ 0 h 3672918"/>
              <a:gd name="connsiteX3" fmla="*/ 1749811 w 3595502"/>
              <a:gd name="connsiteY3" fmla="*/ 0 h 3672918"/>
              <a:gd name="connsiteX4" fmla="*/ 2349056 w 3595502"/>
              <a:gd name="connsiteY4" fmla="*/ 0 h 3672918"/>
              <a:gd name="connsiteX5" fmla="*/ 2996240 w 3595502"/>
              <a:gd name="connsiteY5" fmla="*/ 0 h 3672918"/>
              <a:gd name="connsiteX6" fmla="*/ 3595502 w 3595502"/>
              <a:gd name="connsiteY6" fmla="*/ 599262 h 3672918"/>
              <a:gd name="connsiteX7" fmla="*/ 3595502 w 3595502"/>
              <a:gd name="connsiteY7" fmla="*/ 1193117 h 3672918"/>
              <a:gd name="connsiteX8" fmla="*/ 3595502 w 3595502"/>
              <a:gd name="connsiteY8" fmla="*/ 1737483 h 3672918"/>
              <a:gd name="connsiteX9" fmla="*/ 3595502 w 3595502"/>
              <a:gd name="connsiteY9" fmla="*/ 2380826 h 3672918"/>
              <a:gd name="connsiteX10" fmla="*/ 3595502 w 3595502"/>
              <a:gd name="connsiteY10" fmla="*/ 3073656 h 3672918"/>
              <a:gd name="connsiteX11" fmla="*/ 2996240 w 3595502"/>
              <a:gd name="connsiteY11" fmla="*/ 3672918 h 3672918"/>
              <a:gd name="connsiteX12" fmla="*/ 2349056 w 3595502"/>
              <a:gd name="connsiteY12" fmla="*/ 3672918 h 3672918"/>
              <a:gd name="connsiteX13" fmla="*/ 1797751 w 3595502"/>
              <a:gd name="connsiteY13" fmla="*/ 3672918 h 3672918"/>
              <a:gd name="connsiteX14" fmla="*/ 1270416 w 3595502"/>
              <a:gd name="connsiteY14" fmla="*/ 3672918 h 3672918"/>
              <a:gd name="connsiteX15" fmla="*/ 599262 w 3595502"/>
              <a:gd name="connsiteY15" fmla="*/ 3672918 h 3672918"/>
              <a:gd name="connsiteX16" fmla="*/ 0 w 3595502"/>
              <a:gd name="connsiteY16" fmla="*/ 3073656 h 3672918"/>
              <a:gd name="connsiteX17" fmla="*/ 0 w 3595502"/>
              <a:gd name="connsiteY17" fmla="*/ 2529289 h 3672918"/>
              <a:gd name="connsiteX18" fmla="*/ 0 w 3595502"/>
              <a:gd name="connsiteY18" fmla="*/ 1861203 h 3672918"/>
              <a:gd name="connsiteX19" fmla="*/ 0 w 3595502"/>
              <a:gd name="connsiteY19" fmla="*/ 1242604 h 3672918"/>
              <a:gd name="connsiteX20" fmla="*/ 0 w 3595502"/>
              <a:gd name="connsiteY20" fmla="*/ 599262 h 3672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95502" h="3672918" fill="none" extrusionOk="0">
                <a:moveTo>
                  <a:pt x="0" y="599262"/>
                </a:moveTo>
                <a:cubicBezTo>
                  <a:pt x="4350" y="276912"/>
                  <a:pt x="197333" y="37424"/>
                  <a:pt x="599262" y="0"/>
                </a:cubicBezTo>
                <a:cubicBezTo>
                  <a:pt x="807848" y="22110"/>
                  <a:pt x="1031443" y="-24162"/>
                  <a:pt x="1222476" y="0"/>
                </a:cubicBezTo>
                <a:cubicBezTo>
                  <a:pt x="1413509" y="24162"/>
                  <a:pt x="1604834" y="-18418"/>
                  <a:pt x="1749811" y="0"/>
                </a:cubicBezTo>
                <a:cubicBezTo>
                  <a:pt x="1894788" y="18418"/>
                  <a:pt x="2087211" y="24387"/>
                  <a:pt x="2349056" y="0"/>
                </a:cubicBezTo>
                <a:cubicBezTo>
                  <a:pt x="2610901" y="-24387"/>
                  <a:pt x="2857793" y="30457"/>
                  <a:pt x="2996240" y="0"/>
                </a:cubicBezTo>
                <a:cubicBezTo>
                  <a:pt x="3323715" y="-72387"/>
                  <a:pt x="3630842" y="290563"/>
                  <a:pt x="3595502" y="599262"/>
                </a:cubicBezTo>
                <a:cubicBezTo>
                  <a:pt x="3603399" y="847351"/>
                  <a:pt x="3566809" y="900018"/>
                  <a:pt x="3595502" y="1193117"/>
                </a:cubicBezTo>
                <a:cubicBezTo>
                  <a:pt x="3624195" y="1486217"/>
                  <a:pt x="3579441" y="1590946"/>
                  <a:pt x="3595502" y="1737483"/>
                </a:cubicBezTo>
                <a:cubicBezTo>
                  <a:pt x="3611563" y="1884020"/>
                  <a:pt x="3612992" y="2209385"/>
                  <a:pt x="3595502" y="2380826"/>
                </a:cubicBezTo>
                <a:cubicBezTo>
                  <a:pt x="3578012" y="2552267"/>
                  <a:pt x="3609164" y="2869525"/>
                  <a:pt x="3595502" y="3073656"/>
                </a:cubicBezTo>
                <a:cubicBezTo>
                  <a:pt x="3544907" y="3432989"/>
                  <a:pt x="3335440" y="3695236"/>
                  <a:pt x="2996240" y="3672918"/>
                </a:cubicBezTo>
                <a:cubicBezTo>
                  <a:pt x="2782175" y="3651080"/>
                  <a:pt x="2592595" y="3657927"/>
                  <a:pt x="2349056" y="3672918"/>
                </a:cubicBezTo>
                <a:cubicBezTo>
                  <a:pt x="2105517" y="3687909"/>
                  <a:pt x="2036658" y="3691782"/>
                  <a:pt x="1797751" y="3672918"/>
                </a:cubicBezTo>
                <a:cubicBezTo>
                  <a:pt x="1558845" y="3654054"/>
                  <a:pt x="1406693" y="3685574"/>
                  <a:pt x="1270416" y="3672918"/>
                </a:cubicBezTo>
                <a:cubicBezTo>
                  <a:pt x="1134140" y="3660262"/>
                  <a:pt x="743396" y="3692658"/>
                  <a:pt x="599262" y="3672918"/>
                </a:cubicBezTo>
                <a:cubicBezTo>
                  <a:pt x="285784" y="3715655"/>
                  <a:pt x="45386" y="3449517"/>
                  <a:pt x="0" y="3073656"/>
                </a:cubicBezTo>
                <a:cubicBezTo>
                  <a:pt x="-2127" y="2892989"/>
                  <a:pt x="21293" y="2688900"/>
                  <a:pt x="0" y="2529289"/>
                </a:cubicBezTo>
                <a:cubicBezTo>
                  <a:pt x="-21293" y="2369678"/>
                  <a:pt x="30293" y="2010636"/>
                  <a:pt x="0" y="1861203"/>
                </a:cubicBezTo>
                <a:cubicBezTo>
                  <a:pt x="-30293" y="1711770"/>
                  <a:pt x="1272" y="1480324"/>
                  <a:pt x="0" y="1242604"/>
                </a:cubicBezTo>
                <a:cubicBezTo>
                  <a:pt x="-1272" y="1004884"/>
                  <a:pt x="-17820" y="753127"/>
                  <a:pt x="0" y="599262"/>
                </a:cubicBezTo>
                <a:close/>
              </a:path>
              <a:path w="3595502" h="3672918" stroke="0" extrusionOk="0">
                <a:moveTo>
                  <a:pt x="0" y="599262"/>
                </a:moveTo>
                <a:cubicBezTo>
                  <a:pt x="-15841" y="258528"/>
                  <a:pt x="261103" y="2701"/>
                  <a:pt x="599262" y="0"/>
                </a:cubicBezTo>
                <a:cubicBezTo>
                  <a:pt x="908277" y="-11443"/>
                  <a:pt x="1052058" y="-14882"/>
                  <a:pt x="1246446" y="0"/>
                </a:cubicBezTo>
                <a:cubicBezTo>
                  <a:pt x="1440834" y="14882"/>
                  <a:pt x="1604476" y="-25338"/>
                  <a:pt x="1821721" y="0"/>
                </a:cubicBezTo>
                <a:cubicBezTo>
                  <a:pt x="2038966" y="25338"/>
                  <a:pt x="2202067" y="16420"/>
                  <a:pt x="2373026" y="0"/>
                </a:cubicBezTo>
                <a:cubicBezTo>
                  <a:pt x="2543986" y="-16420"/>
                  <a:pt x="2856881" y="-18048"/>
                  <a:pt x="2996240" y="0"/>
                </a:cubicBezTo>
                <a:cubicBezTo>
                  <a:pt x="3349676" y="-46249"/>
                  <a:pt x="3569037" y="264246"/>
                  <a:pt x="3595502" y="599262"/>
                </a:cubicBezTo>
                <a:cubicBezTo>
                  <a:pt x="3609621" y="843240"/>
                  <a:pt x="3604302" y="1070652"/>
                  <a:pt x="3595502" y="1217861"/>
                </a:cubicBezTo>
                <a:cubicBezTo>
                  <a:pt x="3586702" y="1365070"/>
                  <a:pt x="3619859" y="1717249"/>
                  <a:pt x="3595502" y="1885947"/>
                </a:cubicBezTo>
                <a:cubicBezTo>
                  <a:pt x="3571145" y="2054645"/>
                  <a:pt x="3568461" y="2243769"/>
                  <a:pt x="3595502" y="2430314"/>
                </a:cubicBezTo>
                <a:cubicBezTo>
                  <a:pt x="3622543" y="2616859"/>
                  <a:pt x="3625694" y="2876779"/>
                  <a:pt x="3595502" y="3073656"/>
                </a:cubicBezTo>
                <a:cubicBezTo>
                  <a:pt x="3618776" y="3439265"/>
                  <a:pt x="3329130" y="3692877"/>
                  <a:pt x="2996240" y="3672918"/>
                </a:cubicBezTo>
                <a:cubicBezTo>
                  <a:pt x="2739212" y="3698866"/>
                  <a:pt x="2643783" y="3659038"/>
                  <a:pt x="2468905" y="3672918"/>
                </a:cubicBezTo>
                <a:cubicBezTo>
                  <a:pt x="2294028" y="3686798"/>
                  <a:pt x="2133496" y="3668583"/>
                  <a:pt x="1821721" y="3672918"/>
                </a:cubicBezTo>
                <a:cubicBezTo>
                  <a:pt x="1509946" y="3677253"/>
                  <a:pt x="1468941" y="3683298"/>
                  <a:pt x="1270416" y="3672918"/>
                </a:cubicBezTo>
                <a:cubicBezTo>
                  <a:pt x="1071891" y="3662538"/>
                  <a:pt x="924506" y="3693912"/>
                  <a:pt x="599262" y="3672918"/>
                </a:cubicBezTo>
                <a:cubicBezTo>
                  <a:pt x="245306" y="3626049"/>
                  <a:pt x="5689" y="3327661"/>
                  <a:pt x="0" y="3073656"/>
                </a:cubicBezTo>
                <a:cubicBezTo>
                  <a:pt x="-9581" y="2857779"/>
                  <a:pt x="23776" y="2744648"/>
                  <a:pt x="0" y="2430314"/>
                </a:cubicBezTo>
                <a:cubicBezTo>
                  <a:pt x="-23776" y="2115980"/>
                  <a:pt x="15282" y="2108898"/>
                  <a:pt x="0" y="1861203"/>
                </a:cubicBezTo>
                <a:cubicBezTo>
                  <a:pt x="-15282" y="1613508"/>
                  <a:pt x="19271" y="1394228"/>
                  <a:pt x="0" y="1193117"/>
                </a:cubicBezTo>
                <a:cubicBezTo>
                  <a:pt x="-19271" y="992006"/>
                  <a:pt x="-21601" y="841533"/>
                  <a:pt x="0" y="59926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accent5">
                <a:lumMod val="5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b="1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Define </a:t>
            </a:r>
          </a:p>
          <a:p>
            <a:r>
              <a:rPr lang="en-GB" sz="1300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Generosity and giving shouldn’t only be talked about once a year (and many churches don’t even do that) but should be embedded in the church’s ministry and mission. </a:t>
            </a:r>
            <a:r>
              <a:rPr lang="en-GB" sz="1300" b="1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Everyone can give something, and giving needs to be seen as intrinsic to being part of the church community. </a:t>
            </a:r>
            <a:r>
              <a:rPr lang="en-GB" sz="1300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It needs to be embedded in our planning, mentioned in every service, form part of </a:t>
            </a:r>
            <a:r>
              <a:rPr lang="en-GB" sz="1300" b="1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our welcoming of new members</a:t>
            </a:r>
            <a:r>
              <a:rPr lang="en-GB" sz="1300" dirty="0">
                <a:solidFill>
                  <a:schemeClr val="bg1"/>
                </a:solidFill>
                <a:latin typeface="Gill Sans Nova Light" panose="020B0302020104020203" pitchFamily="34" charset="0"/>
                <a:ea typeface="ＭＳ Ｐゴシック" pitchFamily="-128" charset="-128"/>
              </a:rPr>
              <a:t>, and the way this is all done needs to reflect the particular context of the church. 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5516EE0C-B701-44B9-A9FD-D6CC0D3E6D3D}"/>
              </a:ext>
            </a:extLst>
          </p:cNvPr>
          <p:cNvSpPr/>
          <p:nvPr/>
        </p:nvSpPr>
        <p:spPr bwMode="auto">
          <a:xfrm>
            <a:off x="4246707" y="2950338"/>
            <a:ext cx="3595501" cy="3654107"/>
          </a:xfrm>
          <a:custGeom>
            <a:avLst/>
            <a:gdLst>
              <a:gd name="connsiteX0" fmla="*/ 0 w 3595501"/>
              <a:gd name="connsiteY0" fmla="*/ 599262 h 3654107"/>
              <a:gd name="connsiteX1" fmla="*/ 599262 w 3595501"/>
              <a:gd name="connsiteY1" fmla="*/ 0 h 3654107"/>
              <a:gd name="connsiteX2" fmla="*/ 1222476 w 3595501"/>
              <a:gd name="connsiteY2" fmla="*/ 0 h 3654107"/>
              <a:gd name="connsiteX3" fmla="*/ 1749811 w 3595501"/>
              <a:gd name="connsiteY3" fmla="*/ 0 h 3654107"/>
              <a:gd name="connsiteX4" fmla="*/ 2349055 w 3595501"/>
              <a:gd name="connsiteY4" fmla="*/ 0 h 3654107"/>
              <a:gd name="connsiteX5" fmla="*/ 2996239 w 3595501"/>
              <a:gd name="connsiteY5" fmla="*/ 0 h 3654107"/>
              <a:gd name="connsiteX6" fmla="*/ 3595501 w 3595501"/>
              <a:gd name="connsiteY6" fmla="*/ 599262 h 3654107"/>
              <a:gd name="connsiteX7" fmla="*/ 3595501 w 3595501"/>
              <a:gd name="connsiteY7" fmla="*/ 1188602 h 3654107"/>
              <a:gd name="connsiteX8" fmla="*/ 3595501 w 3595501"/>
              <a:gd name="connsiteY8" fmla="*/ 1728830 h 3654107"/>
              <a:gd name="connsiteX9" fmla="*/ 3595501 w 3595501"/>
              <a:gd name="connsiteY9" fmla="*/ 2367282 h 3654107"/>
              <a:gd name="connsiteX10" fmla="*/ 3595501 w 3595501"/>
              <a:gd name="connsiteY10" fmla="*/ 3054845 h 3654107"/>
              <a:gd name="connsiteX11" fmla="*/ 2996239 w 3595501"/>
              <a:gd name="connsiteY11" fmla="*/ 3654107 h 3654107"/>
              <a:gd name="connsiteX12" fmla="*/ 2349055 w 3595501"/>
              <a:gd name="connsiteY12" fmla="*/ 3654107 h 3654107"/>
              <a:gd name="connsiteX13" fmla="*/ 1797751 w 3595501"/>
              <a:gd name="connsiteY13" fmla="*/ 3654107 h 3654107"/>
              <a:gd name="connsiteX14" fmla="*/ 1270416 w 3595501"/>
              <a:gd name="connsiteY14" fmla="*/ 3654107 h 3654107"/>
              <a:gd name="connsiteX15" fmla="*/ 599262 w 3595501"/>
              <a:gd name="connsiteY15" fmla="*/ 3654107 h 3654107"/>
              <a:gd name="connsiteX16" fmla="*/ 0 w 3595501"/>
              <a:gd name="connsiteY16" fmla="*/ 3054845 h 3654107"/>
              <a:gd name="connsiteX17" fmla="*/ 0 w 3595501"/>
              <a:gd name="connsiteY17" fmla="*/ 2514617 h 3654107"/>
              <a:gd name="connsiteX18" fmla="*/ 0 w 3595501"/>
              <a:gd name="connsiteY18" fmla="*/ 1851609 h 3654107"/>
              <a:gd name="connsiteX19" fmla="*/ 0 w 3595501"/>
              <a:gd name="connsiteY19" fmla="*/ 1237714 h 3654107"/>
              <a:gd name="connsiteX20" fmla="*/ 0 w 3595501"/>
              <a:gd name="connsiteY20" fmla="*/ 599262 h 36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95501" h="3654107" fill="none" extrusionOk="0">
                <a:moveTo>
                  <a:pt x="0" y="599262"/>
                </a:moveTo>
                <a:cubicBezTo>
                  <a:pt x="4350" y="276912"/>
                  <a:pt x="197333" y="37424"/>
                  <a:pt x="599262" y="0"/>
                </a:cubicBezTo>
                <a:cubicBezTo>
                  <a:pt x="807848" y="22110"/>
                  <a:pt x="1031443" y="-24162"/>
                  <a:pt x="1222476" y="0"/>
                </a:cubicBezTo>
                <a:cubicBezTo>
                  <a:pt x="1413509" y="24162"/>
                  <a:pt x="1604834" y="-18418"/>
                  <a:pt x="1749811" y="0"/>
                </a:cubicBezTo>
                <a:cubicBezTo>
                  <a:pt x="1894788" y="18418"/>
                  <a:pt x="2088960" y="27157"/>
                  <a:pt x="2349055" y="0"/>
                </a:cubicBezTo>
                <a:cubicBezTo>
                  <a:pt x="2609150" y="-27157"/>
                  <a:pt x="2857792" y="30457"/>
                  <a:pt x="2996239" y="0"/>
                </a:cubicBezTo>
                <a:cubicBezTo>
                  <a:pt x="3323714" y="-72387"/>
                  <a:pt x="3630841" y="290563"/>
                  <a:pt x="3595501" y="599262"/>
                </a:cubicBezTo>
                <a:cubicBezTo>
                  <a:pt x="3577164" y="767468"/>
                  <a:pt x="3605986" y="960851"/>
                  <a:pt x="3595501" y="1188602"/>
                </a:cubicBezTo>
                <a:cubicBezTo>
                  <a:pt x="3585016" y="1416353"/>
                  <a:pt x="3609008" y="1573844"/>
                  <a:pt x="3595501" y="1728830"/>
                </a:cubicBezTo>
                <a:cubicBezTo>
                  <a:pt x="3581994" y="1883816"/>
                  <a:pt x="3587475" y="2191586"/>
                  <a:pt x="3595501" y="2367282"/>
                </a:cubicBezTo>
                <a:cubicBezTo>
                  <a:pt x="3603527" y="2542978"/>
                  <a:pt x="3602581" y="2731880"/>
                  <a:pt x="3595501" y="3054845"/>
                </a:cubicBezTo>
                <a:cubicBezTo>
                  <a:pt x="3544906" y="3414178"/>
                  <a:pt x="3335439" y="3676425"/>
                  <a:pt x="2996239" y="3654107"/>
                </a:cubicBezTo>
                <a:cubicBezTo>
                  <a:pt x="2782174" y="3632269"/>
                  <a:pt x="2592594" y="3639116"/>
                  <a:pt x="2349055" y="3654107"/>
                </a:cubicBezTo>
                <a:cubicBezTo>
                  <a:pt x="2105516" y="3669098"/>
                  <a:pt x="2032813" y="3671369"/>
                  <a:pt x="1797751" y="3654107"/>
                </a:cubicBezTo>
                <a:cubicBezTo>
                  <a:pt x="1562689" y="3636845"/>
                  <a:pt x="1406693" y="3666763"/>
                  <a:pt x="1270416" y="3654107"/>
                </a:cubicBezTo>
                <a:cubicBezTo>
                  <a:pt x="1134140" y="3641451"/>
                  <a:pt x="743396" y="3673847"/>
                  <a:pt x="599262" y="3654107"/>
                </a:cubicBezTo>
                <a:cubicBezTo>
                  <a:pt x="285784" y="3696844"/>
                  <a:pt x="45386" y="3430706"/>
                  <a:pt x="0" y="3054845"/>
                </a:cubicBezTo>
                <a:cubicBezTo>
                  <a:pt x="22317" y="2895793"/>
                  <a:pt x="15602" y="2690310"/>
                  <a:pt x="0" y="2514617"/>
                </a:cubicBezTo>
                <a:cubicBezTo>
                  <a:pt x="-15602" y="2338924"/>
                  <a:pt x="-11019" y="2006176"/>
                  <a:pt x="0" y="1851609"/>
                </a:cubicBezTo>
                <a:cubicBezTo>
                  <a:pt x="11019" y="1697042"/>
                  <a:pt x="26951" y="1478756"/>
                  <a:pt x="0" y="1237714"/>
                </a:cubicBezTo>
                <a:cubicBezTo>
                  <a:pt x="-26951" y="996673"/>
                  <a:pt x="8837" y="729712"/>
                  <a:pt x="0" y="599262"/>
                </a:cubicBezTo>
                <a:close/>
              </a:path>
              <a:path w="3595501" h="3654107" stroke="0" extrusionOk="0">
                <a:moveTo>
                  <a:pt x="0" y="599262"/>
                </a:moveTo>
                <a:cubicBezTo>
                  <a:pt x="-15841" y="258528"/>
                  <a:pt x="261103" y="2701"/>
                  <a:pt x="599262" y="0"/>
                </a:cubicBezTo>
                <a:cubicBezTo>
                  <a:pt x="908277" y="-11443"/>
                  <a:pt x="1052058" y="-14882"/>
                  <a:pt x="1246446" y="0"/>
                </a:cubicBezTo>
                <a:cubicBezTo>
                  <a:pt x="1440834" y="14882"/>
                  <a:pt x="1610377" y="-23615"/>
                  <a:pt x="1821720" y="0"/>
                </a:cubicBezTo>
                <a:cubicBezTo>
                  <a:pt x="2033063" y="23615"/>
                  <a:pt x="2202066" y="16420"/>
                  <a:pt x="2373025" y="0"/>
                </a:cubicBezTo>
                <a:cubicBezTo>
                  <a:pt x="2543985" y="-16420"/>
                  <a:pt x="2856880" y="-18048"/>
                  <a:pt x="2996239" y="0"/>
                </a:cubicBezTo>
                <a:cubicBezTo>
                  <a:pt x="3349675" y="-46249"/>
                  <a:pt x="3569036" y="264246"/>
                  <a:pt x="3595501" y="599262"/>
                </a:cubicBezTo>
                <a:cubicBezTo>
                  <a:pt x="3608459" y="829468"/>
                  <a:pt x="3588361" y="982141"/>
                  <a:pt x="3595501" y="1213158"/>
                </a:cubicBezTo>
                <a:cubicBezTo>
                  <a:pt x="3602641" y="1444175"/>
                  <a:pt x="3594237" y="1602944"/>
                  <a:pt x="3595501" y="1876165"/>
                </a:cubicBezTo>
                <a:cubicBezTo>
                  <a:pt x="3596765" y="2149386"/>
                  <a:pt x="3613150" y="2281551"/>
                  <a:pt x="3595501" y="2416393"/>
                </a:cubicBezTo>
                <a:cubicBezTo>
                  <a:pt x="3577852" y="2551235"/>
                  <a:pt x="3606915" y="2821213"/>
                  <a:pt x="3595501" y="3054845"/>
                </a:cubicBezTo>
                <a:cubicBezTo>
                  <a:pt x="3618775" y="3420454"/>
                  <a:pt x="3329129" y="3674066"/>
                  <a:pt x="2996239" y="3654107"/>
                </a:cubicBezTo>
                <a:cubicBezTo>
                  <a:pt x="2739211" y="3680055"/>
                  <a:pt x="2643782" y="3640227"/>
                  <a:pt x="2468904" y="3654107"/>
                </a:cubicBezTo>
                <a:cubicBezTo>
                  <a:pt x="2294027" y="3667987"/>
                  <a:pt x="2133495" y="3649772"/>
                  <a:pt x="1821720" y="3654107"/>
                </a:cubicBezTo>
                <a:cubicBezTo>
                  <a:pt x="1509945" y="3658442"/>
                  <a:pt x="1465587" y="3663762"/>
                  <a:pt x="1270416" y="3654107"/>
                </a:cubicBezTo>
                <a:cubicBezTo>
                  <a:pt x="1075245" y="3644452"/>
                  <a:pt x="924506" y="3675101"/>
                  <a:pt x="599262" y="3654107"/>
                </a:cubicBezTo>
                <a:cubicBezTo>
                  <a:pt x="245306" y="3607238"/>
                  <a:pt x="5689" y="3308850"/>
                  <a:pt x="0" y="3054845"/>
                </a:cubicBezTo>
                <a:cubicBezTo>
                  <a:pt x="-14059" y="2778668"/>
                  <a:pt x="9070" y="2659855"/>
                  <a:pt x="0" y="2416393"/>
                </a:cubicBezTo>
                <a:cubicBezTo>
                  <a:pt x="-9070" y="2172931"/>
                  <a:pt x="23523" y="2051707"/>
                  <a:pt x="0" y="1851609"/>
                </a:cubicBezTo>
                <a:cubicBezTo>
                  <a:pt x="-23523" y="1651511"/>
                  <a:pt x="13701" y="1385601"/>
                  <a:pt x="0" y="1188602"/>
                </a:cubicBezTo>
                <a:cubicBezTo>
                  <a:pt x="-13701" y="991603"/>
                  <a:pt x="7044" y="816656"/>
                  <a:pt x="0" y="599262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accent5">
                <a:lumMod val="5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b="1" dirty="0">
                <a:latin typeface="Gill Sans Nova Light" panose="020B0302020104020203" pitchFamily="34" charset="0"/>
                <a:ea typeface="ＭＳ Ｐゴシック" pitchFamily="-128" charset="-128"/>
              </a:rPr>
              <a:t>Discern </a:t>
            </a:r>
          </a:p>
          <a:p>
            <a:r>
              <a:rPr lang="en-US" sz="1300" b="1" dirty="0">
                <a:latin typeface="Gill Sans Nova Light" panose="020B0302020104020203" pitchFamily="34" charset="0"/>
              </a:rPr>
              <a:t>There are more bible verses on money, wealth and possessions (2,350) than anything apart from love,</a:t>
            </a:r>
            <a:r>
              <a:rPr lang="en-US" sz="1300" dirty="0">
                <a:latin typeface="Gill Sans Nova Light" panose="020B0302020104020203" pitchFamily="34" charset="0"/>
              </a:rPr>
              <a:t> with four times more than on faith or prayer. Nearly half of the parables are about money and possessions. Whilst we as a church often hate talking about money, Jesus never stopped</a:t>
            </a:r>
            <a:r>
              <a:rPr lang="en-US" sz="1300" b="1" dirty="0">
                <a:latin typeface="Gill Sans Nova Light" panose="020B0302020104020203" pitchFamily="34" charset="0"/>
              </a:rPr>
              <a:t>. The way we use the money God has given us is so important in bringing the love of God to our communities</a:t>
            </a:r>
            <a:r>
              <a:rPr lang="en-US" sz="1300" dirty="0">
                <a:latin typeface="Gill Sans Nova Light" panose="020B0302020104020203" pitchFamily="34" charset="0"/>
              </a:rPr>
              <a:t>. Embedding generosity in all we do makes us more and more like the generous God we believe in. </a:t>
            </a:r>
            <a:endParaRPr lang="en-GB" sz="1300" dirty="0">
              <a:latin typeface="Gill Sans Nova Light" panose="020B0302020104020203" pitchFamily="34" charset="0"/>
              <a:ea typeface="ＭＳ Ｐゴシック" pitchFamily="-128" charset="-128"/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04B5E5C3-87AF-400C-820A-A8219E06E123}"/>
              </a:ext>
            </a:extLst>
          </p:cNvPr>
          <p:cNvSpPr/>
          <p:nvPr/>
        </p:nvSpPr>
        <p:spPr bwMode="auto">
          <a:xfrm>
            <a:off x="8182913" y="2950337"/>
            <a:ext cx="3595502" cy="3654107"/>
          </a:xfrm>
          <a:custGeom>
            <a:avLst/>
            <a:gdLst>
              <a:gd name="connsiteX0" fmla="*/ 0 w 3595502"/>
              <a:gd name="connsiteY0" fmla="*/ 599262 h 3654107"/>
              <a:gd name="connsiteX1" fmla="*/ 599262 w 3595502"/>
              <a:gd name="connsiteY1" fmla="*/ 0 h 3654107"/>
              <a:gd name="connsiteX2" fmla="*/ 1222476 w 3595502"/>
              <a:gd name="connsiteY2" fmla="*/ 0 h 3654107"/>
              <a:gd name="connsiteX3" fmla="*/ 1749811 w 3595502"/>
              <a:gd name="connsiteY3" fmla="*/ 0 h 3654107"/>
              <a:gd name="connsiteX4" fmla="*/ 2349056 w 3595502"/>
              <a:gd name="connsiteY4" fmla="*/ 0 h 3654107"/>
              <a:gd name="connsiteX5" fmla="*/ 2996240 w 3595502"/>
              <a:gd name="connsiteY5" fmla="*/ 0 h 3654107"/>
              <a:gd name="connsiteX6" fmla="*/ 3595502 w 3595502"/>
              <a:gd name="connsiteY6" fmla="*/ 599262 h 3654107"/>
              <a:gd name="connsiteX7" fmla="*/ 3595502 w 3595502"/>
              <a:gd name="connsiteY7" fmla="*/ 1188602 h 3654107"/>
              <a:gd name="connsiteX8" fmla="*/ 3595502 w 3595502"/>
              <a:gd name="connsiteY8" fmla="*/ 1728830 h 3654107"/>
              <a:gd name="connsiteX9" fmla="*/ 3595502 w 3595502"/>
              <a:gd name="connsiteY9" fmla="*/ 2367282 h 3654107"/>
              <a:gd name="connsiteX10" fmla="*/ 3595502 w 3595502"/>
              <a:gd name="connsiteY10" fmla="*/ 3054845 h 3654107"/>
              <a:gd name="connsiteX11" fmla="*/ 2996240 w 3595502"/>
              <a:gd name="connsiteY11" fmla="*/ 3654107 h 3654107"/>
              <a:gd name="connsiteX12" fmla="*/ 2349056 w 3595502"/>
              <a:gd name="connsiteY12" fmla="*/ 3654107 h 3654107"/>
              <a:gd name="connsiteX13" fmla="*/ 1797751 w 3595502"/>
              <a:gd name="connsiteY13" fmla="*/ 3654107 h 3654107"/>
              <a:gd name="connsiteX14" fmla="*/ 1270416 w 3595502"/>
              <a:gd name="connsiteY14" fmla="*/ 3654107 h 3654107"/>
              <a:gd name="connsiteX15" fmla="*/ 599262 w 3595502"/>
              <a:gd name="connsiteY15" fmla="*/ 3654107 h 3654107"/>
              <a:gd name="connsiteX16" fmla="*/ 0 w 3595502"/>
              <a:gd name="connsiteY16" fmla="*/ 3054845 h 3654107"/>
              <a:gd name="connsiteX17" fmla="*/ 0 w 3595502"/>
              <a:gd name="connsiteY17" fmla="*/ 2514617 h 3654107"/>
              <a:gd name="connsiteX18" fmla="*/ 0 w 3595502"/>
              <a:gd name="connsiteY18" fmla="*/ 1851609 h 3654107"/>
              <a:gd name="connsiteX19" fmla="*/ 0 w 3595502"/>
              <a:gd name="connsiteY19" fmla="*/ 1237714 h 3654107"/>
              <a:gd name="connsiteX20" fmla="*/ 0 w 3595502"/>
              <a:gd name="connsiteY20" fmla="*/ 599262 h 36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595502" h="3654107" fill="none" extrusionOk="0">
                <a:moveTo>
                  <a:pt x="0" y="599262"/>
                </a:moveTo>
                <a:cubicBezTo>
                  <a:pt x="4350" y="276912"/>
                  <a:pt x="197333" y="37424"/>
                  <a:pt x="599262" y="0"/>
                </a:cubicBezTo>
                <a:cubicBezTo>
                  <a:pt x="807848" y="22110"/>
                  <a:pt x="1031443" y="-24162"/>
                  <a:pt x="1222476" y="0"/>
                </a:cubicBezTo>
                <a:cubicBezTo>
                  <a:pt x="1413509" y="24162"/>
                  <a:pt x="1604834" y="-18418"/>
                  <a:pt x="1749811" y="0"/>
                </a:cubicBezTo>
                <a:cubicBezTo>
                  <a:pt x="1894788" y="18418"/>
                  <a:pt x="2087211" y="24387"/>
                  <a:pt x="2349056" y="0"/>
                </a:cubicBezTo>
                <a:cubicBezTo>
                  <a:pt x="2610901" y="-24387"/>
                  <a:pt x="2857793" y="30457"/>
                  <a:pt x="2996240" y="0"/>
                </a:cubicBezTo>
                <a:cubicBezTo>
                  <a:pt x="3323715" y="-72387"/>
                  <a:pt x="3630842" y="290563"/>
                  <a:pt x="3595502" y="599262"/>
                </a:cubicBezTo>
                <a:cubicBezTo>
                  <a:pt x="3577165" y="767468"/>
                  <a:pt x="3605987" y="960851"/>
                  <a:pt x="3595502" y="1188602"/>
                </a:cubicBezTo>
                <a:cubicBezTo>
                  <a:pt x="3585017" y="1416353"/>
                  <a:pt x="3609009" y="1573844"/>
                  <a:pt x="3595502" y="1728830"/>
                </a:cubicBezTo>
                <a:cubicBezTo>
                  <a:pt x="3581995" y="1883816"/>
                  <a:pt x="3587476" y="2191586"/>
                  <a:pt x="3595502" y="2367282"/>
                </a:cubicBezTo>
                <a:cubicBezTo>
                  <a:pt x="3603528" y="2542978"/>
                  <a:pt x="3602582" y="2731880"/>
                  <a:pt x="3595502" y="3054845"/>
                </a:cubicBezTo>
                <a:cubicBezTo>
                  <a:pt x="3544907" y="3414178"/>
                  <a:pt x="3335440" y="3676425"/>
                  <a:pt x="2996240" y="3654107"/>
                </a:cubicBezTo>
                <a:cubicBezTo>
                  <a:pt x="2782175" y="3632269"/>
                  <a:pt x="2592595" y="3639116"/>
                  <a:pt x="2349056" y="3654107"/>
                </a:cubicBezTo>
                <a:cubicBezTo>
                  <a:pt x="2105517" y="3669098"/>
                  <a:pt x="2036658" y="3672971"/>
                  <a:pt x="1797751" y="3654107"/>
                </a:cubicBezTo>
                <a:cubicBezTo>
                  <a:pt x="1558845" y="3635243"/>
                  <a:pt x="1406693" y="3666763"/>
                  <a:pt x="1270416" y="3654107"/>
                </a:cubicBezTo>
                <a:cubicBezTo>
                  <a:pt x="1134140" y="3641451"/>
                  <a:pt x="743396" y="3673847"/>
                  <a:pt x="599262" y="3654107"/>
                </a:cubicBezTo>
                <a:cubicBezTo>
                  <a:pt x="285784" y="3696844"/>
                  <a:pt x="45386" y="3430706"/>
                  <a:pt x="0" y="3054845"/>
                </a:cubicBezTo>
                <a:cubicBezTo>
                  <a:pt x="22317" y="2895793"/>
                  <a:pt x="15602" y="2690310"/>
                  <a:pt x="0" y="2514617"/>
                </a:cubicBezTo>
                <a:cubicBezTo>
                  <a:pt x="-15602" y="2338924"/>
                  <a:pt x="-11019" y="2006176"/>
                  <a:pt x="0" y="1851609"/>
                </a:cubicBezTo>
                <a:cubicBezTo>
                  <a:pt x="11019" y="1697042"/>
                  <a:pt x="26951" y="1478756"/>
                  <a:pt x="0" y="1237714"/>
                </a:cubicBezTo>
                <a:cubicBezTo>
                  <a:pt x="-26951" y="996673"/>
                  <a:pt x="8837" y="729712"/>
                  <a:pt x="0" y="599262"/>
                </a:cubicBezTo>
                <a:close/>
              </a:path>
              <a:path w="3595502" h="3654107" stroke="0" extrusionOk="0">
                <a:moveTo>
                  <a:pt x="0" y="599262"/>
                </a:moveTo>
                <a:cubicBezTo>
                  <a:pt x="-15841" y="258528"/>
                  <a:pt x="261103" y="2701"/>
                  <a:pt x="599262" y="0"/>
                </a:cubicBezTo>
                <a:cubicBezTo>
                  <a:pt x="908277" y="-11443"/>
                  <a:pt x="1052058" y="-14882"/>
                  <a:pt x="1246446" y="0"/>
                </a:cubicBezTo>
                <a:cubicBezTo>
                  <a:pt x="1440834" y="14882"/>
                  <a:pt x="1604476" y="-25338"/>
                  <a:pt x="1821721" y="0"/>
                </a:cubicBezTo>
                <a:cubicBezTo>
                  <a:pt x="2038966" y="25338"/>
                  <a:pt x="2202067" y="16420"/>
                  <a:pt x="2373026" y="0"/>
                </a:cubicBezTo>
                <a:cubicBezTo>
                  <a:pt x="2543986" y="-16420"/>
                  <a:pt x="2856881" y="-18048"/>
                  <a:pt x="2996240" y="0"/>
                </a:cubicBezTo>
                <a:cubicBezTo>
                  <a:pt x="3349676" y="-46249"/>
                  <a:pt x="3569037" y="264246"/>
                  <a:pt x="3595502" y="599262"/>
                </a:cubicBezTo>
                <a:cubicBezTo>
                  <a:pt x="3608460" y="829468"/>
                  <a:pt x="3588362" y="982141"/>
                  <a:pt x="3595502" y="1213158"/>
                </a:cubicBezTo>
                <a:cubicBezTo>
                  <a:pt x="3602642" y="1444175"/>
                  <a:pt x="3594238" y="1602944"/>
                  <a:pt x="3595502" y="1876165"/>
                </a:cubicBezTo>
                <a:cubicBezTo>
                  <a:pt x="3596766" y="2149386"/>
                  <a:pt x="3613151" y="2281551"/>
                  <a:pt x="3595502" y="2416393"/>
                </a:cubicBezTo>
                <a:cubicBezTo>
                  <a:pt x="3577853" y="2551235"/>
                  <a:pt x="3606916" y="2821213"/>
                  <a:pt x="3595502" y="3054845"/>
                </a:cubicBezTo>
                <a:cubicBezTo>
                  <a:pt x="3618776" y="3420454"/>
                  <a:pt x="3329130" y="3674066"/>
                  <a:pt x="2996240" y="3654107"/>
                </a:cubicBezTo>
                <a:cubicBezTo>
                  <a:pt x="2739212" y="3680055"/>
                  <a:pt x="2643783" y="3640227"/>
                  <a:pt x="2468905" y="3654107"/>
                </a:cubicBezTo>
                <a:cubicBezTo>
                  <a:pt x="2294028" y="3667987"/>
                  <a:pt x="2133496" y="3649772"/>
                  <a:pt x="1821721" y="3654107"/>
                </a:cubicBezTo>
                <a:cubicBezTo>
                  <a:pt x="1509946" y="3658442"/>
                  <a:pt x="1468941" y="3664487"/>
                  <a:pt x="1270416" y="3654107"/>
                </a:cubicBezTo>
                <a:cubicBezTo>
                  <a:pt x="1071891" y="3643727"/>
                  <a:pt x="924506" y="3675101"/>
                  <a:pt x="599262" y="3654107"/>
                </a:cubicBezTo>
                <a:cubicBezTo>
                  <a:pt x="245306" y="3607238"/>
                  <a:pt x="5689" y="3308850"/>
                  <a:pt x="0" y="3054845"/>
                </a:cubicBezTo>
                <a:cubicBezTo>
                  <a:pt x="-14059" y="2778668"/>
                  <a:pt x="9070" y="2659855"/>
                  <a:pt x="0" y="2416393"/>
                </a:cubicBezTo>
                <a:cubicBezTo>
                  <a:pt x="-9070" y="2172931"/>
                  <a:pt x="23523" y="2051707"/>
                  <a:pt x="0" y="1851609"/>
                </a:cubicBezTo>
                <a:cubicBezTo>
                  <a:pt x="-23523" y="1651511"/>
                  <a:pt x="13701" y="1385601"/>
                  <a:pt x="0" y="1188602"/>
                </a:cubicBezTo>
                <a:cubicBezTo>
                  <a:pt x="-13701" y="991603"/>
                  <a:pt x="7044" y="816656"/>
                  <a:pt x="0" y="599262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5">
                <a:lumMod val="9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b="1" dirty="0">
                <a:latin typeface="Gill Sans Nova Light" panose="020B0302020104020203" pitchFamily="34" charset="0"/>
                <a:ea typeface="ＭＳ Ｐゴシック" pitchFamily="-128" charset="-128"/>
              </a:rPr>
              <a:t>Discuss </a:t>
            </a:r>
          </a:p>
          <a:p>
            <a:pPr lvl="0"/>
            <a:r>
              <a:rPr lang="en-GB" sz="1300" dirty="0">
                <a:latin typeface="Gill Sans Nova Light" panose="020B0302020104020203" pitchFamily="34" charset="0"/>
                <a:ea typeface="ＭＳ Ｐゴシック" pitchFamily="-128" charset="-128"/>
              </a:rPr>
              <a:t>Think of adjectives you think other people would use to describe your church. Would generous be one of them?</a:t>
            </a:r>
          </a:p>
          <a:p>
            <a:pPr lvl="0"/>
            <a:endParaRPr lang="en-GB" sz="13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pPr lvl="0"/>
            <a:r>
              <a:rPr lang="en-GB" sz="1300" dirty="0">
                <a:latin typeface="Gill Sans Nova Light" panose="020B0302020104020203" pitchFamily="34" charset="0"/>
                <a:ea typeface="ＭＳ Ｐゴシック" pitchFamily="-128" charset="-128"/>
              </a:rPr>
              <a:t>How are new members of the church welcomed in to the church. Do we mention giving as part of that?</a:t>
            </a:r>
          </a:p>
          <a:p>
            <a:pPr lvl="0"/>
            <a:endParaRPr lang="en-GB" sz="13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pPr lvl="0"/>
            <a:r>
              <a:rPr lang="en-GB" sz="1300" dirty="0">
                <a:latin typeface="Gill Sans Nova Light" panose="020B0302020104020203" pitchFamily="34" charset="0"/>
                <a:ea typeface="ＭＳ Ｐゴシック" pitchFamily="-128" charset="-128"/>
              </a:rPr>
              <a:t>Are there particular aspects to our parish (age, wealth, health, religion etc) that we need to be aware of when thinking about encouraging giving and generosity?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A5E4452-7EFA-4215-948E-EDECE82FAC2D}"/>
              </a:ext>
            </a:extLst>
          </p:cNvPr>
          <p:cNvSpPr/>
          <p:nvPr/>
        </p:nvSpPr>
        <p:spPr>
          <a:xfrm>
            <a:off x="3530289" y="1551374"/>
            <a:ext cx="789239" cy="6996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22" name="Text Box 60">
            <a:extLst>
              <a:ext uri="{FF2B5EF4-FFF2-40B4-BE49-F238E27FC236}">
                <a16:creationId xmlns:a16="http://schemas.microsoft.com/office/drawing/2014/main" id="{D744D86D-1DAA-413A-BB6D-2ECE9B400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3020" y="1670377"/>
            <a:ext cx="9254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en-US" sz="1200" dirty="0">
                <a:solidFill>
                  <a:srgbClr val="000000"/>
                </a:solidFill>
                <a:latin typeface="Gill Sans Nova Light" panose="020B0302020104020203" pitchFamily="34" charset="0"/>
                <a:cs typeface="Times New Roman" panose="02020603050405020304" pitchFamily="18" charset="0"/>
              </a:rPr>
              <a:t>cultural sensitivity</a:t>
            </a:r>
            <a:endParaRPr lang="en-US" altLang="en-US" sz="1800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8EDE0BA-EB75-4756-8732-6B1637F78B55}"/>
              </a:ext>
            </a:extLst>
          </p:cNvPr>
          <p:cNvCxnSpPr>
            <a:cxnSpLocks/>
          </p:cNvCxnSpPr>
          <p:nvPr/>
        </p:nvCxnSpPr>
        <p:spPr bwMode="auto">
          <a:xfrm flipH="1">
            <a:off x="4098398" y="1352156"/>
            <a:ext cx="213865" cy="212739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8ABDE09-FC2F-4132-B581-0FF2EF3D1391}"/>
              </a:ext>
            </a:extLst>
          </p:cNvPr>
          <p:cNvSpPr/>
          <p:nvPr/>
        </p:nvSpPr>
        <p:spPr>
          <a:xfrm>
            <a:off x="0" y="-1"/>
            <a:ext cx="2669714" cy="2718191"/>
          </a:xfrm>
          <a:custGeom>
            <a:avLst/>
            <a:gdLst>
              <a:gd name="connsiteX0" fmla="*/ 0 w 2669714"/>
              <a:gd name="connsiteY0" fmla="*/ 0 h 2718191"/>
              <a:gd name="connsiteX1" fmla="*/ 2565685 w 2669714"/>
              <a:gd name="connsiteY1" fmla="*/ 0 h 2718191"/>
              <a:gd name="connsiteX2" fmla="*/ 2584452 w 2669714"/>
              <a:gd name="connsiteY2" fmla="*/ 55488 h 2718191"/>
              <a:gd name="connsiteX3" fmla="*/ 2669714 w 2669714"/>
              <a:gd name="connsiteY3" fmla="*/ 665805 h 2718191"/>
              <a:gd name="connsiteX4" fmla="*/ 773218 w 2669714"/>
              <a:gd name="connsiteY4" fmla="*/ 2718191 h 2718191"/>
              <a:gd name="connsiteX5" fmla="*/ 35015 w 2669714"/>
              <a:gd name="connsiteY5" fmla="*/ 2556904 h 2718191"/>
              <a:gd name="connsiteX6" fmla="*/ 0 w 2669714"/>
              <a:gd name="connsiteY6" fmla="*/ 2538650 h 271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69714" h="2718191">
                <a:moveTo>
                  <a:pt x="0" y="0"/>
                </a:moveTo>
                <a:lnTo>
                  <a:pt x="2565685" y="0"/>
                </a:lnTo>
                <a:lnTo>
                  <a:pt x="2584452" y="55488"/>
                </a:lnTo>
                <a:cubicBezTo>
                  <a:pt x="2639864" y="248287"/>
                  <a:pt x="2669714" y="453274"/>
                  <a:pt x="2669714" y="665805"/>
                </a:cubicBezTo>
                <a:cubicBezTo>
                  <a:pt x="2669714" y="1799306"/>
                  <a:pt x="1820624" y="2718191"/>
                  <a:pt x="773218" y="2718191"/>
                </a:cubicBezTo>
                <a:cubicBezTo>
                  <a:pt x="511366" y="2718191"/>
                  <a:pt x="261909" y="2660761"/>
                  <a:pt x="35015" y="2556904"/>
                </a:cubicBezTo>
                <a:lnTo>
                  <a:pt x="0" y="253865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endParaRPr lang="en-GB" dirty="0">
              <a:solidFill>
                <a:srgbClr val="FFFFFF"/>
              </a:solidFill>
              <a:latin typeface="Gill Sans Nova Light" panose="020B0302020104020203" pitchFamily="34" charset="0"/>
              <a:ea typeface="ＭＳ Ｐゴシック"/>
            </a:endParaRPr>
          </a:p>
        </p:txBody>
      </p:sp>
      <p:sp>
        <p:nvSpPr>
          <p:cNvPr id="25" name="Text Box 14">
            <a:extLst>
              <a:ext uri="{FF2B5EF4-FFF2-40B4-BE49-F238E27FC236}">
                <a16:creationId xmlns:a16="http://schemas.microsoft.com/office/drawing/2014/main" id="{601BB190-FBE4-4CFD-B089-6403CAF7F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60" y="556590"/>
            <a:ext cx="221371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altLang="en-US" sz="4000" b="1" dirty="0">
                <a:solidFill>
                  <a:srgbClr val="FFFFFF"/>
                </a:solidFill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Generous Culture</a:t>
            </a:r>
            <a:endParaRPr lang="en-US" altLang="en-US" sz="3600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991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04B5E5C3-87AF-400C-820A-A8219E06E123}"/>
              </a:ext>
            </a:extLst>
          </p:cNvPr>
          <p:cNvSpPr/>
          <p:nvPr/>
        </p:nvSpPr>
        <p:spPr bwMode="auto">
          <a:xfrm>
            <a:off x="1748385" y="228411"/>
            <a:ext cx="8707580" cy="3061440"/>
          </a:xfrm>
          <a:custGeom>
            <a:avLst/>
            <a:gdLst>
              <a:gd name="connsiteX0" fmla="*/ 0 w 8707580"/>
              <a:gd name="connsiteY0" fmla="*/ 510250 h 3061440"/>
              <a:gd name="connsiteX1" fmla="*/ 510250 w 8707580"/>
              <a:gd name="connsiteY1" fmla="*/ 0 h 3061440"/>
              <a:gd name="connsiteX2" fmla="*/ 1055334 w 8707580"/>
              <a:gd name="connsiteY2" fmla="*/ 0 h 3061440"/>
              <a:gd name="connsiteX3" fmla="*/ 1523547 w 8707580"/>
              <a:gd name="connsiteY3" fmla="*/ 0 h 3061440"/>
              <a:gd name="connsiteX4" fmla="*/ 2068631 w 8707580"/>
              <a:gd name="connsiteY4" fmla="*/ 0 h 3061440"/>
              <a:gd name="connsiteX5" fmla="*/ 2690585 w 8707580"/>
              <a:gd name="connsiteY5" fmla="*/ 0 h 3061440"/>
              <a:gd name="connsiteX6" fmla="*/ 3389411 w 8707580"/>
              <a:gd name="connsiteY6" fmla="*/ 0 h 3061440"/>
              <a:gd name="connsiteX7" fmla="*/ 3934495 w 8707580"/>
              <a:gd name="connsiteY7" fmla="*/ 0 h 3061440"/>
              <a:gd name="connsiteX8" fmla="*/ 4787062 w 8707580"/>
              <a:gd name="connsiteY8" fmla="*/ 0 h 3061440"/>
              <a:gd name="connsiteX9" fmla="*/ 5485887 w 8707580"/>
              <a:gd name="connsiteY9" fmla="*/ 0 h 3061440"/>
              <a:gd name="connsiteX10" fmla="*/ 6338454 w 8707580"/>
              <a:gd name="connsiteY10" fmla="*/ 0 h 3061440"/>
              <a:gd name="connsiteX11" fmla="*/ 7114151 w 8707580"/>
              <a:gd name="connsiteY11" fmla="*/ 0 h 3061440"/>
              <a:gd name="connsiteX12" fmla="*/ 8197330 w 8707580"/>
              <a:gd name="connsiteY12" fmla="*/ 0 h 3061440"/>
              <a:gd name="connsiteX13" fmla="*/ 8707580 w 8707580"/>
              <a:gd name="connsiteY13" fmla="*/ 510250 h 3061440"/>
              <a:gd name="connsiteX14" fmla="*/ 8707580 w 8707580"/>
              <a:gd name="connsiteY14" fmla="*/ 1170154 h 3061440"/>
              <a:gd name="connsiteX15" fmla="*/ 8707580 w 8707580"/>
              <a:gd name="connsiteY15" fmla="*/ 1789239 h 3061440"/>
              <a:gd name="connsiteX16" fmla="*/ 8707580 w 8707580"/>
              <a:gd name="connsiteY16" fmla="*/ 2551190 h 3061440"/>
              <a:gd name="connsiteX17" fmla="*/ 8197330 w 8707580"/>
              <a:gd name="connsiteY17" fmla="*/ 3061440 h 3061440"/>
              <a:gd name="connsiteX18" fmla="*/ 7344763 w 8707580"/>
              <a:gd name="connsiteY18" fmla="*/ 3061440 h 3061440"/>
              <a:gd name="connsiteX19" fmla="*/ 6799679 w 8707580"/>
              <a:gd name="connsiteY19" fmla="*/ 3061440 h 3061440"/>
              <a:gd name="connsiteX20" fmla="*/ 6100854 w 8707580"/>
              <a:gd name="connsiteY20" fmla="*/ 3061440 h 3061440"/>
              <a:gd name="connsiteX21" fmla="*/ 5325157 w 8707580"/>
              <a:gd name="connsiteY21" fmla="*/ 3061440 h 3061440"/>
              <a:gd name="connsiteX22" fmla="*/ 4472590 w 8707580"/>
              <a:gd name="connsiteY22" fmla="*/ 3061440 h 3061440"/>
              <a:gd name="connsiteX23" fmla="*/ 3696894 w 8707580"/>
              <a:gd name="connsiteY23" fmla="*/ 3061440 h 3061440"/>
              <a:gd name="connsiteX24" fmla="*/ 2844327 w 8707580"/>
              <a:gd name="connsiteY24" fmla="*/ 3061440 h 3061440"/>
              <a:gd name="connsiteX25" fmla="*/ 2068631 w 8707580"/>
              <a:gd name="connsiteY25" fmla="*/ 3061440 h 3061440"/>
              <a:gd name="connsiteX26" fmla="*/ 1523547 w 8707580"/>
              <a:gd name="connsiteY26" fmla="*/ 3061440 h 3061440"/>
              <a:gd name="connsiteX27" fmla="*/ 510250 w 8707580"/>
              <a:gd name="connsiteY27" fmla="*/ 3061440 h 3061440"/>
              <a:gd name="connsiteX28" fmla="*/ 0 w 8707580"/>
              <a:gd name="connsiteY28" fmla="*/ 2551190 h 3061440"/>
              <a:gd name="connsiteX29" fmla="*/ 0 w 8707580"/>
              <a:gd name="connsiteY29" fmla="*/ 1850467 h 3061440"/>
              <a:gd name="connsiteX30" fmla="*/ 0 w 8707580"/>
              <a:gd name="connsiteY30" fmla="*/ 1210973 h 3061440"/>
              <a:gd name="connsiteX31" fmla="*/ 0 w 8707580"/>
              <a:gd name="connsiteY31" fmla="*/ 510250 h 306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707580" h="3061440" fill="none" extrusionOk="0">
                <a:moveTo>
                  <a:pt x="0" y="510250"/>
                </a:moveTo>
                <a:cubicBezTo>
                  <a:pt x="12030" y="175944"/>
                  <a:pt x="170442" y="-1869"/>
                  <a:pt x="510250" y="0"/>
                </a:cubicBezTo>
                <a:cubicBezTo>
                  <a:pt x="767003" y="13536"/>
                  <a:pt x="855748" y="23850"/>
                  <a:pt x="1055334" y="0"/>
                </a:cubicBezTo>
                <a:cubicBezTo>
                  <a:pt x="1254920" y="-23850"/>
                  <a:pt x="1384843" y="1865"/>
                  <a:pt x="1523547" y="0"/>
                </a:cubicBezTo>
                <a:cubicBezTo>
                  <a:pt x="1662251" y="-1865"/>
                  <a:pt x="1934364" y="-219"/>
                  <a:pt x="2068631" y="0"/>
                </a:cubicBezTo>
                <a:cubicBezTo>
                  <a:pt x="2202898" y="219"/>
                  <a:pt x="2519551" y="-22027"/>
                  <a:pt x="2690585" y="0"/>
                </a:cubicBezTo>
                <a:cubicBezTo>
                  <a:pt x="2861619" y="22027"/>
                  <a:pt x="3127453" y="-26925"/>
                  <a:pt x="3389411" y="0"/>
                </a:cubicBezTo>
                <a:cubicBezTo>
                  <a:pt x="3651369" y="26925"/>
                  <a:pt x="3735306" y="21786"/>
                  <a:pt x="3934495" y="0"/>
                </a:cubicBezTo>
                <a:cubicBezTo>
                  <a:pt x="4133684" y="-21786"/>
                  <a:pt x="4420772" y="20050"/>
                  <a:pt x="4787062" y="0"/>
                </a:cubicBezTo>
                <a:cubicBezTo>
                  <a:pt x="5153352" y="-20050"/>
                  <a:pt x="5233798" y="5270"/>
                  <a:pt x="5485887" y="0"/>
                </a:cubicBezTo>
                <a:cubicBezTo>
                  <a:pt x="5737977" y="-5270"/>
                  <a:pt x="6006977" y="12146"/>
                  <a:pt x="6338454" y="0"/>
                </a:cubicBezTo>
                <a:cubicBezTo>
                  <a:pt x="6669931" y="-12146"/>
                  <a:pt x="6805794" y="18187"/>
                  <a:pt x="7114151" y="0"/>
                </a:cubicBezTo>
                <a:cubicBezTo>
                  <a:pt x="7422508" y="-18187"/>
                  <a:pt x="7838008" y="-21806"/>
                  <a:pt x="8197330" y="0"/>
                </a:cubicBezTo>
                <a:cubicBezTo>
                  <a:pt x="8506214" y="4642"/>
                  <a:pt x="8643169" y="252013"/>
                  <a:pt x="8707580" y="510250"/>
                </a:cubicBezTo>
                <a:cubicBezTo>
                  <a:pt x="8680577" y="735420"/>
                  <a:pt x="8736898" y="1000925"/>
                  <a:pt x="8707580" y="1170154"/>
                </a:cubicBezTo>
                <a:cubicBezTo>
                  <a:pt x="8678262" y="1339383"/>
                  <a:pt x="8681991" y="1492140"/>
                  <a:pt x="8707580" y="1789239"/>
                </a:cubicBezTo>
                <a:cubicBezTo>
                  <a:pt x="8733169" y="2086338"/>
                  <a:pt x="8695832" y="2385469"/>
                  <a:pt x="8707580" y="2551190"/>
                </a:cubicBezTo>
                <a:cubicBezTo>
                  <a:pt x="8724214" y="2774569"/>
                  <a:pt x="8452277" y="3013703"/>
                  <a:pt x="8197330" y="3061440"/>
                </a:cubicBezTo>
                <a:cubicBezTo>
                  <a:pt x="7786414" y="3089024"/>
                  <a:pt x="7521891" y="3053383"/>
                  <a:pt x="7344763" y="3061440"/>
                </a:cubicBezTo>
                <a:cubicBezTo>
                  <a:pt x="7167635" y="3069497"/>
                  <a:pt x="7062646" y="3073083"/>
                  <a:pt x="6799679" y="3061440"/>
                </a:cubicBezTo>
                <a:cubicBezTo>
                  <a:pt x="6536712" y="3049797"/>
                  <a:pt x="6446849" y="3049674"/>
                  <a:pt x="6100854" y="3061440"/>
                </a:cubicBezTo>
                <a:cubicBezTo>
                  <a:pt x="5754860" y="3073206"/>
                  <a:pt x="5501574" y="3069436"/>
                  <a:pt x="5325157" y="3061440"/>
                </a:cubicBezTo>
                <a:cubicBezTo>
                  <a:pt x="5148740" y="3053444"/>
                  <a:pt x="4694154" y="3062136"/>
                  <a:pt x="4472590" y="3061440"/>
                </a:cubicBezTo>
                <a:cubicBezTo>
                  <a:pt x="4251026" y="3060744"/>
                  <a:pt x="3923139" y="3054623"/>
                  <a:pt x="3696894" y="3061440"/>
                </a:cubicBezTo>
                <a:cubicBezTo>
                  <a:pt x="3470649" y="3068257"/>
                  <a:pt x="3207521" y="3040198"/>
                  <a:pt x="2844327" y="3061440"/>
                </a:cubicBezTo>
                <a:cubicBezTo>
                  <a:pt x="2481133" y="3082682"/>
                  <a:pt x="2414976" y="3091699"/>
                  <a:pt x="2068631" y="3061440"/>
                </a:cubicBezTo>
                <a:cubicBezTo>
                  <a:pt x="1722286" y="3031181"/>
                  <a:pt x="1695562" y="3085247"/>
                  <a:pt x="1523547" y="3061440"/>
                </a:cubicBezTo>
                <a:cubicBezTo>
                  <a:pt x="1351532" y="3037633"/>
                  <a:pt x="909841" y="3090789"/>
                  <a:pt x="510250" y="3061440"/>
                </a:cubicBezTo>
                <a:cubicBezTo>
                  <a:pt x="255717" y="3065641"/>
                  <a:pt x="30226" y="2879366"/>
                  <a:pt x="0" y="2551190"/>
                </a:cubicBezTo>
                <a:cubicBezTo>
                  <a:pt x="5621" y="2239903"/>
                  <a:pt x="4790" y="2118517"/>
                  <a:pt x="0" y="1850467"/>
                </a:cubicBezTo>
                <a:cubicBezTo>
                  <a:pt x="-4790" y="1582417"/>
                  <a:pt x="-15917" y="1451444"/>
                  <a:pt x="0" y="1210973"/>
                </a:cubicBezTo>
                <a:cubicBezTo>
                  <a:pt x="15917" y="970502"/>
                  <a:pt x="11165" y="843591"/>
                  <a:pt x="0" y="510250"/>
                </a:cubicBezTo>
                <a:close/>
              </a:path>
              <a:path w="8707580" h="3061440" stroke="0" extrusionOk="0">
                <a:moveTo>
                  <a:pt x="0" y="510250"/>
                </a:moveTo>
                <a:cubicBezTo>
                  <a:pt x="-15435" y="218926"/>
                  <a:pt x="205081" y="8769"/>
                  <a:pt x="510250" y="0"/>
                </a:cubicBezTo>
                <a:cubicBezTo>
                  <a:pt x="934391" y="28627"/>
                  <a:pt x="1186115" y="7286"/>
                  <a:pt x="1362817" y="0"/>
                </a:cubicBezTo>
                <a:cubicBezTo>
                  <a:pt x="1539519" y="-7286"/>
                  <a:pt x="1674653" y="-29194"/>
                  <a:pt x="1984772" y="0"/>
                </a:cubicBezTo>
                <a:cubicBezTo>
                  <a:pt x="2294891" y="29194"/>
                  <a:pt x="2317924" y="-25297"/>
                  <a:pt x="2529856" y="0"/>
                </a:cubicBezTo>
                <a:cubicBezTo>
                  <a:pt x="2741788" y="25297"/>
                  <a:pt x="3035495" y="-19753"/>
                  <a:pt x="3305552" y="0"/>
                </a:cubicBezTo>
                <a:cubicBezTo>
                  <a:pt x="3575609" y="19753"/>
                  <a:pt x="3618552" y="18667"/>
                  <a:pt x="3927506" y="0"/>
                </a:cubicBezTo>
                <a:cubicBezTo>
                  <a:pt x="4236460" y="-18667"/>
                  <a:pt x="4539607" y="-27042"/>
                  <a:pt x="4780074" y="0"/>
                </a:cubicBezTo>
                <a:cubicBezTo>
                  <a:pt x="5020541" y="27042"/>
                  <a:pt x="5210467" y="2734"/>
                  <a:pt x="5325157" y="0"/>
                </a:cubicBezTo>
                <a:cubicBezTo>
                  <a:pt x="5439847" y="-2734"/>
                  <a:pt x="5998254" y="-19817"/>
                  <a:pt x="6177724" y="0"/>
                </a:cubicBezTo>
                <a:cubicBezTo>
                  <a:pt x="6357194" y="19817"/>
                  <a:pt x="6486214" y="-6722"/>
                  <a:pt x="6645937" y="0"/>
                </a:cubicBezTo>
                <a:cubicBezTo>
                  <a:pt x="6805660" y="6722"/>
                  <a:pt x="7184217" y="-25918"/>
                  <a:pt x="7344763" y="0"/>
                </a:cubicBezTo>
                <a:cubicBezTo>
                  <a:pt x="7505309" y="25918"/>
                  <a:pt x="7988267" y="-33107"/>
                  <a:pt x="8197330" y="0"/>
                </a:cubicBezTo>
                <a:cubicBezTo>
                  <a:pt x="8514511" y="-34959"/>
                  <a:pt x="8719005" y="221080"/>
                  <a:pt x="8707580" y="510250"/>
                </a:cubicBezTo>
                <a:cubicBezTo>
                  <a:pt x="8679356" y="647524"/>
                  <a:pt x="8720213" y="1047932"/>
                  <a:pt x="8707580" y="1190563"/>
                </a:cubicBezTo>
                <a:cubicBezTo>
                  <a:pt x="8694947" y="1333194"/>
                  <a:pt x="8728258" y="1656564"/>
                  <a:pt x="8707580" y="1830058"/>
                </a:cubicBezTo>
                <a:cubicBezTo>
                  <a:pt x="8686902" y="2003552"/>
                  <a:pt x="8739105" y="2358009"/>
                  <a:pt x="8707580" y="2551190"/>
                </a:cubicBezTo>
                <a:cubicBezTo>
                  <a:pt x="8688017" y="2793115"/>
                  <a:pt x="8483482" y="3002611"/>
                  <a:pt x="8197330" y="3061440"/>
                </a:cubicBezTo>
                <a:cubicBezTo>
                  <a:pt x="7968293" y="3065467"/>
                  <a:pt x="7672654" y="3046017"/>
                  <a:pt x="7421634" y="3061440"/>
                </a:cubicBezTo>
                <a:cubicBezTo>
                  <a:pt x="7170614" y="3076863"/>
                  <a:pt x="7083536" y="3083405"/>
                  <a:pt x="6876550" y="3061440"/>
                </a:cubicBezTo>
                <a:cubicBezTo>
                  <a:pt x="6669564" y="3039475"/>
                  <a:pt x="6335096" y="3091938"/>
                  <a:pt x="6023983" y="3061440"/>
                </a:cubicBezTo>
                <a:cubicBezTo>
                  <a:pt x="5712870" y="3030942"/>
                  <a:pt x="5531300" y="3061698"/>
                  <a:pt x="5325157" y="3061440"/>
                </a:cubicBezTo>
                <a:cubicBezTo>
                  <a:pt x="5119014" y="3061182"/>
                  <a:pt x="4931583" y="3038181"/>
                  <a:pt x="4780074" y="3061440"/>
                </a:cubicBezTo>
                <a:cubicBezTo>
                  <a:pt x="4628565" y="3084699"/>
                  <a:pt x="4335450" y="3065813"/>
                  <a:pt x="4081248" y="3061440"/>
                </a:cubicBezTo>
                <a:cubicBezTo>
                  <a:pt x="3827046" y="3057067"/>
                  <a:pt x="3837175" y="3043722"/>
                  <a:pt x="3613035" y="3061440"/>
                </a:cubicBezTo>
                <a:cubicBezTo>
                  <a:pt x="3388895" y="3079158"/>
                  <a:pt x="3245423" y="3070743"/>
                  <a:pt x="3144822" y="3061440"/>
                </a:cubicBezTo>
                <a:cubicBezTo>
                  <a:pt x="3044221" y="3052137"/>
                  <a:pt x="2735023" y="3072321"/>
                  <a:pt x="2445997" y="3061440"/>
                </a:cubicBezTo>
                <a:cubicBezTo>
                  <a:pt x="2156972" y="3050559"/>
                  <a:pt x="2021651" y="3088676"/>
                  <a:pt x="1900913" y="3061440"/>
                </a:cubicBezTo>
                <a:cubicBezTo>
                  <a:pt x="1780175" y="3034204"/>
                  <a:pt x="1490152" y="3038940"/>
                  <a:pt x="1125216" y="3061440"/>
                </a:cubicBezTo>
                <a:cubicBezTo>
                  <a:pt x="760280" y="3083940"/>
                  <a:pt x="680388" y="3053262"/>
                  <a:pt x="510250" y="3061440"/>
                </a:cubicBezTo>
                <a:cubicBezTo>
                  <a:pt x="224521" y="3073678"/>
                  <a:pt x="-2507" y="2825099"/>
                  <a:pt x="0" y="2551190"/>
                </a:cubicBezTo>
                <a:cubicBezTo>
                  <a:pt x="-28259" y="2398226"/>
                  <a:pt x="33612" y="2156420"/>
                  <a:pt x="0" y="1870877"/>
                </a:cubicBezTo>
                <a:cubicBezTo>
                  <a:pt x="-33612" y="1585334"/>
                  <a:pt x="11958" y="1545356"/>
                  <a:pt x="0" y="1231382"/>
                </a:cubicBezTo>
                <a:cubicBezTo>
                  <a:pt x="-11958" y="917408"/>
                  <a:pt x="9108" y="809837"/>
                  <a:pt x="0" y="510250"/>
                </a:cubicBezTo>
                <a:close/>
              </a:path>
            </a:pathLst>
          </a:custGeom>
          <a:solidFill>
            <a:srgbClr val="9C9CDF"/>
          </a:solidFill>
          <a:ln w="9525" cap="sq" cmpd="sng" algn="ctr">
            <a:solidFill>
              <a:schemeClr val="accent5">
                <a:lumMod val="9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4800" b="1" dirty="0">
                <a:latin typeface="Gill Sans Nova Light" panose="020B0302020104020203" pitchFamily="34" charset="0"/>
                <a:ea typeface="ＭＳ Ｐゴシック" pitchFamily="-128" charset="-128"/>
              </a:rPr>
              <a:t>Discover</a:t>
            </a:r>
          </a:p>
          <a:p>
            <a:endParaRPr lang="en-GB" sz="32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r>
              <a:rPr lang="en-GB" sz="4000" dirty="0">
                <a:latin typeface="Gill Sans Nova Light" panose="020B0302020104020203" pitchFamily="34" charset="0"/>
                <a:ea typeface="ＭＳ Ｐゴシック" pitchFamily="-128" charset="-128"/>
              </a:rPr>
              <a:t>What are we doing well? </a:t>
            </a:r>
            <a:endParaRPr lang="en-GB" sz="48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r>
              <a:rPr lang="en-GB" sz="4000" dirty="0">
                <a:latin typeface="Gill Sans Nova Light" panose="020B0302020104020203" pitchFamily="34" charset="0"/>
                <a:ea typeface="ＭＳ Ｐゴシック" pitchFamily="-128" charset="-128"/>
              </a:rPr>
              <a:t>Where do we need to improve?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61858BD-A524-476A-9732-F3CE236B877F}"/>
              </a:ext>
            </a:extLst>
          </p:cNvPr>
          <p:cNvSpPr/>
          <p:nvPr/>
        </p:nvSpPr>
        <p:spPr bwMode="auto">
          <a:xfrm>
            <a:off x="1748385" y="3568149"/>
            <a:ext cx="8707580" cy="3061441"/>
          </a:xfrm>
          <a:custGeom>
            <a:avLst/>
            <a:gdLst>
              <a:gd name="connsiteX0" fmla="*/ 0 w 8707580"/>
              <a:gd name="connsiteY0" fmla="*/ 510250 h 3061441"/>
              <a:gd name="connsiteX1" fmla="*/ 510250 w 8707580"/>
              <a:gd name="connsiteY1" fmla="*/ 0 h 3061441"/>
              <a:gd name="connsiteX2" fmla="*/ 1055334 w 8707580"/>
              <a:gd name="connsiteY2" fmla="*/ 0 h 3061441"/>
              <a:gd name="connsiteX3" fmla="*/ 1523547 w 8707580"/>
              <a:gd name="connsiteY3" fmla="*/ 0 h 3061441"/>
              <a:gd name="connsiteX4" fmla="*/ 2068631 w 8707580"/>
              <a:gd name="connsiteY4" fmla="*/ 0 h 3061441"/>
              <a:gd name="connsiteX5" fmla="*/ 2690585 w 8707580"/>
              <a:gd name="connsiteY5" fmla="*/ 0 h 3061441"/>
              <a:gd name="connsiteX6" fmla="*/ 3389411 w 8707580"/>
              <a:gd name="connsiteY6" fmla="*/ 0 h 3061441"/>
              <a:gd name="connsiteX7" fmla="*/ 3934495 w 8707580"/>
              <a:gd name="connsiteY7" fmla="*/ 0 h 3061441"/>
              <a:gd name="connsiteX8" fmla="*/ 4787062 w 8707580"/>
              <a:gd name="connsiteY8" fmla="*/ 0 h 3061441"/>
              <a:gd name="connsiteX9" fmla="*/ 5485887 w 8707580"/>
              <a:gd name="connsiteY9" fmla="*/ 0 h 3061441"/>
              <a:gd name="connsiteX10" fmla="*/ 6338454 w 8707580"/>
              <a:gd name="connsiteY10" fmla="*/ 0 h 3061441"/>
              <a:gd name="connsiteX11" fmla="*/ 7114151 w 8707580"/>
              <a:gd name="connsiteY11" fmla="*/ 0 h 3061441"/>
              <a:gd name="connsiteX12" fmla="*/ 8197330 w 8707580"/>
              <a:gd name="connsiteY12" fmla="*/ 0 h 3061441"/>
              <a:gd name="connsiteX13" fmla="*/ 8707580 w 8707580"/>
              <a:gd name="connsiteY13" fmla="*/ 510250 h 3061441"/>
              <a:gd name="connsiteX14" fmla="*/ 8707580 w 8707580"/>
              <a:gd name="connsiteY14" fmla="*/ 1170154 h 3061441"/>
              <a:gd name="connsiteX15" fmla="*/ 8707580 w 8707580"/>
              <a:gd name="connsiteY15" fmla="*/ 1789240 h 3061441"/>
              <a:gd name="connsiteX16" fmla="*/ 8707580 w 8707580"/>
              <a:gd name="connsiteY16" fmla="*/ 2551191 h 3061441"/>
              <a:gd name="connsiteX17" fmla="*/ 8197330 w 8707580"/>
              <a:gd name="connsiteY17" fmla="*/ 3061441 h 3061441"/>
              <a:gd name="connsiteX18" fmla="*/ 7344763 w 8707580"/>
              <a:gd name="connsiteY18" fmla="*/ 3061441 h 3061441"/>
              <a:gd name="connsiteX19" fmla="*/ 6799679 w 8707580"/>
              <a:gd name="connsiteY19" fmla="*/ 3061441 h 3061441"/>
              <a:gd name="connsiteX20" fmla="*/ 6100854 w 8707580"/>
              <a:gd name="connsiteY20" fmla="*/ 3061441 h 3061441"/>
              <a:gd name="connsiteX21" fmla="*/ 5325157 w 8707580"/>
              <a:gd name="connsiteY21" fmla="*/ 3061441 h 3061441"/>
              <a:gd name="connsiteX22" fmla="*/ 4472590 w 8707580"/>
              <a:gd name="connsiteY22" fmla="*/ 3061441 h 3061441"/>
              <a:gd name="connsiteX23" fmla="*/ 3696894 w 8707580"/>
              <a:gd name="connsiteY23" fmla="*/ 3061441 h 3061441"/>
              <a:gd name="connsiteX24" fmla="*/ 2844327 w 8707580"/>
              <a:gd name="connsiteY24" fmla="*/ 3061441 h 3061441"/>
              <a:gd name="connsiteX25" fmla="*/ 2068631 w 8707580"/>
              <a:gd name="connsiteY25" fmla="*/ 3061441 h 3061441"/>
              <a:gd name="connsiteX26" fmla="*/ 1523547 w 8707580"/>
              <a:gd name="connsiteY26" fmla="*/ 3061441 h 3061441"/>
              <a:gd name="connsiteX27" fmla="*/ 510250 w 8707580"/>
              <a:gd name="connsiteY27" fmla="*/ 3061441 h 3061441"/>
              <a:gd name="connsiteX28" fmla="*/ 0 w 8707580"/>
              <a:gd name="connsiteY28" fmla="*/ 2551191 h 3061441"/>
              <a:gd name="connsiteX29" fmla="*/ 0 w 8707580"/>
              <a:gd name="connsiteY29" fmla="*/ 1850468 h 3061441"/>
              <a:gd name="connsiteX30" fmla="*/ 0 w 8707580"/>
              <a:gd name="connsiteY30" fmla="*/ 1210973 h 3061441"/>
              <a:gd name="connsiteX31" fmla="*/ 0 w 8707580"/>
              <a:gd name="connsiteY31" fmla="*/ 510250 h 3061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8707580" h="3061441" fill="none" extrusionOk="0">
                <a:moveTo>
                  <a:pt x="0" y="510250"/>
                </a:moveTo>
                <a:cubicBezTo>
                  <a:pt x="12030" y="175944"/>
                  <a:pt x="170442" y="-1869"/>
                  <a:pt x="510250" y="0"/>
                </a:cubicBezTo>
                <a:cubicBezTo>
                  <a:pt x="767003" y="13536"/>
                  <a:pt x="855748" y="23850"/>
                  <a:pt x="1055334" y="0"/>
                </a:cubicBezTo>
                <a:cubicBezTo>
                  <a:pt x="1254920" y="-23850"/>
                  <a:pt x="1384843" y="1865"/>
                  <a:pt x="1523547" y="0"/>
                </a:cubicBezTo>
                <a:cubicBezTo>
                  <a:pt x="1662251" y="-1865"/>
                  <a:pt x="1934364" y="-219"/>
                  <a:pt x="2068631" y="0"/>
                </a:cubicBezTo>
                <a:cubicBezTo>
                  <a:pt x="2202898" y="219"/>
                  <a:pt x="2519551" y="-22027"/>
                  <a:pt x="2690585" y="0"/>
                </a:cubicBezTo>
                <a:cubicBezTo>
                  <a:pt x="2861619" y="22027"/>
                  <a:pt x="3127453" y="-26925"/>
                  <a:pt x="3389411" y="0"/>
                </a:cubicBezTo>
                <a:cubicBezTo>
                  <a:pt x="3651369" y="26925"/>
                  <a:pt x="3735306" y="21786"/>
                  <a:pt x="3934495" y="0"/>
                </a:cubicBezTo>
                <a:cubicBezTo>
                  <a:pt x="4133684" y="-21786"/>
                  <a:pt x="4420772" y="20050"/>
                  <a:pt x="4787062" y="0"/>
                </a:cubicBezTo>
                <a:cubicBezTo>
                  <a:pt x="5153352" y="-20050"/>
                  <a:pt x="5233798" y="5270"/>
                  <a:pt x="5485887" y="0"/>
                </a:cubicBezTo>
                <a:cubicBezTo>
                  <a:pt x="5737977" y="-5270"/>
                  <a:pt x="6006977" y="12146"/>
                  <a:pt x="6338454" y="0"/>
                </a:cubicBezTo>
                <a:cubicBezTo>
                  <a:pt x="6669931" y="-12146"/>
                  <a:pt x="6805794" y="18187"/>
                  <a:pt x="7114151" y="0"/>
                </a:cubicBezTo>
                <a:cubicBezTo>
                  <a:pt x="7422508" y="-18187"/>
                  <a:pt x="7838008" y="-21806"/>
                  <a:pt x="8197330" y="0"/>
                </a:cubicBezTo>
                <a:cubicBezTo>
                  <a:pt x="8506214" y="4642"/>
                  <a:pt x="8643169" y="252013"/>
                  <a:pt x="8707580" y="510250"/>
                </a:cubicBezTo>
                <a:cubicBezTo>
                  <a:pt x="8680577" y="735420"/>
                  <a:pt x="8736898" y="1000925"/>
                  <a:pt x="8707580" y="1170154"/>
                </a:cubicBezTo>
                <a:cubicBezTo>
                  <a:pt x="8678262" y="1339383"/>
                  <a:pt x="8682362" y="1487883"/>
                  <a:pt x="8707580" y="1789240"/>
                </a:cubicBezTo>
                <a:cubicBezTo>
                  <a:pt x="8732798" y="2090597"/>
                  <a:pt x="8695832" y="2385470"/>
                  <a:pt x="8707580" y="2551191"/>
                </a:cubicBezTo>
                <a:cubicBezTo>
                  <a:pt x="8724214" y="2774570"/>
                  <a:pt x="8452277" y="3013704"/>
                  <a:pt x="8197330" y="3061441"/>
                </a:cubicBezTo>
                <a:cubicBezTo>
                  <a:pt x="7786414" y="3089025"/>
                  <a:pt x="7521891" y="3053384"/>
                  <a:pt x="7344763" y="3061441"/>
                </a:cubicBezTo>
                <a:cubicBezTo>
                  <a:pt x="7167635" y="3069498"/>
                  <a:pt x="7062646" y="3073084"/>
                  <a:pt x="6799679" y="3061441"/>
                </a:cubicBezTo>
                <a:cubicBezTo>
                  <a:pt x="6536712" y="3049798"/>
                  <a:pt x="6446849" y="3049675"/>
                  <a:pt x="6100854" y="3061441"/>
                </a:cubicBezTo>
                <a:cubicBezTo>
                  <a:pt x="5754860" y="3073207"/>
                  <a:pt x="5501574" y="3069437"/>
                  <a:pt x="5325157" y="3061441"/>
                </a:cubicBezTo>
                <a:cubicBezTo>
                  <a:pt x="5148740" y="3053445"/>
                  <a:pt x="4694154" y="3062137"/>
                  <a:pt x="4472590" y="3061441"/>
                </a:cubicBezTo>
                <a:cubicBezTo>
                  <a:pt x="4251026" y="3060745"/>
                  <a:pt x="3923139" y="3054624"/>
                  <a:pt x="3696894" y="3061441"/>
                </a:cubicBezTo>
                <a:cubicBezTo>
                  <a:pt x="3470649" y="3068258"/>
                  <a:pt x="3207521" y="3040199"/>
                  <a:pt x="2844327" y="3061441"/>
                </a:cubicBezTo>
                <a:cubicBezTo>
                  <a:pt x="2481133" y="3082683"/>
                  <a:pt x="2414976" y="3091700"/>
                  <a:pt x="2068631" y="3061441"/>
                </a:cubicBezTo>
                <a:cubicBezTo>
                  <a:pt x="1722286" y="3031182"/>
                  <a:pt x="1695562" y="3085248"/>
                  <a:pt x="1523547" y="3061441"/>
                </a:cubicBezTo>
                <a:cubicBezTo>
                  <a:pt x="1351532" y="3037634"/>
                  <a:pt x="909841" y="3090790"/>
                  <a:pt x="510250" y="3061441"/>
                </a:cubicBezTo>
                <a:cubicBezTo>
                  <a:pt x="255717" y="3065642"/>
                  <a:pt x="30226" y="2879367"/>
                  <a:pt x="0" y="2551191"/>
                </a:cubicBezTo>
                <a:cubicBezTo>
                  <a:pt x="5621" y="2239904"/>
                  <a:pt x="4790" y="2118518"/>
                  <a:pt x="0" y="1850468"/>
                </a:cubicBezTo>
                <a:cubicBezTo>
                  <a:pt x="-4790" y="1582418"/>
                  <a:pt x="-17565" y="1456821"/>
                  <a:pt x="0" y="1210973"/>
                </a:cubicBezTo>
                <a:cubicBezTo>
                  <a:pt x="17565" y="965125"/>
                  <a:pt x="11165" y="843591"/>
                  <a:pt x="0" y="510250"/>
                </a:cubicBezTo>
                <a:close/>
              </a:path>
              <a:path w="8707580" h="3061441" stroke="0" extrusionOk="0">
                <a:moveTo>
                  <a:pt x="0" y="510250"/>
                </a:moveTo>
                <a:cubicBezTo>
                  <a:pt x="-15435" y="218926"/>
                  <a:pt x="205081" y="8769"/>
                  <a:pt x="510250" y="0"/>
                </a:cubicBezTo>
                <a:cubicBezTo>
                  <a:pt x="934391" y="28627"/>
                  <a:pt x="1186115" y="7286"/>
                  <a:pt x="1362817" y="0"/>
                </a:cubicBezTo>
                <a:cubicBezTo>
                  <a:pt x="1539519" y="-7286"/>
                  <a:pt x="1674653" y="-29194"/>
                  <a:pt x="1984772" y="0"/>
                </a:cubicBezTo>
                <a:cubicBezTo>
                  <a:pt x="2294891" y="29194"/>
                  <a:pt x="2317924" y="-25297"/>
                  <a:pt x="2529856" y="0"/>
                </a:cubicBezTo>
                <a:cubicBezTo>
                  <a:pt x="2741788" y="25297"/>
                  <a:pt x="3035495" y="-19753"/>
                  <a:pt x="3305552" y="0"/>
                </a:cubicBezTo>
                <a:cubicBezTo>
                  <a:pt x="3575609" y="19753"/>
                  <a:pt x="3618552" y="18667"/>
                  <a:pt x="3927506" y="0"/>
                </a:cubicBezTo>
                <a:cubicBezTo>
                  <a:pt x="4236460" y="-18667"/>
                  <a:pt x="4539607" y="-27042"/>
                  <a:pt x="4780074" y="0"/>
                </a:cubicBezTo>
                <a:cubicBezTo>
                  <a:pt x="5020541" y="27042"/>
                  <a:pt x="5210467" y="2734"/>
                  <a:pt x="5325157" y="0"/>
                </a:cubicBezTo>
                <a:cubicBezTo>
                  <a:pt x="5439847" y="-2734"/>
                  <a:pt x="5998254" y="-19817"/>
                  <a:pt x="6177724" y="0"/>
                </a:cubicBezTo>
                <a:cubicBezTo>
                  <a:pt x="6357194" y="19817"/>
                  <a:pt x="6486214" y="-6722"/>
                  <a:pt x="6645937" y="0"/>
                </a:cubicBezTo>
                <a:cubicBezTo>
                  <a:pt x="6805660" y="6722"/>
                  <a:pt x="7184217" y="-25918"/>
                  <a:pt x="7344763" y="0"/>
                </a:cubicBezTo>
                <a:cubicBezTo>
                  <a:pt x="7505309" y="25918"/>
                  <a:pt x="7988267" y="-33107"/>
                  <a:pt x="8197330" y="0"/>
                </a:cubicBezTo>
                <a:cubicBezTo>
                  <a:pt x="8514511" y="-34959"/>
                  <a:pt x="8719005" y="221080"/>
                  <a:pt x="8707580" y="510250"/>
                </a:cubicBezTo>
                <a:cubicBezTo>
                  <a:pt x="8683006" y="849828"/>
                  <a:pt x="8721066" y="1041943"/>
                  <a:pt x="8707580" y="1190564"/>
                </a:cubicBezTo>
                <a:cubicBezTo>
                  <a:pt x="8694094" y="1339185"/>
                  <a:pt x="8728258" y="1656565"/>
                  <a:pt x="8707580" y="1830059"/>
                </a:cubicBezTo>
                <a:cubicBezTo>
                  <a:pt x="8686902" y="2003553"/>
                  <a:pt x="8739105" y="2358010"/>
                  <a:pt x="8707580" y="2551191"/>
                </a:cubicBezTo>
                <a:cubicBezTo>
                  <a:pt x="8688017" y="2793116"/>
                  <a:pt x="8483482" y="3002612"/>
                  <a:pt x="8197330" y="3061441"/>
                </a:cubicBezTo>
                <a:cubicBezTo>
                  <a:pt x="7968293" y="3065468"/>
                  <a:pt x="7672654" y="3046018"/>
                  <a:pt x="7421634" y="3061441"/>
                </a:cubicBezTo>
                <a:cubicBezTo>
                  <a:pt x="7170614" y="3076864"/>
                  <a:pt x="7083536" y="3083406"/>
                  <a:pt x="6876550" y="3061441"/>
                </a:cubicBezTo>
                <a:cubicBezTo>
                  <a:pt x="6669564" y="3039476"/>
                  <a:pt x="6335096" y="3091939"/>
                  <a:pt x="6023983" y="3061441"/>
                </a:cubicBezTo>
                <a:cubicBezTo>
                  <a:pt x="5712870" y="3030943"/>
                  <a:pt x="5531300" y="3061699"/>
                  <a:pt x="5325157" y="3061441"/>
                </a:cubicBezTo>
                <a:cubicBezTo>
                  <a:pt x="5119014" y="3061183"/>
                  <a:pt x="4931583" y="3038182"/>
                  <a:pt x="4780074" y="3061441"/>
                </a:cubicBezTo>
                <a:cubicBezTo>
                  <a:pt x="4628565" y="3084700"/>
                  <a:pt x="4335450" y="3065814"/>
                  <a:pt x="4081248" y="3061441"/>
                </a:cubicBezTo>
                <a:cubicBezTo>
                  <a:pt x="3827046" y="3057068"/>
                  <a:pt x="3837175" y="3043723"/>
                  <a:pt x="3613035" y="3061441"/>
                </a:cubicBezTo>
                <a:cubicBezTo>
                  <a:pt x="3388895" y="3079159"/>
                  <a:pt x="3245423" y="3070744"/>
                  <a:pt x="3144822" y="3061441"/>
                </a:cubicBezTo>
                <a:cubicBezTo>
                  <a:pt x="3044221" y="3052138"/>
                  <a:pt x="2735023" y="3072322"/>
                  <a:pt x="2445997" y="3061441"/>
                </a:cubicBezTo>
                <a:cubicBezTo>
                  <a:pt x="2156972" y="3050560"/>
                  <a:pt x="2021651" y="3088677"/>
                  <a:pt x="1900913" y="3061441"/>
                </a:cubicBezTo>
                <a:cubicBezTo>
                  <a:pt x="1780175" y="3034205"/>
                  <a:pt x="1490152" y="3038941"/>
                  <a:pt x="1125216" y="3061441"/>
                </a:cubicBezTo>
                <a:cubicBezTo>
                  <a:pt x="760280" y="3083941"/>
                  <a:pt x="680388" y="3053263"/>
                  <a:pt x="510250" y="3061441"/>
                </a:cubicBezTo>
                <a:cubicBezTo>
                  <a:pt x="224521" y="3073679"/>
                  <a:pt x="-2507" y="2825100"/>
                  <a:pt x="0" y="2551191"/>
                </a:cubicBezTo>
                <a:cubicBezTo>
                  <a:pt x="-29055" y="2403246"/>
                  <a:pt x="29731" y="2157493"/>
                  <a:pt x="0" y="1870877"/>
                </a:cubicBezTo>
                <a:cubicBezTo>
                  <a:pt x="-29731" y="1584261"/>
                  <a:pt x="11958" y="1545356"/>
                  <a:pt x="0" y="1231382"/>
                </a:cubicBezTo>
                <a:cubicBezTo>
                  <a:pt x="-11958" y="917408"/>
                  <a:pt x="9108" y="809837"/>
                  <a:pt x="0" y="510250"/>
                </a:cubicBezTo>
                <a:close/>
              </a:path>
            </a:pathLst>
          </a:custGeom>
          <a:solidFill>
            <a:srgbClr val="CECEEF"/>
          </a:solidFill>
          <a:ln w="9525" cap="flat" cmpd="sng" algn="ctr">
            <a:solidFill>
              <a:schemeClr val="accent5"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4800" b="1" dirty="0">
                <a:latin typeface="Gill Sans Nova Light" panose="020B0302020104020203" pitchFamily="34" charset="0"/>
                <a:ea typeface="ＭＳ Ｐゴシック" pitchFamily="-128" charset="-128"/>
              </a:rPr>
              <a:t>Dream</a:t>
            </a:r>
            <a:endParaRPr lang="en-GB" sz="48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endParaRPr lang="en-GB" sz="32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r>
              <a:rPr lang="en-GB" sz="4000" dirty="0">
                <a:latin typeface="Gill Sans Nova Light" panose="020B0302020104020203" pitchFamily="34" charset="0"/>
                <a:ea typeface="ＭＳ Ｐゴシック" pitchFamily="-128" charset="-128"/>
              </a:rPr>
              <a:t>What things could we do? </a:t>
            </a:r>
          </a:p>
          <a:p>
            <a:r>
              <a:rPr lang="en-GB" sz="4000" dirty="0">
                <a:latin typeface="Gill Sans Nova Light" panose="020B0302020104020203" pitchFamily="34" charset="0"/>
                <a:ea typeface="ＭＳ Ｐゴシック" pitchFamily="-128" charset="-128"/>
              </a:rPr>
              <a:t>Rank them in terms of importance</a:t>
            </a:r>
          </a:p>
          <a:p>
            <a:endParaRPr lang="en-GB" sz="1800" dirty="0">
              <a:latin typeface="Gill Sans Nova Light" panose="020B0302020104020203" pitchFamily="34" charset="0"/>
              <a:ea typeface="ＭＳ Ｐゴシック" pitchFamily="-128" charset="-128"/>
            </a:endParaRPr>
          </a:p>
          <a:p>
            <a:endParaRPr lang="en-GB" sz="1800" dirty="0">
              <a:latin typeface="Gill Sans Nova Light" panose="020B0302020104020203" pitchFamily="34" charset="0"/>
              <a:ea typeface="ＭＳ Ｐゴシック" pitchFamily="-1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443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E462D-37FA-4B9B-8356-C236412D3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96" y="1541463"/>
            <a:ext cx="11469007" cy="285273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Gill Sans Nova Light" panose="020B0302020104020203" pitchFamily="34" charset="0"/>
                <a:ea typeface="ＭＳ Ｐゴシック" pitchFamily="-128" charset="-128"/>
              </a:rPr>
              <a:t>Think of adjectives you think other people would use to describe your church. Would generous be one of them?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317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A4DB71-57A6-470E-8D6E-AEA25C04D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681516"/>
            <a:ext cx="11480800" cy="315025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</a:pPr>
            <a:r>
              <a:rPr lang="en-GB" sz="4300" dirty="0">
                <a:latin typeface="Gill Sans Nova Light" panose="020B0302020104020203" pitchFamily="34" charset="0"/>
              </a:rPr>
              <a:t>You should come away from your session with a vision of </a:t>
            </a:r>
            <a:r>
              <a:rPr lang="en-GB" sz="4300" b="1" dirty="0">
                <a:latin typeface="Gill Sans Nova Light" panose="020B0302020104020203" pitchFamily="34" charset="0"/>
              </a:rPr>
              <a:t>how God is calling you to be generous </a:t>
            </a:r>
            <a:r>
              <a:rPr lang="en-GB" sz="4300" dirty="0">
                <a:latin typeface="Gill Sans Nova Light" panose="020B0302020104020203" pitchFamily="34" charset="0"/>
              </a:rPr>
              <a:t>as a church and as disciples and the steps you need to take to get there</a:t>
            </a:r>
          </a:p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EAB20C-1ADB-42F7-98E4-FD73A97302DB}"/>
              </a:ext>
            </a:extLst>
          </p:cNvPr>
          <p:cNvSpPr/>
          <p:nvPr/>
        </p:nvSpPr>
        <p:spPr>
          <a:xfrm>
            <a:off x="2507342" y="4236722"/>
            <a:ext cx="71773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solidFill>
                  <a:schemeClr val="bg1"/>
                </a:solidFill>
                <a:latin typeface="Gill Sans Nova Light" panose="020B0302020104020203" pitchFamily="34" charset="0"/>
              </a:rPr>
              <a:t>I owe you more than my whole self, but I have no more, and by myself, I cannot render the whole of it to you</a:t>
            </a:r>
          </a:p>
          <a:p>
            <a:pPr algn="ctr"/>
            <a:endParaRPr lang="en-GB" i="1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  <a:p>
            <a:pPr algn="ctr"/>
            <a:r>
              <a:rPr lang="en-GB" dirty="0">
                <a:solidFill>
                  <a:schemeClr val="bg1"/>
                </a:solidFill>
                <a:latin typeface="Gill Sans Nova Light" panose="020B0302020104020203" pitchFamily="34" charset="0"/>
              </a:rPr>
              <a:t>St Anselm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BBCC9E-C257-4320-87BE-BC52E006BC45}"/>
              </a:ext>
            </a:extLst>
          </p:cNvPr>
          <p:cNvCxnSpPr>
            <a:cxnSpLocks/>
          </p:cNvCxnSpPr>
          <p:nvPr/>
        </p:nvCxnSpPr>
        <p:spPr>
          <a:xfrm flipV="1">
            <a:off x="3418114" y="3831771"/>
            <a:ext cx="5123543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56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F9652C9-427D-4FFB-A14D-A524A9E51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85" y="352306"/>
            <a:ext cx="10374866" cy="1325563"/>
          </a:xfrm>
        </p:spPr>
        <p:txBody>
          <a:bodyPr/>
          <a:lstStyle/>
          <a:p>
            <a:r>
              <a:rPr lang="en-GB" dirty="0">
                <a:latin typeface="Gill Sans Nova Light" panose="020B0302020104020203" pitchFamily="34" charset="0"/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00B51B-D262-48AD-A5B8-7B8AC7ACB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191" y="1819725"/>
            <a:ext cx="8344048" cy="3988034"/>
          </a:xfrm>
        </p:spPr>
        <p:txBody>
          <a:bodyPr/>
          <a:lstStyle/>
          <a:p>
            <a:r>
              <a:rPr lang="en-GB" dirty="0">
                <a:latin typeface="Gill Sans Nova Light" panose="020B0302020104020203" pitchFamily="34" charset="0"/>
              </a:rPr>
              <a:t>Introduction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Getting Started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Toolkit Overview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What to do next?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Questions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6DB60A-DF47-415D-8C82-D4AF427D191B}"/>
              </a:ext>
            </a:extLst>
          </p:cNvPr>
          <p:cNvSpPr/>
          <p:nvPr/>
        </p:nvSpPr>
        <p:spPr>
          <a:xfrm>
            <a:off x="4931893" y="3429000"/>
            <a:ext cx="66524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9600" b="1" dirty="0">
                <a:solidFill>
                  <a:srgbClr val="FFFFFF"/>
                </a:solidFill>
                <a:latin typeface="Gill Sans Nova" panose="020B0604020202020204" pitchFamily="34" charset="0"/>
              </a:rPr>
              <a:t>Generosity Toolkit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202135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6E9DD1-0378-4912-BC7B-09EDE5DCA139}"/>
              </a:ext>
            </a:extLst>
          </p:cNvPr>
          <p:cNvSpPr txBox="1">
            <a:spLocks/>
          </p:cNvSpPr>
          <p:nvPr/>
        </p:nvSpPr>
        <p:spPr>
          <a:xfrm>
            <a:off x="463036" y="1613277"/>
            <a:ext cx="9629273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1200"/>
              </a:spcAft>
            </a:pPr>
            <a:r>
              <a:rPr lang="en-GB" sz="3200" kern="0" dirty="0">
                <a:latin typeface="Gill Sans Nova Light" panose="020B0302020104020203" pitchFamily="34" charset="0"/>
              </a:rPr>
              <a:t>Together the group will agree: </a:t>
            </a:r>
          </a:p>
          <a:p>
            <a:pPr marL="514350" indent="-514350" algn="l" fontAlgn="auto"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latin typeface="Gill Sans Nova Light" panose="020B0302020104020203" pitchFamily="34" charset="0"/>
              </a:rPr>
              <a:t>An </a:t>
            </a:r>
            <a:r>
              <a:rPr lang="en-GB" sz="3200" b="1" dirty="0">
                <a:latin typeface="Gill Sans Nova Light" panose="020B0302020104020203" pitchFamily="34" charset="0"/>
              </a:rPr>
              <a:t>action or new activity </a:t>
            </a:r>
            <a:r>
              <a:rPr lang="en-GB" sz="3200" dirty="0">
                <a:latin typeface="Gill Sans Nova Light" panose="020B0302020104020203" pitchFamily="34" charset="0"/>
              </a:rPr>
              <a:t>for each of the 8 MINT/IDEA building blocks</a:t>
            </a:r>
          </a:p>
          <a:p>
            <a:pPr marL="514350" indent="-514350" algn="l" fontAlgn="auto"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latin typeface="Gill Sans Nova Light" panose="020B0302020104020203" pitchFamily="34" charset="0"/>
              </a:rPr>
              <a:t>Who will be responsible for leading this action</a:t>
            </a:r>
          </a:p>
          <a:p>
            <a:pPr marL="514350" indent="-514350" algn="l" fontAlgn="auto"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latin typeface="Gill Sans Nova Light" panose="020B0302020104020203" pitchFamily="34" charset="0"/>
              </a:rPr>
              <a:t>When this action will be completed by</a:t>
            </a:r>
          </a:p>
          <a:p>
            <a:pPr marL="514350" indent="-514350" algn="l" fontAlgn="auto">
              <a:spcAft>
                <a:spcPts val="1200"/>
              </a:spcAft>
              <a:buFont typeface="+mj-lt"/>
              <a:buAutoNum type="arabicPeriod"/>
            </a:pPr>
            <a:r>
              <a:rPr lang="en-GB" sz="3200" dirty="0">
                <a:latin typeface="Gill Sans Nova Light" panose="020B0302020104020203" pitchFamily="34" charset="0"/>
              </a:rPr>
              <a:t>What success will look like</a:t>
            </a:r>
          </a:p>
          <a:p>
            <a:pPr marL="514350" indent="-514350" algn="l" fontAlgn="auto">
              <a:spcAft>
                <a:spcPts val="0"/>
              </a:spcAft>
              <a:buFont typeface="+mj-lt"/>
              <a:buAutoNum type="arabicPeriod"/>
            </a:pPr>
            <a:endParaRPr lang="en-GB" sz="3200" dirty="0">
              <a:latin typeface="Gill Sans Nova Light" panose="020B03020201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A20A31-F579-4D3E-8F06-D0B87962C68C}"/>
              </a:ext>
            </a:extLst>
          </p:cNvPr>
          <p:cNvSpPr txBox="1"/>
          <p:nvPr/>
        </p:nvSpPr>
        <p:spPr>
          <a:xfrm>
            <a:off x="463036" y="250556"/>
            <a:ext cx="11015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</a:rPr>
              <a:t>Taking Action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61858BD-A524-476A-9732-F3CE236B877F}"/>
              </a:ext>
            </a:extLst>
          </p:cNvPr>
          <p:cNvSpPr/>
          <p:nvPr/>
        </p:nvSpPr>
        <p:spPr bwMode="auto">
          <a:xfrm>
            <a:off x="1647909" y="283579"/>
            <a:ext cx="4346368" cy="2980480"/>
          </a:xfrm>
          <a:custGeom>
            <a:avLst/>
            <a:gdLst>
              <a:gd name="connsiteX0" fmla="*/ 0 w 4346368"/>
              <a:gd name="connsiteY0" fmla="*/ 496757 h 2980480"/>
              <a:gd name="connsiteX1" fmla="*/ 496757 w 4346368"/>
              <a:gd name="connsiteY1" fmla="*/ 0 h 2980480"/>
              <a:gd name="connsiteX2" fmla="*/ 1200856 w 4346368"/>
              <a:gd name="connsiteY2" fmla="*/ 0 h 2980480"/>
              <a:gd name="connsiteX3" fmla="*/ 1770842 w 4346368"/>
              <a:gd name="connsiteY3" fmla="*/ 0 h 2980480"/>
              <a:gd name="connsiteX4" fmla="*/ 2441412 w 4346368"/>
              <a:gd name="connsiteY4" fmla="*/ 0 h 2980480"/>
              <a:gd name="connsiteX5" fmla="*/ 3044926 w 4346368"/>
              <a:gd name="connsiteY5" fmla="*/ 0 h 2980480"/>
              <a:gd name="connsiteX6" fmla="*/ 3849611 w 4346368"/>
              <a:gd name="connsiteY6" fmla="*/ 0 h 2980480"/>
              <a:gd name="connsiteX7" fmla="*/ 4346368 w 4346368"/>
              <a:gd name="connsiteY7" fmla="*/ 496757 h 2980480"/>
              <a:gd name="connsiteX8" fmla="*/ 4346368 w 4346368"/>
              <a:gd name="connsiteY8" fmla="*/ 1198818 h 2980480"/>
              <a:gd name="connsiteX9" fmla="*/ 4346368 w 4346368"/>
              <a:gd name="connsiteY9" fmla="*/ 1881010 h 2980480"/>
              <a:gd name="connsiteX10" fmla="*/ 4346368 w 4346368"/>
              <a:gd name="connsiteY10" fmla="*/ 2483723 h 2980480"/>
              <a:gd name="connsiteX11" fmla="*/ 3849611 w 4346368"/>
              <a:gd name="connsiteY11" fmla="*/ 2980480 h 2980480"/>
              <a:gd name="connsiteX12" fmla="*/ 3111983 w 4346368"/>
              <a:gd name="connsiteY12" fmla="*/ 2980480 h 2980480"/>
              <a:gd name="connsiteX13" fmla="*/ 2508469 w 4346368"/>
              <a:gd name="connsiteY13" fmla="*/ 2980480 h 2980480"/>
              <a:gd name="connsiteX14" fmla="*/ 1938484 w 4346368"/>
              <a:gd name="connsiteY14" fmla="*/ 2980480 h 2980480"/>
              <a:gd name="connsiteX15" fmla="*/ 1334970 w 4346368"/>
              <a:gd name="connsiteY15" fmla="*/ 2980480 h 2980480"/>
              <a:gd name="connsiteX16" fmla="*/ 496757 w 4346368"/>
              <a:gd name="connsiteY16" fmla="*/ 2980480 h 2980480"/>
              <a:gd name="connsiteX17" fmla="*/ 0 w 4346368"/>
              <a:gd name="connsiteY17" fmla="*/ 2483723 h 2980480"/>
              <a:gd name="connsiteX18" fmla="*/ 0 w 4346368"/>
              <a:gd name="connsiteY18" fmla="*/ 1881010 h 2980480"/>
              <a:gd name="connsiteX19" fmla="*/ 0 w 4346368"/>
              <a:gd name="connsiteY19" fmla="*/ 1218688 h 2980480"/>
              <a:gd name="connsiteX20" fmla="*/ 0 w 4346368"/>
              <a:gd name="connsiteY20" fmla="*/ 496757 h 298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46368" h="2980480" fill="none" extrusionOk="0">
                <a:moveTo>
                  <a:pt x="0" y="496757"/>
                </a:moveTo>
                <a:cubicBezTo>
                  <a:pt x="17746" y="257542"/>
                  <a:pt x="166616" y="29421"/>
                  <a:pt x="496757" y="0"/>
                </a:cubicBezTo>
                <a:cubicBezTo>
                  <a:pt x="715748" y="10301"/>
                  <a:pt x="972614" y="-8540"/>
                  <a:pt x="1200856" y="0"/>
                </a:cubicBezTo>
                <a:cubicBezTo>
                  <a:pt x="1429098" y="8540"/>
                  <a:pt x="1605293" y="5743"/>
                  <a:pt x="1770842" y="0"/>
                </a:cubicBezTo>
                <a:cubicBezTo>
                  <a:pt x="1936391" y="-5743"/>
                  <a:pt x="2302894" y="-13773"/>
                  <a:pt x="2441412" y="0"/>
                </a:cubicBezTo>
                <a:cubicBezTo>
                  <a:pt x="2579930" y="13773"/>
                  <a:pt x="2765318" y="23471"/>
                  <a:pt x="3044926" y="0"/>
                </a:cubicBezTo>
                <a:cubicBezTo>
                  <a:pt x="3324534" y="-23471"/>
                  <a:pt x="3656899" y="34252"/>
                  <a:pt x="3849611" y="0"/>
                </a:cubicBezTo>
                <a:cubicBezTo>
                  <a:pt x="4141880" y="-3930"/>
                  <a:pt x="4376261" y="247034"/>
                  <a:pt x="4346368" y="496757"/>
                </a:cubicBezTo>
                <a:cubicBezTo>
                  <a:pt x="4316090" y="765759"/>
                  <a:pt x="4330567" y="913458"/>
                  <a:pt x="4346368" y="1198818"/>
                </a:cubicBezTo>
                <a:cubicBezTo>
                  <a:pt x="4362169" y="1484178"/>
                  <a:pt x="4373826" y="1625322"/>
                  <a:pt x="4346368" y="1881010"/>
                </a:cubicBezTo>
                <a:cubicBezTo>
                  <a:pt x="4318910" y="2136698"/>
                  <a:pt x="4369718" y="2206698"/>
                  <a:pt x="4346368" y="2483723"/>
                </a:cubicBezTo>
                <a:cubicBezTo>
                  <a:pt x="4330975" y="2766705"/>
                  <a:pt x="4139217" y="3021813"/>
                  <a:pt x="3849611" y="2980480"/>
                </a:cubicBezTo>
                <a:cubicBezTo>
                  <a:pt x="3521839" y="2949550"/>
                  <a:pt x="3438847" y="2971006"/>
                  <a:pt x="3111983" y="2980480"/>
                </a:cubicBezTo>
                <a:cubicBezTo>
                  <a:pt x="2785119" y="2989954"/>
                  <a:pt x="2653776" y="2967627"/>
                  <a:pt x="2508469" y="2980480"/>
                </a:cubicBezTo>
                <a:cubicBezTo>
                  <a:pt x="2363162" y="2993333"/>
                  <a:pt x="2077983" y="2978523"/>
                  <a:pt x="1938484" y="2980480"/>
                </a:cubicBezTo>
                <a:cubicBezTo>
                  <a:pt x="1798985" y="2982437"/>
                  <a:pt x="1488548" y="2953155"/>
                  <a:pt x="1334970" y="2980480"/>
                </a:cubicBezTo>
                <a:cubicBezTo>
                  <a:pt x="1181392" y="3007805"/>
                  <a:pt x="670313" y="2988230"/>
                  <a:pt x="496757" y="2980480"/>
                </a:cubicBezTo>
                <a:cubicBezTo>
                  <a:pt x="200559" y="2983099"/>
                  <a:pt x="6131" y="2764513"/>
                  <a:pt x="0" y="2483723"/>
                </a:cubicBezTo>
                <a:cubicBezTo>
                  <a:pt x="-11615" y="2307165"/>
                  <a:pt x="-598" y="2092038"/>
                  <a:pt x="0" y="1881010"/>
                </a:cubicBezTo>
                <a:cubicBezTo>
                  <a:pt x="598" y="1669982"/>
                  <a:pt x="-1315" y="1468839"/>
                  <a:pt x="0" y="1218688"/>
                </a:cubicBezTo>
                <a:cubicBezTo>
                  <a:pt x="1315" y="968537"/>
                  <a:pt x="3516" y="820522"/>
                  <a:pt x="0" y="496757"/>
                </a:cubicBezTo>
                <a:close/>
              </a:path>
              <a:path w="4346368" h="2980480" stroke="0" extrusionOk="0">
                <a:moveTo>
                  <a:pt x="0" y="496757"/>
                </a:moveTo>
                <a:cubicBezTo>
                  <a:pt x="-53231" y="189572"/>
                  <a:pt x="167450" y="20626"/>
                  <a:pt x="496757" y="0"/>
                </a:cubicBezTo>
                <a:cubicBezTo>
                  <a:pt x="681156" y="-36282"/>
                  <a:pt x="958219" y="-27678"/>
                  <a:pt x="1234385" y="0"/>
                </a:cubicBezTo>
                <a:cubicBezTo>
                  <a:pt x="1510551" y="27678"/>
                  <a:pt x="1571337" y="9104"/>
                  <a:pt x="1871427" y="0"/>
                </a:cubicBezTo>
                <a:cubicBezTo>
                  <a:pt x="2171517" y="-9104"/>
                  <a:pt x="2180740" y="5670"/>
                  <a:pt x="2474941" y="0"/>
                </a:cubicBezTo>
                <a:cubicBezTo>
                  <a:pt x="2769142" y="-5670"/>
                  <a:pt x="2943621" y="21479"/>
                  <a:pt x="3179040" y="0"/>
                </a:cubicBezTo>
                <a:cubicBezTo>
                  <a:pt x="3414459" y="-21479"/>
                  <a:pt x="3610207" y="20261"/>
                  <a:pt x="3849611" y="0"/>
                </a:cubicBezTo>
                <a:cubicBezTo>
                  <a:pt x="4133590" y="-15668"/>
                  <a:pt x="4297311" y="265517"/>
                  <a:pt x="4346368" y="496757"/>
                </a:cubicBezTo>
                <a:cubicBezTo>
                  <a:pt x="4337895" y="689932"/>
                  <a:pt x="4362475" y="941974"/>
                  <a:pt x="4346368" y="1159079"/>
                </a:cubicBezTo>
                <a:cubicBezTo>
                  <a:pt x="4330261" y="1376184"/>
                  <a:pt x="4370002" y="1569955"/>
                  <a:pt x="4346368" y="1761792"/>
                </a:cubicBezTo>
                <a:cubicBezTo>
                  <a:pt x="4322734" y="1953629"/>
                  <a:pt x="4315409" y="2129272"/>
                  <a:pt x="4346368" y="2483723"/>
                </a:cubicBezTo>
                <a:cubicBezTo>
                  <a:pt x="4365221" y="2786138"/>
                  <a:pt x="4130088" y="3043923"/>
                  <a:pt x="3849611" y="2980480"/>
                </a:cubicBezTo>
                <a:cubicBezTo>
                  <a:pt x="3729775" y="3000513"/>
                  <a:pt x="3478590" y="2961151"/>
                  <a:pt x="3279626" y="2980480"/>
                </a:cubicBezTo>
                <a:cubicBezTo>
                  <a:pt x="3080663" y="2999809"/>
                  <a:pt x="2798814" y="3008848"/>
                  <a:pt x="2541998" y="2980480"/>
                </a:cubicBezTo>
                <a:cubicBezTo>
                  <a:pt x="2285182" y="2952112"/>
                  <a:pt x="2176058" y="2954758"/>
                  <a:pt x="1938484" y="2980480"/>
                </a:cubicBezTo>
                <a:cubicBezTo>
                  <a:pt x="1700910" y="3006202"/>
                  <a:pt x="1593288" y="2970859"/>
                  <a:pt x="1267913" y="2980480"/>
                </a:cubicBezTo>
                <a:cubicBezTo>
                  <a:pt x="942538" y="2990101"/>
                  <a:pt x="675657" y="2997619"/>
                  <a:pt x="496757" y="2980480"/>
                </a:cubicBezTo>
                <a:cubicBezTo>
                  <a:pt x="202780" y="2921439"/>
                  <a:pt x="7488" y="2756553"/>
                  <a:pt x="0" y="2483723"/>
                </a:cubicBezTo>
                <a:cubicBezTo>
                  <a:pt x="8913" y="2291027"/>
                  <a:pt x="26019" y="2050746"/>
                  <a:pt x="0" y="1881010"/>
                </a:cubicBezTo>
                <a:cubicBezTo>
                  <a:pt x="-26019" y="1711274"/>
                  <a:pt x="-83" y="1374627"/>
                  <a:pt x="0" y="1178949"/>
                </a:cubicBezTo>
                <a:cubicBezTo>
                  <a:pt x="83" y="983271"/>
                  <a:pt x="-23921" y="821030"/>
                  <a:pt x="0" y="496757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Mechanism 		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New activity………………………………....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Led by………………………………………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Completed when…………………………...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Resources needed…………………………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Success will be……………………………...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00054FC-2943-47F1-A00B-63CF57C2B631}"/>
              </a:ext>
            </a:extLst>
          </p:cNvPr>
          <p:cNvSpPr/>
          <p:nvPr/>
        </p:nvSpPr>
        <p:spPr bwMode="auto">
          <a:xfrm>
            <a:off x="1689998" y="3486931"/>
            <a:ext cx="4297017" cy="3101987"/>
          </a:xfrm>
          <a:custGeom>
            <a:avLst/>
            <a:gdLst>
              <a:gd name="connsiteX0" fmla="*/ 0 w 4297017"/>
              <a:gd name="connsiteY0" fmla="*/ 517008 h 3101987"/>
              <a:gd name="connsiteX1" fmla="*/ 517008 w 4297017"/>
              <a:gd name="connsiteY1" fmla="*/ 0 h 3101987"/>
              <a:gd name="connsiteX2" fmla="*/ 1202238 w 4297017"/>
              <a:gd name="connsiteY2" fmla="*/ 0 h 3101987"/>
              <a:gd name="connsiteX3" fmla="*/ 1756948 w 4297017"/>
              <a:gd name="connsiteY3" fmla="*/ 0 h 3101987"/>
              <a:gd name="connsiteX4" fmla="*/ 2409549 w 4297017"/>
              <a:gd name="connsiteY4" fmla="*/ 0 h 3101987"/>
              <a:gd name="connsiteX5" fmla="*/ 2996889 w 4297017"/>
              <a:gd name="connsiteY5" fmla="*/ 0 h 3101987"/>
              <a:gd name="connsiteX6" fmla="*/ 3780009 w 4297017"/>
              <a:gd name="connsiteY6" fmla="*/ 0 h 3101987"/>
              <a:gd name="connsiteX7" fmla="*/ 4297017 w 4297017"/>
              <a:gd name="connsiteY7" fmla="*/ 517008 h 3101987"/>
              <a:gd name="connsiteX8" fmla="*/ 4297017 w 4297017"/>
              <a:gd name="connsiteY8" fmla="*/ 1247691 h 3101987"/>
              <a:gd name="connsiteX9" fmla="*/ 4297017 w 4297017"/>
              <a:gd name="connsiteY9" fmla="*/ 1957694 h 3101987"/>
              <a:gd name="connsiteX10" fmla="*/ 4297017 w 4297017"/>
              <a:gd name="connsiteY10" fmla="*/ 2584979 h 3101987"/>
              <a:gd name="connsiteX11" fmla="*/ 3780009 w 4297017"/>
              <a:gd name="connsiteY11" fmla="*/ 3101987 h 3101987"/>
              <a:gd name="connsiteX12" fmla="*/ 3062149 w 4297017"/>
              <a:gd name="connsiteY12" fmla="*/ 3101987 h 3101987"/>
              <a:gd name="connsiteX13" fmla="*/ 2474809 w 4297017"/>
              <a:gd name="connsiteY13" fmla="*/ 3101987 h 3101987"/>
              <a:gd name="connsiteX14" fmla="*/ 1920098 w 4297017"/>
              <a:gd name="connsiteY14" fmla="*/ 3101987 h 3101987"/>
              <a:gd name="connsiteX15" fmla="*/ 1332758 w 4297017"/>
              <a:gd name="connsiteY15" fmla="*/ 3101987 h 3101987"/>
              <a:gd name="connsiteX16" fmla="*/ 517008 w 4297017"/>
              <a:gd name="connsiteY16" fmla="*/ 3101987 h 3101987"/>
              <a:gd name="connsiteX17" fmla="*/ 0 w 4297017"/>
              <a:gd name="connsiteY17" fmla="*/ 2584979 h 3101987"/>
              <a:gd name="connsiteX18" fmla="*/ 0 w 4297017"/>
              <a:gd name="connsiteY18" fmla="*/ 1957694 h 3101987"/>
              <a:gd name="connsiteX19" fmla="*/ 0 w 4297017"/>
              <a:gd name="connsiteY19" fmla="*/ 1268371 h 3101987"/>
              <a:gd name="connsiteX20" fmla="*/ 0 w 4297017"/>
              <a:gd name="connsiteY20" fmla="*/ 517008 h 310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7017" h="3101987" fill="none" extrusionOk="0">
                <a:moveTo>
                  <a:pt x="0" y="517008"/>
                </a:moveTo>
                <a:cubicBezTo>
                  <a:pt x="30574" y="292010"/>
                  <a:pt x="186957" y="23475"/>
                  <a:pt x="517008" y="0"/>
                </a:cubicBezTo>
                <a:cubicBezTo>
                  <a:pt x="727548" y="-3800"/>
                  <a:pt x="1029670" y="33860"/>
                  <a:pt x="1202238" y="0"/>
                </a:cubicBezTo>
                <a:cubicBezTo>
                  <a:pt x="1374806" y="-33860"/>
                  <a:pt x="1487024" y="-21200"/>
                  <a:pt x="1756948" y="0"/>
                </a:cubicBezTo>
                <a:cubicBezTo>
                  <a:pt x="2026872" y="21200"/>
                  <a:pt x="2173055" y="29054"/>
                  <a:pt x="2409549" y="0"/>
                </a:cubicBezTo>
                <a:cubicBezTo>
                  <a:pt x="2646043" y="-29054"/>
                  <a:pt x="2876037" y="-28718"/>
                  <a:pt x="2996889" y="0"/>
                </a:cubicBezTo>
                <a:cubicBezTo>
                  <a:pt x="3117741" y="28718"/>
                  <a:pt x="3397981" y="-24139"/>
                  <a:pt x="3780009" y="0"/>
                </a:cubicBezTo>
                <a:cubicBezTo>
                  <a:pt x="4118733" y="-11667"/>
                  <a:pt x="4330255" y="258856"/>
                  <a:pt x="4297017" y="517008"/>
                </a:cubicBezTo>
                <a:cubicBezTo>
                  <a:pt x="4265922" y="663720"/>
                  <a:pt x="4290632" y="957372"/>
                  <a:pt x="4297017" y="1247691"/>
                </a:cubicBezTo>
                <a:cubicBezTo>
                  <a:pt x="4303402" y="1538010"/>
                  <a:pt x="4326324" y="1756159"/>
                  <a:pt x="4297017" y="1957694"/>
                </a:cubicBezTo>
                <a:cubicBezTo>
                  <a:pt x="4267710" y="2159229"/>
                  <a:pt x="4316053" y="2278985"/>
                  <a:pt x="4297017" y="2584979"/>
                </a:cubicBezTo>
                <a:cubicBezTo>
                  <a:pt x="4244272" y="2900090"/>
                  <a:pt x="4073666" y="3123992"/>
                  <a:pt x="3780009" y="3101987"/>
                </a:cubicBezTo>
                <a:cubicBezTo>
                  <a:pt x="3468472" y="3112334"/>
                  <a:pt x="3342045" y="3121847"/>
                  <a:pt x="3062149" y="3101987"/>
                </a:cubicBezTo>
                <a:cubicBezTo>
                  <a:pt x="2782253" y="3082127"/>
                  <a:pt x="2740301" y="3097183"/>
                  <a:pt x="2474809" y="3101987"/>
                </a:cubicBezTo>
                <a:cubicBezTo>
                  <a:pt x="2209317" y="3106791"/>
                  <a:pt x="2063032" y="3113958"/>
                  <a:pt x="1920098" y="3101987"/>
                </a:cubicBezTo>
                <a:cubicBezTo>
                  <a:pt x="1777164" y="3090016"/>
                  <a:pt x="1535094" y="3129536"/>
                  <a:pt x="1332758" y="3101987"/>
                </a:cubicBezTo>
                <a:cubicBezTo>
                  <a:pt x="1130422" y="3074438"/>
                  <a:pt x="729783" y="3137137"/>
                  <a:pt x="517008" y="3101987"/>
                </a:cubicBezTo>
                <a:cubicBezTo>
                  <a:pt x="199051" y="3105874"/>
                  <a:pt x="30737" y="2902799"/>
                  <a:pt x="0" y="2584979"/>
                </a:cubicBezTo>
                <a:cubicBezTo>
                  <a:pt x="13084" y="2347900"/>
                  <a:pt x="-6448" y="2095527"/>
                  <a:pt x="0" y="1957694"/>
                </a:cubicBezTo>
                <a:cubicBezTo>
                  <a:pt x="6448" y="1819861"/>
                  <a:pt x="-4591" y="1506355"/>
                  <a:pt x="0" y="1268371"/>
                </a:cubicBezTo>
                <a:cubicBezTo>
                  <a:pt x="4591" y="1030387"/>
                  <a:pt x="17529" y="881858"/>
                  <a:pt x="0" y="517008"/>
                </a:cubicBezTo>
                <a:close/>
              </a:path>
              <a:path w="4297017" h="3101987" stroke="0" extrusionOk="0">
                <a:moveTo>
                  <a:pt x="0" y="517008"/>
                </a:moveTo>
                <a:cubicBezTo>
                  <a:pt x="-12683" y="223649"/>
                  <a:pt x="181623" y="18709"/>
                  <a:pt x="517008" y="0"/>
                </a:cubicBezTo>
                <a:cubicBezTo>
                  <a:pt x="769052" y="33482"/>
                  <a:pt x="886641" y="-13354"/>
                  <a:pt x="1234868" y="0"/>
                </a:cubicBezTo>
                <a:cubicBezTo>
                  <a:pt x="1583095" y="13354"/>
                  <a:pt x="1593298" y="-27845"/>
                  <a:pt x="1854838" y="0"/>
                </a:cubicBezTo>
                <a:cubicBezTo>
                  <a:pt x="2116378" y="27845"/>
                  <a:pt x="2266124" y="-14163"/>
                  <a:pt x="2442179" y="0"/>
                </a:cubicBezTo>
                <a:cubicBezTo>
                  <a:pt x="2618234" y="14163"/>
                  <a:pt x="2793347" y="12637"/>
                  <a:pt x="3127409" y="0"/>
                </a:cubicBezTo>
                <a:cubicBezTo>
                  <a:pt x="3461471" y="-12637"/>
                  <a:pt x="3495607" y="-25187"/>
                  <a:pt x="3780009" y="0"/>
                </a:cubicBezTo>
                <a:cubicBezTo>
                  <a:pt x="4096321" y="-50083"/>
                  <a:pt x="4284226" y="242713"/>
                  <a:pt x="4297017" y="517008"/>
                </a:cubicBezTo>
                <a:cubicBezTo>
                  <a:pt x="4291860" y="843170"/>
                  <a:pt x="4280002" y="916249"/>
                  <a:pt x="4297017" y="1206332"/>
                </a:cubicBezTo>
                <a:cubicBezTo>
                  <a:pt x="4314032" y="1496415"/>
                  <a:pt x="4324863" y="1701522"/>
                  <a:pt x="4297017" y="1833616"/>
                </a:cubicBezTo>
                <a:cubicBezTo>
                  <a:pt x="4269171" y="1965710"/>
                  <a:pt x="4309650" y="2304936"/>
                  <a:pt x="4297017" y="2584979"/>
                </a:cubicBezTo>
                <a:cubicBezTo>
                  <a:pt x="4321766" y="2907357"/>
                  <a:pt x="4071148" y="3160021"/>
                  <a:pt x="3780009" y="3101987"/>
                </a:cubicBezTo>
                <a:cubicBezTo>
                  <a:pt x="3632681" y="3077791"/>
                  <a:pt x="3416801" y="3102474"/>
                  <a:pt x="3225299" y="3101987"/>
                </a:cubicBezTo>
                <a:cubicBezTo>
                  <a:pt x="3033797" y="3101501"/>
                  <a:pt x="2733068" y="3097495"/>
                  <a:pt x="2507439" y="3101987"/>
                </a:cubicBezTo>
                <a:cubicBezTo>
                  <a:pt x="2281810" y="3106479"/>
                  <a:pt x="2115110" y="3110802"/>
                  <a:pt x="1920098" y="3101987"/>
                </a:cubicBezTo>
                <a:cubicBezTo>
                  <a:pt x="1725086" y="3093172"/>
                  <a:pt x="1553282" y="3122914"/>
                  <a:pt x="1267498" y="3101987"/>
                </a:cubicBezTo>
                <a:cubicBezTo>
                  <a:pt x="981714" y="3081060"/>
                  <a:pt x="874461" y="3117069"/>
                  <a:pt x="517008" y="3101987"/>
                </a:cubicBezTo>
                <a:cubicBezTo>
                  <a:pt x="227869" y="3091150"/>
                  <a:pt x="62045" y="2857910"/>
                  <a:pt x="0" y="2584979"/>
                </a:cubicBezTo>
                <a:cubicBezTo>
                  <a:pt x="25082" y="2382064"/>
                  <a:pt x="8193" y="2089679"/>
                  <a:pt x="0" y="1957694"/>
                </a:cubicBezTo>
                <a:cubicBezTo>
                  <a:pt x="-8193" y="1825709"/>
                  <a:pt x="391" y="1412446"/>
                  <a:pt x="0" y="1227011"/>
                </a:cubicBezTo>
                <a:cubicBezTo>
                  <a:pt x="-391" y="1041576"/>
                  <a:pt x="-27985" y="660237"/>
                  <a:pt x="0" y="517008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Need 		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New activity………………………………..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Led by……………………………………...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Completed when…………………………..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Resources needed…………………………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Success will be…………………………......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3D23D52F-2E22-424E-90E1-A6BA7A12A334}"/>
              </a:ext>
            </a:extLst>
          </p:cNvPr>
          <p:cNvSpPr/>
          <p:nvPr/>
        </p:nvSpPr>
        <p:spPr bwMode="auto">
          <a:xfrm>
            <a:off x="6197725" y="3486930"/>
            <a:ext cx="4346368" cy="3101987"/>
          </a:xfrm>
          <a:custGeom>
            <a:avLst/>
            <a:gdLst>
              <a:gd name="connsiteX0" fmla="*/ 0 w 4346368"/>
              <a:gd name="connsiteY0" fmla="*/ 517008 h 3101987"/>
              <a:gd name="connsiteX1" fmla="*/ 517008 w 4346368"/>
              <a:gd name="connsiteY1" fmla="*/ 0 h 3101987"/>
              <a:gd name="connsiteX2" fmla="*/ 1212602 w 4346368"/>
              <a:gd name="connsiteY2" fmla="*/ 0 h 3101987"/>
              <a:gd name="connsiteX3" fmla="*/ 1775702 w 4346368"/>
              <a:gd name="connsiteY3" fmla="*/ 0 h 3101987"/>
              <a:gd name="connsiteX4" fmla="*/ 2438172 w 4346368"/>
              <a:gd name="connsiteY4" fmla="*/ 0 h 3101987"/>
              <a:gd name="connsiteX5" fmla="*/ 3034396 w 4346368"/>
              <a:gd name="connsiteY5" fmla="*/ 0 h 3101987"/>
              <a:gd name="connsiteX6" fmla="*/ 3829360 w 4346368"/>
              <a:gd name="connsiteY6" fmla="*/ 0 h 3101987"/>
              <a:gd name="connsiteX7" fmla="*/ 4346368 w 4346368"/>
              <a:gd name="connsiteY7" fmla="*/ 517008 h 3101987"/>
              <a:gd name="connsiteX8" fmla="*/ 4346368 w 4346368"/>
              <a:gd name="connsiteY8" fmla="*/ 1247691 h 3101987"/>
              <a:gd name="connsiteX9" fmla="*/ 4346368 w 4346368"/>
              <a:gd name="connsiteY9" fmla="*/ 1957694 h 3101987"/>
              <a:gd name="connsiteX10" fmla="*/ 4346368 w 4346368"/>
              <a:gd name="connsiteY10" fmla="*/ 2584979 h 3101987"/>
              <a:gd name="connsiteX11" fmla="*/ 3829360 w 4346368"/>
              <a:gd name="connsiteY11" fmla="*/ 3101987 h 3101987"/>
              <a:gd name="connsiteX12" fmla="*/ 3100643 w 4346368"/>
              <a:gd name="connsiteY12" fmla="*/ 3101987 h 3101987"/>
              <a:gd name="connsiteX13" fmla="*/ 2504419 w 4346368"/>
              <a:gd name="connsiteY13" fmla="*/ 3101987 h 3101987"/>
              <a:gd name="connsiteX14" fmla="*/ 1941319 w 4346368"/>
              <a:gd name="connsiteY14" fmla="*/ 3101987 h 3101987"/>
              <a:gd name="connsiteX15" fmla="*/ 1345096 w 4346368"/>
              <a:gd name="connsiteY15" fmla="*/ 3101987 h 3101987"/>
              <a:gd name="connsiteX16" fmla="*/ 517008 w 4346368"/>
              <a:gd name="connsiteY16" fmla="*/ 3101987 h 3101987"/>
              <a:gd name="connsiteX17" fmla="*/ 0 w 4346368"/>
              <a:gd name="connsiteY17" fmla="*/ 2584979 h 3101987"/>
              <a:gd name="connsiteX18" fmla="*/ 0 w 4346368"/>
              <a:gd name="connsiteY18" fmla="*/ 1957694 h 3101987"/>
              <a:gd name="connsiteX19" fmla="*/ 0 w 4346368"/>
              <a:gd name="connsiteY19" fmla="*/ 1268371 h 3101987"/>
              <a:gd name="connsiteX20" fmla="*/ 0 w 4346368"/>
              <a:gd name="connsiteY20" fmla="*/ 517008 h 3101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46368" h="3101987" fill="none" extrusionOk="0">
                <a:moveTo>
                  <a:pt x="0" y="517008"/>
                </a:moveTo>
                <a:cubicBezTo>
                  <a:pt x="30574" y="292010"/>
                  <a:pt x="186957" y="23475"/>
                  <a:pt x="517008" y="0"/>
                </a:cubicBezTo>
                <a:cubicBezTo>
                  <a:pt x="673608" y="3736"/>
                  <a:pt x="979416" y="-6384"/>
                  <a:pt x="1212602" y="0"/>
                </a:cubicBezTo>
                <a:cubicBezTo>
                  <a:pt x="1445788" y="6384"/>
                  <a:pt x="1563113" y="14475"/>
                  <a:pt x="1775702" y="0"/>
                </a:cubicBezTo>
                <a:cubicBezTo>
                  <a:pt x="1988291" y="-14475"/>
                  <a:pt x="2244516" y="32399"/>
                  <a:pt x="2438172" y="0"/>
                </a:cubicBezTo>
                <a:cubicBezTo>
                  <a:pt x="2631828" y="-32399"/>
                  <a:pt x="2820344" y="-11888"/>
                  <a:pt x="3034396" y="0"/>
                </a:cubicBezTo>
                <a:cubicBezTo>
                  <a:pt x="3248448" y="11888"/>
                  <a:pt x="3625589" y="19728"/>
                  <a:pt x="3829360" y="0"/>
                </a:cubicBezTo>
                <a:cubicBezTo>
                  <a:pt x="4168084" y="-11667"/>
                  <a:pt x="4379606" y="258856"/>
                  <a:pt x="4346368" y="517008"/>
                </a:cubicBezTo>
                <a:cubicBezTo>
                  <a:pt x="4315273" y="663720"/>
                  <a:pt x="4339983" y="957372"/>
                  <a:pt x="4346368" y="1247691"/>
                </a:cubicBezTo>
                <a:cubicBezTo>
                  <a:pt x="4352753" y="1538010"/>
                  <a:pt x="4375675" y="1756159"/>
                  <a:pt x="4346368" y="1957694"/>
                </a:cubicBezTo>
                <a:cubicBezTo>
                  <a:pt x="4317061" y="2159229"/>
                  <a:pt x="4365404" y="2278985"/>
                  <a:pt x="4346368" y="2584979"/>
                </a:cubicBezTo>
                <a:cubicBezTo>
                  <a:pt x="4293623" y="2900090"/>
                  <a:pt x="4123017" y="3123992"/>
                  <a:pt x="3829360" y="3101987"/>
                </a:cubicBezTo>
                <a:cubicBezTo>
                  <a:pt x="3512217" y="3074024"/>
                  <a:pt x="3457501" y="3136155"/>
                  <a:pt x="3100643" y="3101987"/>
                </a:cubicBezTo>
                <a:cubicBezTo>
                  <a:pt x="2743785" y="3067819"/>
                  <a:pt x="2629772" y="3096638"/>
                  <a:pt x="2504419" y="3101987"/>
                </a:cubicBezTo>
                <a:cubicBezTo>
                  <a:pt x="2379066" y="3107336"/>
                  <a:pt x="2171153" y="3123476"/>
                  <a:pt x="1941319" y="3101987"/>
                </a:cubicBezTo>
                <a:cubicBezTo>
                  <a:pt x="1711485" y="3080498"/>
                  <a:pt x="1559929" y="3118065"/>
                  <a:pt x="1345096" y="3101987"/>
                </a:cubicBezTo>
                <a:cubicBezTo>
                  <a:pt x="1130263" y="3085909"/>
                  <a:pt x="734470" y="3138208"/>
                  <a:pt x="517008" y="3101987"/>
                </a:cubicBezTo>
                <a:cubicBezTo>
                  <a:pt x="199051" y="3105874"/>
                  <a:pt x="30737" y="2902799"/>
                  <a:pt x="0" y="2584979"/>
                </a:cubicBezTo>
                <a:cubicBezTo>
                  <a:pt x="13084" y="2347900"/>
                  <a:pt x="-6448" y="2095527"/>
                  <a:pt x="0" y="1957694"/>
                </a:cubicBezTo>
                <a:cubicBezTo>
                  <a:pt x="6448" y="1819861"/>
                  <a:pt x="-4591" y="1506355"/>
                  <a:pt x="0" y="1268371"/>
                </a:cubicBezTo>
                <a:cubicBezTo>
                  <a:pt x="4591" y="1030387"/>
                  <a:pt x="17529" y="881858"/>
                  <a:pt x="0" y="517008"/>
                </a:cubicBezTo>
                <a:close/>
              </a:path>
              <a:path w="4346368" h="3101987" stroke="0" extrusionOk="0">
                <a:moveTo>
                  <a:pt x="0" y="517008"/>
                </a:moveTo>
                <a:cubicBezTo>
                  <a:pt x="-12683" y="223649"/>
                  <a:pt x="181623" y="18709"/>
                  <a:pt x="517008" y="0"/>
                </a:cubicBezTo>
                <a:cubicBezTo>
                  <a:pt x="850876" y="10556"/>
                  <a:pt x="882598" y="-35085"/>
                  <a:pt x="1245725" y="0"/>
                </a:cubicBezTo>
                <a:cubicBezTo>
                  <a:pt x="1608852" y="35085"/>
                  <a:pt x="1616316" y="23008"/>
                  <a:pt x="1875072" y="0"/>
                </a:cubicBezTo>
                <a:cubicBezTo>
                  <a:pt x="2133828" y="-23008"/>
                  <a:pt x="2309773" y="-269"/>
                  <a:pt x="2471296" y="0"/>
                </a:cubicBezTo>
                <a:cubicBezTo>
                  <a:pt x="2632819" y="269"/>
                  <a:pt x="3018925" y="-18254"/>
                  <a:pt x="3166890" y="0"/>
                </a:cubicBezTo>
                <a:cubicBezTo>
                  <a:pt x="3314855" y="18254"/>
                  <a:pt x="3583656" y="24554"/>
                  <a:pt x="3829360" y="0"/>
                </a:cubicBezTo>
                <a:cubicBezTo>
                  <a:pt x="4145672" y="-50083"/>
                  <a:pt x="4333577" y="242713"/>
                  <a:pt x="4346368" y="517008"/>
                </a:cubicBezTo>
                <a:cubicBezTo>
                  <a:pt x="4341211" y="843170"/>
                  <a:pt x="4329353" y="916249"/>
                  <a:pt x="4346368" y="1206332"/>
                </a:cubicBezTo>
                <a:cubicBezTo>
                  <a:pt x="4363383" y="1496415"/>
                  <a:pt x="4374214" y="1701522"/>
                  <a:pt x="4346368" y="1833616"/>
                </a:cubicBezTo>
                <a:cubicBezTo>
                  <a:pt x="4318522" y="1965710"/>
                  <a:pt x="4359001" y="2304936"/>
                  <a:pt x="4346368" y="2584979"/>
                </a:cubicBezTo>
                <a:cubicBezTo>
                  <a:pt x="4371117" y="2907357"/>
                  <a:pt x="4120499" y="3160021"/>
                  <a:pt x="3829360" y="3101987"/>
                </a:cubicBezTo>
                <a:cubicBezTo>
                  <a:pt x="3709786" y="3096195"/>
                  <a:pt x="3498812" y="3118158"/>
                  <a:pt x="3266260" y="3101987"/>
                </a:cubicBezTo>
                <a:cubicBezTo>
                  <a:pt x="3033708" y="3085816"/>
                  <a:pt x="2749707" y="3121547"/>
                  <a:pt x="2537543" y="3101987"/>
                </a:cubicBezTo>
                <a:cubicBezTo>
                  <a:pt x="2325379" y="3082427"/>
                  <a:pt x="2200129" y="3076419"/>
                  <a:pt x="1941319" y="3101987"/>
                </a:cubicBezTo>
                <a:cubicBezTo>
                  <a:pt x="1682509" y="3127555"/>
                  <a:pt x="1558288" y="3072673"/>
                  <a:pt x="1278849" y="3101987"/>
                </a:cubicBezTo>
                <a:cubicBezTo>
                  <a:pt x="999410" y="3131302"/>
                  <a:pt x="866103" y="3099917"/>
                  <a:pt x="517008" y="3101987"/>
                </a:cubicBezTo>
                <a:cubicBezTo>
                  <a:pt x="227869" y="3091150"/>
                  <a:pt x="62045" y="2857910"/>
                  <a:pt x="0" y="2584979"/>
                </a:cubicBezTo>
                <a:cubicBezTo>
                  <a:pt x="25082" y="2382064"/>
                  <a:pt x="8193" y="2089679"/>
                  <a:pt x="0" y="1957694"/>
                </a:cubicBezTo>
                <a:cubicBezTo>
                  <a:pt x="-8193" y="1825709"/>
                  <a:pt x="391" y="1412446"/>
                  <a:pt x="0" y="1227011"/>
                </a:cubicBezTo>
                <a:cubicBezTo>
                  <a:pt x="-391" y="1041576"/>
                  <a:pt x="-27985" y="660237"/>
                  <a:pt x="0" y="517008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Trust 		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New activity………………………………...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Led by………………………………………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Completed when…………………………...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Resources needed…………………………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Success will be……………………………...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92BFFFF-CB9D-4AEB-962A-026C3D176262}"/>
              </a:ext>
            </a:extLst>
          </p:cNvPr>
          <p:cNvSpPr/>
          <p:nvPr/>
        </p:nvSpPr>
        <p:spPr bwMode="auto">
          <a:xfrm>
            <a:off x="6197724" y="283579"/>
            <a:ext cx="4346368" cy="2980480"/>
          </a:xfrm>
          <a:custGeom>
            <a:avLst/>
            <a:gdLst>
              <a:gd name="connsiteX0" fmla="*/ 0 w 4346368"/>
              <a:gd name="connsiteY0" fmla="*/ 496757 h 2980480"/>
              <a:gd name="connsiteX1" fmla="*/ 496757 w 4346368"/>
              <a:gd name="connsiteY1" fmla="*/ 0 h 2980480"/>
              <a:gd name="connsiteX2" fmla="*/ 1200856 w 4346368"/>
              <a:gd name="connsiteY2" fmla="*/ 0 h 2980480"/>
              <a:gd name="connsiteX3" fmla="*/ 1770842 w 4346368"/>
              <a:gd name="connsiteY3" fmla="*/ 0 h 2980480"/>
              <a:gd name="connsiteX4" fmla="*/ 2441412 w 4346368"/>
              <a:gd name="connsiteY4" fmla="*/ 0 h 2980480"/>
              <a:gd name="connsiteX5" fmla="*/ 3044926 w 4346368"/>
              <a:gd name="connsiteY5" fmla="*/ 0 h 2980480"/>
              <a:gd name="connsiteX6" fmla="*/ 3849611 w 4346368"/>
              <a:gd name="connsiteY6" fmla="*/ 0 h 2980480"/>
              <a:gd name="connsiteX7" fmla="*/ 4346368 w 4346368"/>
              <a:gd name="connsiteY7" fmla="*/ 496757 h 2980480"/>
              <a:gd name="connsiteX8" fmla="*/ 4346368 w 4346368"/>
              <a:gd name="connsiteY8" fmla="*/ 1198818 h 2980480"/>
              <a:gd name="connsiteX9" fmla="*/ 4346368 w 4346368"/>
              <a:gd name="connsiteY9" fmla="*/ 1881010 h 2980480"/>
              <a:gd name="connsiteX10" fmla="*/ 4346368 w 4346368"/>
              <a:gd name="connsiteY10" fmla="*/ 2483723 h 2980480"/>
              <a:gd name="connsiteX11" fmla="*/ 3849611 w 4346368"/>
              <a:gd name="connsiteY11" fmla="*/ 2980480 h 2980480"/>
              <a:gd name="connsiteX12" fmla="*/ 3111983 w 4346368"/>
              <a:gd name="connsiteY12" fmla="*/ 2980480 h 2980480"/>
              <a:gd name="connsiteX13" fmla="*/ 2508469 w 4346368"/>
              <a:gd name="connsiteY13" fmla="*/ 2980480 h 2980480"/>
              <a:gd name="connsiteX14" fmla="*/ 1938484 w 4346368"/>
              <a:gd name="connsiteY14" fmla="*/ 2980480 h 2980480"/>
              <a:gd name="connsiteX15" fmla="*/ 1334970 w 4346368"/>
              <a:gd name="connsiteY15" fmla="*/ 2980480 h 2980480"/>
              <a:gd name="connsiteX16" fmla="*/ 496757 w 4346368"/>
              <a:gd name="connsiteY16" fmla="*/ 2980480 h 2980480"/>
              <a:gd name="connsiteX17" fmla="*/ 0 w 4346368"/>
              <a:gd name="connsiteY17" fmla="*/ 2483723 h 2980480"/>
              <a:gd name="connsiteX18" fmla="*/ 0 w 4346368"/>
              <a:gd name="connsiteY18" fmla="*/ 1881010 h 2980480"/>
              <a:gd name="connsiteX19" fmla="*/ 0 w 4346368"/>
              <a:gd name="connsiteY19" fmla="*/ 1218688 h 2980480"/>
              <a:gd name="connsiteX20" fmla="*/ 0 w 4346368"/>
              <a:gd name="connsiteY20" fmla="*/ 496757 h 298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46368" h="2980480" fill="none" extrusionOk="0">
                <a:moveTo>
                  <a:pt x="0" y="496757"/>
                </a:moveTo>
                <a:cubicBezTo>
                  <a:pt x="17746" y="257542"/>
                  <a:pt x="166616" y="29421"/>
                  <a:pt x="496757" y="0"/>
                </a:cubicBezTo>
                <a:cubicBezTo>
                  <a:pt x="715748" y="10301"/>
                  <a:pt x="972614" y="-8540"/>
                  <a:pt x="1200856" y="0"/>
                </a:cubicBezTo>
                <a:cubicBezTo>
                  <a:pt x="1429098" y="8540"/>
                  <a:pt x="1605293" y="5743"/>
                  <a:pt x="1770842" y="0"/>
                </a:cubicBezTo>
                <a:cubicBezTo>
                  <a:pt x="1936391" y="-5743"/>
                  <a:pt x="2302894" y="-13773"/>
                  <a:pt x="2441412" y="0"/>
                </a:cubicBezTo>
                <a:cubicBezTo>
                  <a:pt x="2579930" y="13773"/>
                  <a:pt x="2765318" y="23471"/>
                  <a:pt x="3044926" y="0"/>
                </a:cubicBezTo>
                <a:cubicBezTo>
                  <a:pt x="3324534" y="-23471"/>
                  <a:pt x="3656899" y="34252"/>
                  <a:pt x="3849611" y="0"/>
                </a:cubicBezTo>
                <a:cubicBezTo>
                  <a:pt x="4141880" y="-3930"/>
                  <a:pt x="4376261" y="247034"/>
                  <a:pt x="4346368" y="496757"/>
                </a:cubicBezTo>
                <a:cubicBezTo>
                  <a:pt x="4316090" y="765759"/>
                  <a:pt x="4330567" y="913458"/>
                  <a:pt x="4346368" y="1198818"/>
                </a:cubicBezTo>
                <a:cubicBezTo>
                  <a:pt x="4362169" y="1484178"/>
                  <a:pt x="4373826" y="1625322"/>
                  <a:pt x="4346368" y="1881010"/>
                </a:cubicBezTo>
                <a:cubicBezTo>
                  <a:pt x="4318910" y="2136698"/>
                  <a:pt x="4369718" y="2206698"/>
                  <a:pt x="4346368" y="2483723"/>
                </a:cubicBezTo>
                <a:cubicBezTo>
                  <a:pt x="4330975" y="2766705"/>
                  <a:pt x="4139217" y="3021813"/>
                  <a:pt x="3849611" y="2980480"/>
                </a:cubicBezTo>
                <a:cubicBezTo>
                  <a:pt x="3521839" y="2949550"/>
                  <a:pt x="3438847" y="2971006"/>
                  <a:pt x="3111983" y="2980480"/>
                </a:cubicBezTo>
                <a:cubicBezTo>
                  <a:pt x="2785119" y="2989954"/>
                  <a:pt x="2653776" y="2967627"/>
                  <a:pt x="2508469" y="2980480"/>
                </a:cubicBezTo>
                <a:cubicBezTo>
                  <a:pt x="2363162" y="2993333"/>
                  <a:pt x="2077983" y="2978523"/>
                  <a:pt x="1938484" y="2980480"/>
                </a:cubicBezTo>
                <a:cubicBezTo>
                  <a:pt x="1798985" y="2982437"/>
                  <a:pt x="1488548" y="2953155"/>
                  <a:pt x="1334970" y="2980480"/>
                </a:cubicBezTo>
                <a:cubicBezTo>
                  <a:pt x="1181392" y="3007805"/>
                  <a:pt x="670313" y="2988230"/>
                  <a:pt x="496757" y="2980480"/>
                </a:cubicBezTo>
                <a:cubicBezTo>
                  <a:pt x="200559" y="2983099"/>
                  <a:pt x="6131" y="2764513"/>
                  <a:pt x="0" y="2483723"/>
                </a:cubicBezTo>
                <a:cubicBezTo>
                  <a:pt x="-11615" y="2307165"/>
                  <a:pt x="-598" y="2092038"/>
                  <a:pt x="0" y="1881010"/>
                </a:cubicBezTo>
                <a:cubicBezTo>
                  <a:pt x="598" y="1669982"/>
                  <a:pt x="-1315" y="1468839"/>
                  <a:pt x="0" y="1218688"/>
                </a:cubicBezTo>
                <a:cubicBezTo>
                  <a:pt x="1315" y="968537"/>
                  <a:pt x="3516" y="820522"/>
                  <a:pt x="0" y="496757"/>
                </a:cubicBezTo>
                <a:close/>
              </a:path>
              <a:path w="4346368" h="2980480" stroke="0" extrusionOk="0">
                <a:moveTo>
                  <a:pt x="0" y="496757"/>
                </a:moveTo>
                <a:cubicBezTo>
                  <a:pt x="-53231" y="189572"/>
                  <a:pt x="167450" y="20626"/>
                  <a:pt x="496757" y="0"/>
                </a:cubicBezTo>
                <a:cubicBezTo>
                  <a:pt x="681156" y="-36282"/>
                  <a:pt x="958219" y="-27678"/>
                  <a:pt x="1234385" y="0"/>
                </a:cubicBezTo>
                <a:cubicBezTo>
                  <a:pt x="1510551" y="27678"/>
                  <a:pt x="1571337" y="9104"/>
                  <a:pt x="1871427" y="0"/>
                </a:cubicBezTo>
                <a:cubicBezTo>
                  <a:pt x="2171517" y="-9104"/>
                  <a:pt x="2180740" y="5670"/>
                  <a:pt x="2474941" y="0"/>
                </a:cubicBezTo>
                <a:cubicBezTo>
                  <a:pt x="2769142" y="-5670"/>
                  <a:pt x="2943621" y="21479"/>
                  <a:pt x="3179040" y="0"/>
                </a:cubicBezTo>
                <a:cubicBezTo>
                  <a:pt x="3414459" y="-21479"/>
                  <a:pt x="3610207" y="20261"/>
                  <a:pt x="3849611" y="0"/>
                </a:cubicBezTo>
                <a:cubicBezTo>
                  <a:pt x="4133590" y="-15668"/>
                  <a:pt x="4297311" y="265517"/>
                  <a:pt x="4346368" y="496757"/>
                </a:cubicBezTo>
                <a:cubicBezTo>
                  <a:pt x="4337895" y="689932"/>
                  <a:pt x="4362475" y="941974"/>
                  <a:pt x="4346368" y="1159079"/>
                </a:cubicBezTo>
                <a:cubicBezTo>
                  <a:pt x="4330261" y="1376184"/>
                  <a:pt x="4370002" y="1569955"/>
                  <a:pt x="4346368" y="1761792"/>
                </a:cubicBezTo>
                <a:cubicBezTo>
                  <a:pt x="4322734" y="1953629"/>
                  <a:pt x="4315409" y="2129272"/>
                  <a:pt x="4346368" y="2483723"/>
                </a:cubicBezTo>
                <a:cubicBezTo>
                  <a:pt x="4365221" y="2786138"/>
                  <a:pt x="4130088" y="3043923"/>
                  <a:pt x="3849611" y="2980480"/>
                </a:cubicBezTo>
                <a:cubicBezTo>
                  <a:pt x="3729775" y="3000513"/>
                  <a:pt x="3478590" y="2961151"/>
                  <a:pt x="3279626" y="2980480"/>
                </a:cubicBezTo>
                <a:cubicBezTo>
                  <a:pt x="3080663" y="2999809"/>
                  <a:pt x="2798814" y="3008848"/>
                  <a:pt x="2541998" y="2980480"/>
                </a:cubicBezTo>
                <a:cubicBezTo>
                  <a:pt x="2285182" y="2952112"/>
                  <a:pt x="2176058" y="2954758"/>
                  <a:pt x="1938484" y="2980480"/>
                </a:cubicBezTo>
                <a:cubicBezTo>
                  <a:pt x="1700910" y="3006202"/>
                  <a:pt x="1593288" y="2970859"/>
                  <a:pt x="1267913" y="2980480"/>
                </a:cubicBezTo>
                <a:cubicBezTo>
                  <a:pt x="942538" y="2990101"/>
                  <a:pt x="675657" y="2997619"/>
                  <a:pt x="496757" y="2980480"/>
                </a:cubicBezTo>
                <a:cubicBezTo>
                  <a:pt x="202780" y="2921439"/>
                  <a:pt x="7488" y="2756553"/>
                  <a:pt x="0" y="2483723"/>
                </a:cubicBezTo>
                <a:cubicBezTo>
                  <a:pt x="8913" y="2291027"/>
                  <a:pt x="26019" y="2050746"/>
                  <a:pt x="0" y="1881010"/>
                </a:cubicBezTo>
                <a:cubicBezTo>
                  <a:pt x="-26019" y="1711274"/>
                  <a:pt x="-83" y="1374627"/>
                  <a:pt x="0" y="1178949"/>
                </a:cubicBezTo>
                <a:cubicBezTo>
                  <a:pt x="83" y="983271"/>
                  <a:pt x="-23921" y="821030"/>
                  <a:pt x="0" y="496757"/>
                </a:cubicBezTo>
                <a:close/>
              </a:path>
            </a:pathLst>
          </a:custGeom>
          <a:solidFill>
            <a:schemeClr val="accent5"/>
          </a:solidFill>
          <a:ln w="9525" cap="flat" cmpd="sng" algn="ctr">
            <a:solidFill>
              <a:schemeClr val="accent5">
                <a:alpha val="0"/>
              </a:schemeClr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Impact 		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New activity…………………………...…….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Led by……………………………….………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Completed when………………….………...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Resources needed………..…………………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 pitchFamily="-128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Success will be……..………………………...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3447062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73FED5-9F23-4EE1-A126-545D7A949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What to do next?</a:t>
            </a:r>
          </a:p>
        </p:txBody>
      </p:sp>
    </p:spTree>
    <p:extLst>
      <p:ext uri="{BB962C8B-B14F-4D97-AF65-F5344CB8AC3E}">
        <p14:creationId xmlns:p14="http://schemas.microsoft.com/office/powerpoint/2010/main" val="7897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ED058EE4-82C5-40C1-9697-1472B0E09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763145"/>
              </p:ext>
            </p:extLst>
          </p:nvPr>
        </p:nvGraphicFramePr>
        <p:xfrm>
          <a:off x="283028" y="326571"/>
          <a:ext cx="10123715" cy="5390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2854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F9652C9-427D-4FFB-A14D-A524A9E51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Any questions?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600B51B-D262-48AD-A5B8-7B8AC7ACB3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Gill Sans Nova Light" panose="020B0302020104020203" pitchFamily="34" charset="0"/>
                <a:hlinkClick r:id="rId2"/>
              </a:rPr>
              <a:t>giving@churchofengland.org</a:t>
            </a:r>
            <a:r>
              <a:rPr lang="en-GB" dirty="0">
                <a:latin typeface="Gill Sans Nova Light" panose="020B03020201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552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8E34-5514-C542-9819-7421D59763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ill Sans Nova Light" panose="020B0302020104020203" pitchFamily="34" charset="0"/>
              </a:rPr>
              <a:t>We do this by: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45845-2126-474B-8F8B-52AFBE166A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effectLst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Diocesan Giving Advisors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effectLst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Embedding digital giving within over 50% of parishes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effectLst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Improving support, guidance and training for clergy, parishes and dioceses</a:t>
            </a:r>
          </a:p>
          <a:p>
            <a:endParaRPr lang="en-US" sz="24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EC90B55-72D2-4F62-B0F8-27C4362BD845}"/>
              </a:ext>
            </a:extLst>
          </p:cNvPr>
          <p:cNvSpPr txBox="1">
            <a:spLocks/>
          </p:cNvSpPr>
          <p:nvPr/>
        </p:nvSpPr>
        <p:spPr>
          <a:xfrm>
            <a:off x="858847" y="1600200"/>
            <a:ext cx="10474305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GB" dirty="0"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equip dioceses and parishes with the tools and knowledge to create the best environment for giving and generosity in their churches. </a:t>
            </a:r>
          </a:p>
          <a:p>
            <a:pPr fontAlgn="auto">
              <a:spcAft>
                <a:spcPts val="0"/>
              </a:spcAft>
            </a:pPr>
            <a:endParaRPr lang="en-GB" dirty="0"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en-GB" dirty="0"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latin typeface="Gill Sans Nova Light" panose="020B03020201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4CF4B7-5C84-4336-8E1D-DD4A12E0E555}"/>
              </a:ext>
            </a:extLst>
          </p:cNvPr>
          <p:cNvSpPr txBox="1">
            <a:spLocks/>
          </p:cNvSpPr>
          <p:nvPr/>
        </p:nvSpPr>
        <p:spPr>
          <a:xfrm>
            <a:off x="2347943" y="317024"/>
            <a:ext cx="7943522" cy="1426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solidFill>
                  <a:srgbClr val="335991"/>
                </a:solidFill>
                <a:latin typeface="DIN Condensed" pitchFamily="2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5400" b="1" dirty="0">
                <a:solidFill>
                  <a:schemeClr val="bg1"/>
                </a:solidFill>
                <a:latin typeface="Gill Sans Nova Light" panose="020B0302020104020203" pitchFamily="34" charset="0"/>
              </a:rPr>
              <a:t>The National Giving Team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6EB2C1-1CFF-4C04-BC4C-26EE50EBC75E}"/>
              </a:ext>
            </a:extLst>
          </p:cNvPr>
          <p:cNvSpPr/>
          <p:nvPr/>
        </p:nvSpPr>
        <p:spPr>
          <a:xfrm>
            <a:off x="3403928" y="5986900"/>
            <a:ext cx="5447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Gill Sans Nova Light" panose="020B03020201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www.churchofengland.org/generous-church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Gill Sans Nova Light" panose="020B0302020104020203" pitchFamily="34" charset="0"/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11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874712-6C28-4C2B-A88F-4DE3FB88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977859"/>
          </a:xfrm>
        </p:spPr>
        <p:txBody>
          <a:bodyPr/>
          <a:lstStyle/>
          <a:p>
            <a:r>
              <a:rPr lang="en-GB" dirty="0">
                <a:latin typeface="Gill Sans Nova Light" panose="020B0302020104020203" pitchFamily="34" charset="0"/>
              </a:rPr>
              <a:t>Upcoming webinars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8BDF8-788E-4088-ABA4-724AA903E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58295"/>
            <a:ext cx="10515600" cy="34452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4400" dirty="0">
                <a:latin typeface="Gill Sans Nova Light" panose="020B0302020104020203" pitchFamily="34" charset="0"/>
              </a:rPr>
              <a:t>Please join us for the following: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19 Feb, 2pm: </a:t>
            </a:r>
            <a:r>
              <a:rPr lang="en-GB" sz="4400" i="1" dirty="0">
                <a:latin typeface="Gill Sans Nova Light" panose="020B0302020104020203" pitchFamily="34" charset="0"/>
              </a:rPr>
              <a:t>An Intro to the Generosity Toolkit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26 Feb, 11am: </a:t>
            </a:r>
            <a:r>
              <a:rPr lang="en-GB" sz="4400" i="1" dirty="0">
                <a:latin typeface="Gill Sans Nova Light" panose="020B0302020104020203" pitchFamily="34" charset="0"/>
              </a:rPr>
              <a:t>Communicating legacy giving in your church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1 Mar, 1.30pm: </a:t>
            </a:r>
            <a:r>
              <a:rPr lang="en-GB" sz="4400" i="1" dirty="0">
                <a:latin typeface="Gill Sans Nova Light" panose="020B0302020104020203" pitchFamily="34" charset="0"/>
              </a:rPr>
              <a:t>Sharing your giving message online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4 Mar, 12pm: </a:t>
            </a:r>
            <a:r>
              <a:rPr lang="en-GB" sz="4400" i="1" dirty="0">
                <a:latin typeface="Gill Sans Nova Light" panose="020B0302020104020203" pitchFamily="34" charset="0"/>
              </a:rPr>
              <a:t>Getting started with contactless giving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endParaRPr lang="en-GB" dirty="0">
              <a:latin typeface="Gill Sans Nova Light" panose="020B03020201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F73354-7C78-41E2-B72A-1A775C6CB124}"/>
              </a:ext>
            </a:extLst>
          </p:cNvPr>
          <p:cNvSpPr/>
          <p:nvPr/>
        </p:nvSpPr>
        <p:spPr>
          <a:xfrm>
            <a:off x="844550" y="5050055"/>
            <a:ext cx="6625771" cy="731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  <a:tabLst>
                <a:tab pos="1344613" algn="l"/>
              </a:tabLst>
            </a:pPr>
            <a:r>
              <a:rPr lang="en-GB" dirty="0">
                <a:solidFill>
                  <a:schemeClr val="bg1"/>
                </a:solidFill>
                <a:latin typeface="Gill Sans Nova Light" panose="020B03020201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www.churchofengland.org/generous-church-webinars</a:t>
            </a:r>
            <a:endParaRPr lang="en-GB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16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874712-6C28-4C2B-A88F-4DE3FB88A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68350"/>
            <a:ext cx="10515600" cy="977859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Gill Sans Nova Light" panose="020B0302020104020203" pitchFamily="34" charset="0"/>
              </a:rPr>
              <a:t>Upcoming webinars: Clergy Training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E8BDF8-788E-4088-ABA4-724AA903E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858295"/>
            <a:ext cx="10515600" cy="34452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400" dirty="0">
                <a:latin typeface="Gill Sans Nova Light" panose="020B0302020104020203" pitchFamily="34" charset="0"/>
              </a:rPr>
              <a:t>Please join us for the following: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16 Feb, 10.30am: </a:t>
            </a:r>
            <a:r>
              <a:rPr lang="en-GB" sz="4400" i="1" dirty="0">
                <a:latin typeface="Gill Sans Nova Light" panose="020B0302020104020203" pitchFamily="34" charset="0"/>
              </a:rPr>
              <a:t>Tales of Generosity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2 Mar, 10.30am: </a:t>
            </a:r>
            <a:r>
              <a:rPr lang="en-GB" sz="4400" i="1" dirty="0">
                <a:latin typeface="Gill Sans Nova Light" panose="020B0302020104020203" pitchFamily="34" charset="0"/>
              </a:rPr>
              <a:t>Giving in the wider community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r>
              <a:rPr lang="en-GB" sz="4400" dirty="0">
                <a:latin typeface="Gill Sans Nova Light" panose="020B0302020104020203" pitchFamily="34" charset="0"/>
              </a:rPr>
              <a:t>10 Mar, 2pm: </a:t>
            </a:r>
            <a:r>
              <a:rPr lang="en-GB" sz="4400" i="1" dirty="0">
                <a:latin typeface="Gill Sans Nova Light" panose="020B0302020104020203" pitchFamily="34" charset="0"/>
              </a:rPr>
              <a:t>The Theology of Giving</a:t>
            </a:r>
          </a:p>
          <a:p>
            <a:pPr>
              <a:lnSpc>
                <a:spcPct val="160000"/>
              </a:lnSpc>
              <a:tabLst>
                <a:tab pos="1344613" algn="l"/>
              </a:tabLst>
            </a:pPr>
            <a:endParaRPr lang="en-GB" dirty="0">
              <a:latin typeface="Gill Sans Nova Light" panose="020B03020201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F73354-7C78-41E2-B72A-1A775C6CB124}"/>
              </a:ext>
            </a:extLst>
          </p:cNvPr>
          <p:cNvSpPr/>
          <p:nvPr/>
        </p:nvSpPr>
        <p:spPr>
          <a:xfrm>
            <a:off x="844550" y="5050055"/>
            <a:ext cx="6625771" cy="731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  <a:tabLst>
                <a:tab pos="1344613" algn="l"/>
              </a:tabLst>
            </a:pPr>
            <a:r>
              <a:rPr lang="en-GB" dirty="0">
                <a:solidFill>
                  <a:schemeClr val="bg1"/>
                </a:solidFill>
                <a:latin typeface="Gill Sans Nova Light" panose="020B03020201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www.churchofengland.org/generous-church-webinars</a:t>
            </a:r>
            <a:endParaRPr lang="en-GB" dirty="0">
              <a:solidFill>
                <a:schemeClr val="bg1"/>
              </a:solidFill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4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874B61-F506-4FC7-B5DD-5323F2057BF4}"/>
              </a:ext>
            </a:extLst>
          </p:cNvPr>
          <p:cNvSpPr txBox="1"/>
          <p:nvPr/>
        </p:nvSpPr>
        <p:spPr>
          <a:xfrm>
            <a:off x="616858" y="1899127"/>
            <a:ext cx="5715000" cy="33768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6FAE4-E6D4-4E75-8586-9083C968D8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92687" y="2726441"/>
            <a:ext cx="5181600" cy="2636588"/>
          </a:xfrm>
        </p:spPr>
        <p:txBody>
          <a:bodyPr>
            <a:normAutofit/>
          </a:bodyPr>
          <a:lstStyle/>
          <a:p>
            <a:r>
              <a:rPr lang="en-GB" dirty="0">
                <a:latin typeface="Gill Sans Nova Light" panose="020B0302020104020203" pitchFamily="34" charset="0"/>
              </a:rPr>
              <a:t>Connectivity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Contactless Card Readers</a:t>
            </a:r>
          </a:p>
          <a:p>
            <a:r>
              <a:rPr lang="en-GB" dirty="0">
                <a:latin typeface="Gill Sans Nova Light" panose="020B0302020104020203" pitchFamily="34" charset="0"/>
              </a:rPr>
              <a:t>Online Giving</a:t>
            </a:r>
          </a:p>
          <a:p>
            <a:pPr marL="0" indent="0">
              <a:buNone/>
            </a:pPr>
            <a:endParaRPr lang="en-GB" dirty="0">
              <a:latin typeface="Gill Sans Nova Light" panose="020B0302020104020203" pitchFamily="34" charset="0"/>
            </a:endParaRPr>
          </a:p>
        </p:txBody>
      </p:sp>
      <p:pic>
        <p:nvPicPr>
          <p:cNvPr id="1026" name="Picture 2" descr="Image result for parish buying">
            <a:extLst>
              <a:ext uri="{FF2B5EF4-FFF2-40B4-BE49-F238E27FC236}">
                <a16:creationId xmlns:a16="http://schemas.microsoft.com/office/drawing/2014/main" id="{4DE8C3D7-770A-4812-86DD-33317B82E4B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26" y="2058785"/>
            <a:ext cx="5329935" cy="2919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AA8A2F0-08BA-458F-B891-A95C4719167E}"/>
              </a:ext>
            </a:extLst>
          </p:cNvPr>
          <p:cNvSpPr/>
          <p:nvPr/>
        </p:nvSpPr>
        <p:spPr>
          <a:xfrm>
            <a:off x="537028" y="679215"/>
            <a:ext cx="109945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i="1" dirty="0">
                <a:solidFill>
                  <a:schemeClr val="bg1"/>
                </a:solidFill>
                <a:latin typeface="Gill Sans Nova Light" panose="020B0302020104020203" pitchFamily="34" charset="0"/>
              </a:rPr>
              <a:t>We are a buying service set up by the Church, for the Church.</a:t>
            </a:r>
          </a:p>
        </p:txBody>
      </p:sp>
    </p:spTree>
    <p:extLst>
      <p:ext uri="{BB962C8B-B14F-4D97-AF65-F5344CB8AC3E}">
        <p14:creationId xmlns:p14="http://schemas.microsoft.com/office/powerpoint/2010/main" val="262253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967EE9-7F59-4A6B-AE1E-D563C0F04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latin typeface="Gill Sans Nova Light" panose="020B0302020104020203" pitchFamily="34" charset="0"/>
              </a:rPr>
              <a:t>The Generosity Toolkit</a:t>
            </a:r>
          </a:p>
        </p:txBody>
      </p:sp>
    </p:spTree>
    <p:extLst>
      <p:ext uri="{BB962C8B-B14F-4D97-AF65-F5344CB8AC3E}">
        <p14:creationId xmlns:p14="http://schemas.microsoft.com/office/powerpoint/2010/main" val="14050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Building a Generous Church">
            <a:hlinkClick r:id="" action="ppaction://media"/>
            <a:extLst>
              <a:ext uri="{FF2B5EF4-FFF2-40B4-BE49-F238E27FC236}">
                <a16:creationId xmlns:a16="http://schemas.microsoft.com/office/drawing/2014/main" id="{75164BDA-B6E9-43D1-A567-C0732845A38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8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val 144">
            <a:extLst>
              <a:ext uri="{FF2B5EF4-FFF2-40B4-BE49-F238E27FC236}">
                <a16:creationId xmlns:a16="http://schemas.microsoft.com/office/drawing/2014/main" id="{08CCB308-3E78-4AEC-8103-4515E2292D3E}"/>
              </a:ext>
            </a:extLst>
          </p:cNvPr>
          <p:cNvSpPr/>
          <p:nvPr/>
        </p:nvSpPr>
        <p:spPr>
          <a:xfrm>
            <a:off x="6207932" y="254933"/>
            <a:ext cx="1419203" cy="12581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66D54E7-A25C-4D17-AF63-721FC551B317}"/>
              </a:ext>
            </a:extLst>
          </p:cNvPr>
          <p:cNvSpPr/>
          <p:nvPr/>
        </p:nvSpPr>
        <p:spPr>
          <a:xfrm>
            <a:off x="1591651" y="1632587"/>
            <a:ext cx="1419203" cy="125814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D051294-3C41-4F25-B8A1-F5D372130F8C}"/>
              </a:ext>
            </a:extLst>
          </p:cNvPr>
          <p:cNvSpPr/>
          <p:nvPr/>
        </p:nvSpPr>
        <p:spPr>
          <a:xfrm>
            <a:off x="3672779" y="2261658"/>
            <a:ext cx="2232297" cy="2232297"/>
          </a:xfrm>
          <a:prstGeom prst="ellipse">
            <a:avLst/>
          </a:prstGeom>
          <a:solidFill>
            <a:schemeClr val="accent5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9FF905-9B29-4271-8E6A-DBF7A1424713}"/>
              </a:ext>
            </a:extLst>
          </p:cNvPr>
          <p:cNvSpPr/>
          <p:nvPr/>
        </p:nvSpPr>
        <p:spPr>
          <a:xfrm>
            <a:off x="5411547" y="1946989"/>
            <a:ext cx="2792054" cy="2792054"/>
          </a:xfrm>
          <a:prstGeom prst="ellipse">
            <a:avLst/>
          </a:prstGeom>
          <a:solidFill>
            <a:srgbClr val="7030A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43" name="Text Box 45">
            <a:extLst>
              <a:ext uri="{FF2B5EF4-FFF2-40B4-BE49-F238E27FC236}">
                <a16:creationId xmlns:a16="http://schemas.microsoft.com/office/drawing/2014/main" id="{CE1B4F57-44EC-4B54-B084-68BBE2497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962" y="1808044"/>
            <a:ext cx="15725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mission – vision – community engagement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11DF752-C555-4FF8-8B4C-5F1449F06E64}"/>
              </a:ext>
            </a:extLst>
          </p:cNvPr>
          <p:cNvCxnSpPr>
            <a:cxnSpLocks/>
          </p:cNvCxnSpPr>
          <p:nvPr/>
        </p:nvCxnSpPr>
        <p:spPr>
          <a:xfrm flipH="1" flipV="1">
            <a:off x="2881877" y="2540182"/>
            <a:ext cx="854191" cy="428565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93D24738-4E2C-491A-863D-DFB8F35563C4}"/>
              </a:ext>
            </a:extLst>
          </p:cNvPr>
          <p:cNvCxnSpPr>
            <a:cxnSpLocks/>
          </p:cNvCxnSpPr>
          <p:nvPr/>
        </p:nvCxnSpPr>
        <p:spPr>
          <a:xfrm flipV="1">
            <a:off x="2970784" y="3733716"/>
            <a:ext cx="805235" cy="481874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14">
            <a:extLst>
              <a:ext uri="{FF2B5EF4-FFF2-40B4-BE49-F238E27FC236}">
                <a16:creationId xmlns:a16="http://schemas.microsoft.com/office/drawing/2014/main" id="{5A5A6A8D-F1CE-4603-B4B4-6FA43F3F9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028" y="2907396"/>
            <a:ext cx="158218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Giving Practice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9" name="Text Box 15">
            <a:extLst>
              <a:ext uri="{FF2B5EF4-FFF2-40B4-BE49-F238E27FC236}">
                <a16:creationId xmlns:a16="http://schemas.microsoft.com/office/drawing/2014/main" id="{CCD7270C-F85A-4130-91D0-69B00596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706" y="2877496"/>
            <a:ext cx="164950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Generous Culture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703BE9A-8EEE-4311-91BC-B009D9C3F6DC}"/>
              </a:ext>
            </a:extLst>
          </p:cNvPr>
          <p:cNvCxnSpPr>
            <a:cxnSpLocks/>
          </p:cNvCxnSpPr>
          <p:nvPr/>
        </p:nvCxnSpPr>
        <p:spPr>
          <a:xfrm>
            <a:off x="8125755" y="3764007"/>
            <a:ext cx="853096" cy="45158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A9FA842-F804-4DD4-A10E-450747170A39}"/>
              </a:ext>
            </a:extLst>
          </p:cNvPr>
          <p:cNvCxnSpPr>
            <a:cxnSpLocks/>
          </p:cNvCxnSpPr>
          <p:nvPr/>
        </p:nvCxnSpPr>
        <p:spPr>
          <a:xfrm flipH="1">
            <a:off x="8113264" y="2467992"/>
            <a:ext cx="889626" cy="422737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chthus">
            <a:extLst>
              <a:ext uri="{FF2B5EF4-FFF2-40B4-BE49-F238E27FC236}">
                <a16:creationId xmlns:a16="http://schemas.microsoft.com/office/drawing/2014/main" id="{61D65E76-78B0-4F5A-A2DF-6BF193405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442" y="2506039"/>
            <a:ext cx="1307001" cy="193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Text Box 31">
            <a:extLst>
              <a:ext uri="{FF2B5EF4-FFF2-40B4-BE49-F238E27FC236}">
                <a16:creationId xmlns:a16="http://schemas.microsoft.com/office/drawing/2014/main" id="{B87E85BE-EBDB-4866-9DBF-B97974413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478" y="358134"/>
            <a:ext cx="15039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Inspire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leadership – governance – vision and strategy - celebrate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B041D3C-DD3E-449C-BA6F-90DEA36E6E8D}"/>
              </a:ext>
            </a:extLst>
          </p:cNvPr>
          <p:cNvSpPr/>
          <p:nvPr/>
        </p:nvSpPr>
        <p:spPr bwMode="auto">
          <a:xfrm>
            <a:off x="0" y="0"/>
            <a:ext cx="100269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MINT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A1BD1090-8812-4572-B6C7-30BBB8BC9D70}"/>
              </a:ext>
            </a:extLst>
          </p:cNvPr>
          <p:cNvSpPr/>
          <p:nvPr/>
        </p:nvSpPr>
        <p:spPr bwMode="auto">
          <a:xfrm>
            <a:off x="11214769" y="-9404"/>
            <a:ext cx="1002690" cy="6867404"/>
          </a:xfrm>
          <a:prstGeom prst="rect">
            <a:avLst/>
          </a:prstGeom>
          <a:solidFill>
            <a:srgbClr val="613F8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Nova Light" panose="020B0302020104020203" pitchFamily="34" charset="0"/>
                <a:ea typeface="ＭＳ Ｐゴシック" pitchFamily="-128" charset="-128"/>
                <a:cs typeface="+mn-cs"/>
              </a:rPr>
              <a:t>IDEA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8C8A3DA2-4233-4D98-BFF0-935815E11D31}"/>
              </a:ext>
            </a:extLst>
          </p:cNvPr>
          <p:cNvSpPr/>
          <p:nvPr/>
        </p:nvSpPr>
        <p:spPr>
          <a:xfrm>
            <a:off x="3992748" y="254933"/>
            <a:ext cx="1419203" cy="125814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42" name="Text Box 60">
            <a:extLst>
              <a:ext uri="{FF2B5EF4-FFF2-40B4-BE49-F238E27FC236}">
                <a16:creationId xmlns:a16="http://schemas.microsoft.com/office/drawing/2014/main" id="{8D9092EB-2446-44E1-B656-972F49ACD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1514" y="383466"/>
            <a:ext cx="14629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Mechanisms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direct debit – standing order - contactless – web – app - legacy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B2A2EEFF-856A-4D7C-8582-AA7274AEBA78}"/>
              </a:ext>
            </a:extLst>
          </p:cNvPr>
          <p:cNvSpPr/>
          <p:nvPr/>
        </p:nvSpPr>
        <p:spPr>
          <a:xfrm>
            <a:off x="1569651" y="3820571"/>
            <a:ext cx="1419203" cy="125814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44" name="Text Box 38">
            <a:extLst>
              <a:ext uri="{FF2B5EF4-FFF2-40B4-BE49-F238E27FC236}">
                <a16:creationId xmlns:a16="http://schemas.microsoft.com/office/drawing/2014/main" id="{B3DD8892-9004-4C75-BD0A-D9B9382BA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871" y="3982786"/>
            <a:ext cx="1369116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urgency – cause &amp; effect - responsibility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D14BEDC6-0064-4A84-951E-6D8E6A0AA33C}"/>
              </a:ext>
            </a:extLst>
          </p:cNvPr>
          <p:cNvSpPr/>
          <p:nvPr/>
        </p:nvSpPr>
        <p:spPr>
          <a:xfrm>
            <a:off x="3968978" y="5406651"/>
            <a:ext cx="1419203" cy="1258142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F780ABB9-9BD3-4F18-93F9-9A46FCBA6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640" y="5595654"/>
            <a:ext cx="15834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local church – diocese – national church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9034E4DD-501A-4E9E-BD44-7284BF4FAEB7}"/>
              </a:ext>
            </a:extLst>
          </p:cNvPr>
          <p:cNvSpPr/>
          <p:nvPr/>
        </p:nvSpPr>
        <p:spPr>
          <a:xfrm>
            <a:off x="8882553" y="1579663"/>
            <a:ext cx="1419203" cy="12581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83" name="Text Box 31">
            <a:extLst>
              <a:ext uri="{FF2B5EF4-FFF2-40B4-BE49-F238E27FC236}">
                <a16:creationId xmlns:a16="http://schemas.microsoft.com/office/drawing/2014/main" id="{04DC69FA-53C7-455B-B1E1-F61EB5188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628" y="1638536"/>
            <a:ext cx="11525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Disciple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individual study – group study – preaching - retreat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1FFAB8A7-749C-47F0-943E-86FEF1CE4C87}"/>
              </a:ext>
            </a:extLst>
          </p:cNvPr>
          <p:cNvSpPr/>
          <p:nvPr/>
        </p:nvSpPr>
        <p:spPr>
          <a:xfrm>
            <a:off x="8898423" y="3852637"/>
            <a:ext cx="1419203" cy="12581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99" name="Text Box 29">
            <a:extLst>
              <a:ext uri="{FF2B5EF4-FFF2-40B4-BE49-F238E27FC236}">
                <a16:creationId xmlns:a16="http://schemas.microsoft.com/office/drawing/2014/main" id="{E83C968A-6CF8-4D1E-B376-A20DDC189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553" y="3955235"/>
            <a:ext cx="146318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services – new members – mission planning – cultural sensitivity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7C36F374-B7D5-4D4B-BE7A-561BA8603D62}"/>
              </a:ext>
            </a:extLst>
          </p:cNvPr>
          <p:cNvSpPr/>
          <p:nvPr/>
        </p:nvSpPr>
        <p:spPr>
          <a:xfrm>
            <a:off x="6118751" y="5418384"/>
            <a:ext cx="1419203" cy="125814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 Light" panose="020B0302020104020203" pitchFamily="34" charset="0"/>
              <a:ea typeface="ＭＳ Ｐゴシック"/>
              <a:cs typeface="+mn-cs"/>
            </a:endParaRPr>
          </a:p>
        </p:txBody>
      </p:sp>
      <p:sp>
        <p:nvSpPr>
          <p:cNvPr id="77" name="Text Box 18">
            <a:extLst>
              <a:ext uri="{FF2B5EF4-FFF2-40B4-BE49-F238E27FC236}">
                <a16:creationId xmlns:a16="http://schemas.microsoft.com/office/drawing/2014/main" id="{DEEF5F75-652E-43D0-A2A1-5854497FB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242" y="5545365"/>
            <a:ext cx="13907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Activate</a:t>
            </a: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21</a:t>
            </a:r>
            <a:r>
              <a:rPr kumimoji="0" lang="en-US" altLang="en-US" sz="1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st</a:t>
            </a: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Nova Light" panose="020B0302020104020203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 century harvest – 1% more – boomerang offertory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Nova Light" panose="020B0302020104020203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CD28AC57-E349-401B-BF03-5FE72A5D2D6C}"/>
              </a:ext>
            </a:extLst>
          </p:cNvPr>
          <p:cNvCxnSpPr>
            <a:cxnSpLocks/>
          </p:cNvCxnSpPr>
          <p:nvPr/>
        </p:nvCxnSpPr>
        <p:spPr bwMode="auto">
          <a:xfrm>
            <a:off x="6822957" y="1513075"/>
            <a:ext cx="0" cy="462273"/>
          </a:xfrm>
          <a:prstGeom prst="line">
            <a:avLst/>
          </a:prstGeom>
          <a:ln w="28575">
            <a:solidFill>
              <a:srgbClr val="613F8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FD9B7AFD-350E-4815-881D-FF1273D173B9}"/>
              </a:ext>
            </a:extLst>
          </p:cNvPr>
          <p:cNvCxnSpPr>
            <a:cxnSpLocks/>
          </p:cNvCxnSpPr>
          <p:nvPr/>
        </p:nvCxnSpPr>
        <p:spPr bwMode="auto">
          <a:xfrm>
            <a:off x="6828352" y="4739043"/>
            <a:ext cx="0" cy="697153"/>
          </a:xfrm>
          <a:prstGeom prst="line">
            <a:avLst/>
          </a:prstGeom>
          <a:ln w="28575">
            <a:solidFill>
              <a:srgbClr val="613F8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39E06023-FF41-4252-843E-4D38623FC6F5}"/>
              </a:ext>
            </a:extLst>
          </p:cNvPr>
          <p:cNvCxnSpPr>
            <a:cxnSpLocks/>
          </p:cNvCxnSpPr>
          <p:nvPr/>
        </p:nvCxnSpPr>
        <p:spPr bwMode="auto">
          <a:xfrm>
            <a:off x="4662350" y="4481708"/>
            <a:ext cx="0" cy="934832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32BEBC35-EDA9-4529-91E9-E0F84D9933B5}"/>
              </a:ext>
            </a:extLst>
          </p:cNvPr>
          <p:cNvCxnSpPr>
            <a:cxnSpLocks/>
          </p:cNvCxnSpPr>
          <p:nvPr/>
        </p:nvCxnSpPr>
        <p:spPr bwMode="auto">
          <a:xfrm>
            <a:off x="4658776" y="1513075"/>
            <a:ext cx="0" cy="748583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60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" grpId="0" animBg="1"/>
      <p:bldP spid="16" grpId="0" animBg="1"/>
      <p:bldP spid="27" grpId="0" animBg="1"/>
      <p:bldP spid="43" grpId="0"/>
      <p:bldP spid="68" grpId="0"/>
      <p:bldP spid="69" grpId="0"/>
      <p:bldP spid="151" grpId="0"/>
      <p:bldP spid="180" grpId="0" animBg="1"/>
      <p:bldP spid="182" grpId="0" animBg="1"/>
      <p:bldP spid="138" grpId="0" animBg="1"/>
      <p:bldP spid="42" grpId="0"/>
      <p:bldP spid="142" grpId="0" animBg="1"/>
      <p:bldP spid="44" grpId="0"/>
      <p:bldP spid="143" grpId="0" animBg="1"/>
      <p:bldP spid="45" grpId="0"/>
      <p:bldP spid="147" grpId="0" animBg="1"/>
      <p:bldP spid="83" grpId="0"/>
      <p:bldP spid="153" grpId="0" animBg="1"/>
      <p:bldP spid="99" grpId="0"/>
      <p:bldP spid="157" grpId="0" animBg="1"/>
      <p:bldP spid="77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eGenerosityWeek-Harvest-Title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heGenerosityWeek-Harvest-2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heGenerosityWeek-Harvest-2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TheGenerosityWeek-Harvest-3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eGenerosityWeek-Harvest-1">
  <a:themeElements>
    <a:clrScheme name="The Generosity Wee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6AE2B"/>
      </a:accent1>
      <a:accent2>
        <a:srgbClr val="C13E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0680A5CF2A3F4D9D6C9AC179B82535" ma:contentTypeVersion="4" ma:contentTypeDescription="Create a new document." ma:contentTypeScope="" ma:versionID="a10b39e7b4e24c3d49df80eeca47b16f">
  <xsd:schema xmlns:xsd="http://www.w3.org/2001/XMLSchema" xmlns:xs="http://www.w3.org/2001/XMLSchema" xmlns:p="http://schemas.microsoft.com/office/2006/metadata/properties" xmlns:ns2="1764ddf2-34ff-4aaa-bb6f-c8f7156cba29" targetNamespace="http://schemas.microsoft.com/office/2006/metadata/properties" ma:root="true" ma:fieldsID="7ea6585499f5f04e61e38af8e101881b" ns2:_="">
    <xsd:import namespace="1764ddf2-34ff-4aaa-bb6f-c8f7156cba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4ddf2-34ff-4aaa-bb6f-c8f7156cba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F6C99B-284D-479F-B928-27B40A527819}"/>
</file>

<file path=customXml/itemProps2.xml><?xml version="1.0" encoding="utf-8"?>
<ds:datastoreItem xmlns:ds="http://schemas.openxmlformats.org/officeDocument/2006/customXml" ds:itemID="{61DF8114-B30F-4FDB-9538-113677B5F0A6}"/>
</file>

<file path=customXml/itemProps3.xml><?xml version="1.0" encoding="utf-8"?>
<ds:datastoreItem xmlns:ds="http://schemas.openxmlformats.org/officeDocument/2006/customXml" ds:itemID="{55733AB4-5F9A-4B7A-BC09-D4F9C4A3215B}"/>
</file>

<file path=docProps/app.xml><?xml version="1.0" encoding="utf-8"?>
<Properties xmlns="http://schemas.openxmlformats.org/officeDocument/2006/extended-properties" xmlns:vt="http://schemas.openxmlformats.org/officeDocument/2006/docPropsVTypes">
  <TotalTime>2682</TotalTime>
  <Words>1517</Words>
  <Application>Microsoft Office PowerPoint</Application>
  <PresentationFormat>Widescreen</PresentationFormat>
  <Paragraphs>223</Paragraphs>
  <Slides>24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DIN Condensed</vt:lpstr>
      <vt:lpstr>Gill Sans Nova</vt:lpstr>
      <vt:lpstr>Gill Sans Nova Light</vt:lpstr>
      <vt:lpstr>Symbol</vt:lpstr>
      <vt:lpstr>Blank Presentation</vt:lpstr>
      <vt:lpstr>1_TheGenerosityWeek-Harvest-Title</vt:lpstr>
      <vt:lpstr>1_TheGenerosityWeek-Harvest-2</vt:lpstr>
      <vt:lpstr>2_TheGenerosityWeek-Harvest-2</vt:lpstr>
      <vt:lpstr>1_TheGenerosityWeek-Harvest-3</vt:lpstr>
      <vt:lpstr>TheGenerosityWeek-Harvest-1</vt:lpstr>
      <vt:lpstr>PowerPoint Presentation</vt:lpstr>
      <vt:lpstr>Agenda</vt:lpstr>
      <vt:lpstr>We do this by:</vt:lpstr>
      <vt:lpstr>Upcoming webinars</vt:lpstr>
      <vt:lpstr>Upcoming webinars: Clergy Training</vt:lpstr>
      <vt:lpstr>PowerPoint Presentation</vt:lpstr>
      <vt:lpstr>The Generosity Toolkit</vt:lpstr>
      <vt:lpstr>PowerPoint Presentation</vt:lpstr>
      <vt:lpstr>PowerPoint Presentation</vt:lpstr>
      <vt:lpstr>What is the Generosity Toolkit?</vt:lpstr>
      <vt:lpstr>PowerPoint Presentation</vt:lpstr>
      <vt:lpstr>Who is the toolkit for? </vt:lpstr>
      <vt:lpstr>Toolkit Overview</vt:lpstr>
      <vt:lpstr>PowerPoint Presentation</vt:lpstr>
      <vt:lpstr>PowerPoint Presentation</vt:lpstr>
      <vt:lpstr>PowerPoint Presentation</vt:lpstr>
      <vt:lpstr>PowerPoint Presentation</vt:lpstr>
      <vt:lpstr>Think of adjectives you think other people would use to describe your church. Would generous be one of them?</vt:lpstr>
      <vt:lpstr>PowerPoint Presentation</vt:lpstr>
      <vt:lpstr>PowerPoint Presentation</vt:lpstr>
      <vt:lpstr>PowerPoint Presentation</vt:lpstr>
      <vt:lpstr>What to do next?</vt:lpstr>
      <vt:lpstr>PowerPoint Presentation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Simpkiss</dc:creator>
  <cp:lastModifiedBy>Helen Simpkiss</cp:lastModifiedBy>
  <cp:revision>32</cp:revision>
  <dcterms:created xsi:type="dcterms:W3CDTF">2021-01-21T17:57:51Z</dcterms:created>
  <dcterms:modified xsi:type="dcterms:W3CDTF">2021-02-09T09:27:54Z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0x010100D40680A5CF2A3F4D9D6C9AC179B82535</vt:lpwstr>
  </property>
</Properties>
</file>