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6" r:id="rId3"/>
    <p:sldId id="261" r:id="rId4"/>
    <p:sldId id="259" r:id="rId5"/>
    <p:sldId id="260" r:id="rId6"/>
    <p:sldId id="265" r:id="rId7"/>
    <p:sldId id="263" r:id="rId8"/>
    <p:sldId id="268" r:id="rId9"/>
    <p:sldId id="271" r:id="rId10"/>
    <p:sldId id="272" r:id="rId11"/>
    <p:sldId id="276" r:id="rId12"/>
    <p:sldId id="277" r:id="rId13"/>
    <p:sldId id="302" r:id="rId14"/>
    <p:sldId id="334" r:id="rId15"/>
    <p:sldId id="279" r:id="rId16"/>
    <p:sldId id="257" r:id="rId17"/>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3765"/>
    <a:srgbClr val="FF6600"/>
    <a:srgbClr val="9F55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399" autoAdjust="0"/>
  </p:normalViewPr>
  <p:slideViewPr>
    <p:cSldViewPr snapToGrid="0">
      <p:cViewPr varScale="1">
        <p:scale>
          <a:sx n="55" d="100"/>
          <a:sy n="55" d="100"/>
        </p:scale>
        <p:origin x="1266"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6446E9A3-1B4B-41CF-92C7-8E602E9410B5}" type="datetimeFigureOut">
              <a:rPr lang="en-GB" smtClean="0"/>
              <a:t>16/06/2021</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6B30454-F1A2-4E64-9C97-21509283046A}" type="slidenum">
              <a:rPr lang="en-GB" smtClean="0"/>
              <a:t>‹#›</a:t>
            </a:fld>
            <a:endParaRPr lang="en-GB"/>
          </a:p>
        </p:txBody>
      </p:sp>
    </p:spTree>
    <p:extLst>
      <p:ext uri="{BB962C8B-B14F-4D97-AF65-F5344CB8AC3E}">
        <p14:creationId xmlns:p14="http://schemas.microsoft.com/office/powerpoint/2010/main" val="2282747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30454-F1A2-4E64-9C97-21509283046A}" type="slidenum">
              <a:rPr lang="en-GB" smtClean="0"/>
              <a:t>1</a:t>
            </a:fld>
            <a:endParaRPr lang="en-GB"/>
          </a:p>
        </p:txBody>
      </p:sp>
    </p:spTree>
    <p:extLst>
      <p:ext uri="{BB962C8B-B14F-4D97-AF65-F5344CB8AC3E}">
        <p14:creationId xmlns:p14="http://schemas.microsoft.com/office/powerpoint/2010/main" val="208761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 Archbishop </a:t>
            </a:r>
            <a:r>
              <a:rPr lang="en-US" altLang="en-US" dirty="0" err="1">
                <a:ea typeface="ＭＳ Ｐゴシック" panose="020B0600070205080204" pitchFamily="34" charset="-128"/>
              </a:rPr>
              <a:t>Cramner</a:t>
            </a:r>
            <a:r>
              <a:rPr lang="en-US" altLang="en-US" dirty="0">
                <a:ea typeface="ＭＳ Ｐゴシック" panose="020B0600070205080204" pitchFamily="34" charset="-128"/>
              </a:rPr>
              <a:t> wrote the first Prayer Book in the English Language over 500 years ago</a:t>
            </a:r>
          </a:p>
          <a:p>
            <a:pPr>
              <a:buFontTx/>
              <a:buChar char="-"/>
            </a:pPr>
            <a:r>
              <a:rPr lang="en-US" altLang="en-US" dirty="0">
                <a:ea typeface="ＭＳ Ｐゴシック" panose="020B0600070205080204" pitchFamily="34" charset="-128"/>
              </a:rPr>
              <a:t>Will writing – nothing new. Priests encouraged their parishioners to make a Will - good stewardship. </a:t>
            </a:r>
          </a:p>
          <a:p>
            <a:endParaRPr lang="en-GB" dirty="0"/>
          </a:p>
          <a:p>
            <a:r>
              <a:rPr lang="en-GB" dirty="0"/>
              <a:t>Choice – dying intestate you have no choice as things follow a set pattern</a:t>
            </a:r>
          </a:p>
          <a:p>
            <a:r>
              <a:rPr lang="en-GB" altLang="en-US" dirty="0">
                <a:ea typeface="ＭＳ Ｐゴシック" panose="020B0600070205080204" pitchFamily="34" charset="-128"/>
              </a:rPr>
              <a:t>Children – appointing a guardian for under 18s</a:t>
            </a:r>
          </a:p>
          <a:p>
            <a:r>
              <a:rPr lang="en-GB" altLang="en-US" dirty="0">
                <a:ea typeface="ＭＳ Ｐゴシック" panose="020B0600070205080204" pitchFamily="34" charset="-128"/>
              </a:rPr>
              <a:t>Property – if you are not married to your partner they may not benefit if you don’t have a will, even if you live together</a:t>
            </a:r>
          </a:p>
          <a:p>
            <a:r>
              <a:rPr lang="en-GB" altLang="en-US" dirty="0">
                <a:ea typeface="ＭＳ Ｐゴシック" panose="020B0600070205080204" pitchFamily="34" charset="-128"/>
              </a:rPr>
              <a:t>Modern family life – if you have been married or divorced since your wrote your last will it may not be valid anymore</a:t>
            </a:r>
          </a:p>
          <a:p>
            <a:r>
              <a:rPr lang="en-GB" altLang="en-US" dirty="0">
                <a:ea typeface="ＭＳ Ｐゴシック" panose="020B0600070205080204" pitchFamily="34" charset="-128"/>
              </a:rPr>
              <a:t>IHT – proper planning can reduce this burden</a:t>
            </a:r>
          </a:p>
          <a:p>
            <a:r>
              <a:rPr lang="en-GB" altLang="en-US" dirty="0">
                <a:ea typeface="ＭＳ Ｐゴシック" panose="020B0600070205080204" pitchFamily="34" charset="-128"/>
              </a:rPr>
              <a:t>Charity gift</a:t>
            </a:r>
          </a:p>
          <a:p>
            <a:r>
              <a:rPr lang="en-GB" altLang="en-US" dirty="0">
                <a:ea typeface="ＭＳ Ｐゴシック" panose="020B0600070205080204" pitchFamily="34" charset="-128"/>
              </a:rPr>
              <a:t>Peace of mind – everything in order for your family</a:t>
            </a:r>
            <a:endParaRPr lang="en-US" altLang="en-US" dirty="0">
              <a:ea typeface="ＭＳ Ｐゴシック" panose="020B0600070205080204" pitchFamily="34" charset="-128"/>
            </a:endParaRPr>
          </a:p>
          <a:p>
            <a:endParaRPr lang="en-GB" dirty="0"/>
          </a:p>
          <a:p>
            <a:endParaRPr lang="en-GB" dirty="0"/>
          </a:p>
          <a:p>
            <a:r>
              <a:rPr lang="en-GB" dirty="0"/>
              <a:t>Encourage your vicar to mention Will writing at life event moments – baptisms and weddings – a good time to think about this</a:t>
            </a:r>
          </a:p>
          <a:p>
            <a:endParaRPr lang="en-GB" dirty="0"/>
          </a:p>
          <a:p>
            <a:r>
              <a:rPr lang="en-GB" dirty="0"/>
              <a:t>Free Will Writing Schemes and IOF Treating Donors Fairly</a:t>
            </a:r>
          </a:p>
        </p:txBody>
      </p:sp>
      <p:sp>
        <p:nvSpPr>
          <p:cNvPr id="4" name="Slide Number Placeholder 3"/>
          <p:cNvSpPr>
            <a:spLocks noGrp="1"/>
          </p:cNvSpPr>
          <p:nvPr>
            <p:ph type="sldNum" sz="quarter" idx="5"/>
          </p:nvPr>
        </p:nvSpPr>
        <p:spPr/>
        <p:txBody>
          <a:bodyPr/>
          <a:lstStyle/>
          <a:p>
            <a:fld id="{C6B30454-F1A2-4E64-9C97-21509283046A}" type="slidenum">
              <a:rPr lang="en-GB" smtClean="0"/>
              <a:t>10</a:t>
            </a:fld>
            <a:endParaRPr lang="en-GB"/>
          </a:p>
        </p:txBody>
      </p:sp>
    </p:spTree>
    <p:extLst>
      <p:ext uri="{BB962C8B-B14F-4D97-AF65-F5344CB8AC3E}">
        <p14:creationId xmlns:p14="http://schemas.microsoft.com/office/powerpoint/2010/main" val="749802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ea typeface="ＭＳ Ｐゴシック" panose="020B0600070205080204" pitchFamily="34" charset="-128"/>
              </a:rPr>
              <a:t>Four simple Steps </a:t>
            </a:r>
          </a:p>
          <a:p>
            <a:pPr marL="171450" indent="-171450">
              <a:buFont typeface="Arial" panose="020B0604020202020204" pitchFamily="34" charset="0"/>
              <a:buChar char="•"/>
              <a:defRPr/>
            </a:pPr>
            <a:r>
              <a:rPr lang="en-US" altLang="en-US" dirty="0">
                <a:ea typeface="ＭＳ Ｐゴシック" panose="020B0600070205080204" pitchFamily="34" charset="-128"/>
              </a:rPr>
              <a:t>Toolkit provides an overview of the literature available which you can request free of charge and use as part of your campaign / make available in church</a:t>
            </a:r>
          </a:p>
          <a:p>
            <a:pPr marL="171450" indent="-171450">
              <a:buFont typeface="Arial" panose="020B0604020202020204" pitchFamily="34" charset="0"/>
              <a:buChar char="•"/>
              <a:defRPr/>
            </a:pPr>
            <a:r>
              <a:rPr lang="en-US" altLang="en-US" dirty="0">
                <a:ea typeface="ＭＳ Ｐゴシック" panose="020B0600070205080204" pitchFamily="34" charset="-128"/>
              </a:rPr>
              <a:t>Within Toolkit is a template for making and communicating a legacy policy </a:t>
            </a:r>
          </a:p>
          <a:p>
            <a:pPr marL="171450" indent="-171450">
              <a:buFont typeface="Arial" panose="020B0604020202020204" pitchFamily="34" charset="0"/>
              <a:buChar char="•"/>
              <a:defRPr/>
            </a:pPr>
            <a:r>
              <a:rPr lang="en-US" altLang="en-US" dirty="0">
                <a:ea typeface="ＭＳ Ｐゴシック" panose="020B0600070205080204" pitchFamily="34" charset="-128"/>
              </a:rPr>
              <a:t>Legacy Policy is very important – it shows that the PCC have met to discuss legacies, that they welcome legacies and will use them for significant projects within the parish. It encourages unrestricted gifts to allow for flexibility and most importantly identifies a contact person. If you have any difficulties like being part of a multi church parish </a:t>
            </a:r>
            <a:r>
              <a:rPr lang="en-US" altLang="en-US" dirty="0" err="1">
                <a:ea typeface="ＭＳ Ｐゴシック" panose="020B0600070205080204" pitchFamily="34" charset="-128"/>
              </a:rPr>
              <a:t>etc</a:t>
            </a:r>
            <a:r>
              <a:rPr lang="en-US" altLang="en-US" dirty="0">
                <a:ea typeface="ＭＳ Ｐゴシック" panose="020B0600070205080204" pitchFamily="34" charset="-128"/>
              </a:rPr>
              <a:t> then a legacy policy can set out how gifts will be used.</a:t>
            </a:r>
          </a:p>
          <a:p>
            <a:pPr marL="171450" indent="-171450">
              <a:buFont typeface="Arial" panose="020B0604020202020204" pitchFamily="34" charset="0"/>
              <a:buChar char="•"/>
              <a:defRPr/>
            </a:pPr>
            <a:endParaRPr lang="en-US" altLang="en-US" dirty="0">
              <a:ea typeface="ＭＳ Ｐゴシック" panose="020B0600070205080204" pitchFamily="34" charset="-128"/>
            </a:endParaRPr>
          </a:p>
          <a:p>
            <a:pPr marL="171450" indent="-171450">
              <a:buFont typeface="Arial" panose="020B0604020202020204" pitchFamily="34" charset="0"/>
              <a:buChar char="•"/>
              <a:defRPr/>
            </a:pPr>
            <a:r>
              <a:rPr lang="en-US" altLang="en-US" dirty="0">
                <a:ea typeface="ＭＳ Ｐゴシック" panose="020B0600070205080204" pitchFamily="34" charset="-128"/>
              </a:rPr>
              <a:t>Make literature available, back of church, PDF of leaflet on your website, pew bible bookmark etc. make it visible </a:t>
            </a:r>
            <a:endParaRPr lang="en-GB" dirty="0"/>
          </a:p>
        </p:txBody>
      </p:sp>
      <p:sp>
        <p:nvSpPr>
          <p:cNvPr id="4" name="Slide Number Placeholder 3"/>
          <p:cNvSpPr>
            <a:spLocks noGrp="1"/>
          </p:cNvSpPr>
          <p:nvPr>
            <p:ph type="sldNum" sz="quarter" idx="5"/>
          </p:nvPr>
        </p:nvSpPr>
        <p:spPr/>
        <p:txBody>
          <a:bodyPr/>
          <a:lstStyle/>
          <a:p>
            <a:fld id="{C6B30454-F1A2-4E64-9C97-21509283046A}" type="slidenum">
              <a:rPr lang="en-GB" smtClean="0"/>
              <a:t>11</a:t>
            </a:fld>
            <a:endParaRPr lang="en-GB"/>
          </a:p>
        </p:txBody>
      </p:sp>
    </p:spTree>
    <p:extLst>
      <p:ext uri="{BB962C8B-B14F-4D97-AF65-F5344CB8AC3E}">
        <p14:creationId xmlns:p14="http://schemas.microsoft.com/office/powerpoint/2010/main" val="3412652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150000"/>
              </a:lnSpc>
              <a:buFont typeface="Wingdings" pitchFamily="2" charset="2"/>
              <a:buChar char="§"/>
              <a:defRPr/>
            </a:pPr>
            <a:r>
              <a:rPr lang="en-US" altLang="en-US" dirty="0">
                <a:solidFill>
                  <a:srgbClr val="7030A0"/>
                </a:solidFill>
                <a:ea typeface="ＭＳ Ｐゴシック" panose="020B0600070205080204" pitchFamily="34" charset="-128"/>
              </a:rPr>
              <a:t>Best way to encourage legacies is to talk about them</a:t>
            </a:r>
          </a:p>
          <a:p>
            <a:pPr marL="171450" indent="-171450" eaLnBrk="1" hangingPunct="1">
              <a:lnSpc>
                <a:spcPct val="150000"/>
              </a:lnSpc>
              <a:buFont typeface="Wingdings" pitchFamily="2" charset="2"/>
              <a:buChar char="§"/>
              <a:defRPr/>
            </a:pPr>
            <a:r>
              <a:rPr lang="en-US" altLang="en-US" dirty="0">
                <a:solidFill>
                  <a:srgbClr val="7030A0"/>
                </a:solidFill>
                <a:ea typeface="ＭＳ Ｐゴシック" panose="020B0600070205080204" pitchFamily="34" charset="-128"/>
              </a:rPr>
              <a:t>When it’s appropriate, when the opportunity seems right – but the more you make it the norm, the more people will recognize it’s just another way to give. </a:t>
            </a:r>
          </a:p>
          <a:p>
            <a:pPr marL="171450" indent="-171450" eaLnBrk="1" hangingPunct="1">
              <a:lnSpc>
                <a:spcPct val="150000"/>
              </a:lnSpc>
              <a:buFont typeface="Wingdings" pitchFamily="2" charset="2"/>
              <a:buChar char="§"/>
              <a:defRPr/>
            </a:pPr>
            <a:r>
              <a:rPr lang="en-US" altLang="en-US" dirty="0">
                <a:solidFill>
                  <a:srgbClr val="7030A0"/>
                </a:solidFill>
                <a:ea typeface="ＭＳ Ｐゴシック" panose="020B0600070205080204" pitchFamily="34" charset="-128"/>
              </a:rPr>
              <a:t>Thank you letters – easiest way, just add in a line - after thanking people for their regular giving, one off donations, gift aid, thank all those who’ve included the church in their will.</a:t>
            </a:r>
          </a:p>
          <a:p>
            <a:pPr marL="171450" indent="-171450" eaLnBrk="1" hangingPunct="1">
              <a:lnSpc>
                <a:spcPct val="150000"/>
              </a:lnSpc>
              <a:buFont typeface="Wingdings" pitchFamily="2" charset="2"/>
              <a:buChar char="§"/>
              <a:defRPr/>
            </a:pPr>
            <a:r>
              <a:rPr lang="en-US" altLang="en-US" dirty="0">
                <a:solidFill>
                  <a:srgbClr val="7030A0"/>
                </a:solidFill>
                <a:ea typeface="ＭＳ Ｐゴシック" panose="020B0600070205080204" pitchFamily="34" charset="-128"/>
              </a:rPr>
              <a:t>Testimony is the greatest motivator for someone leaving a legacy. If you can find someone in the church or community who has left a legacy and is happy to talk about why they’ve left it – very powerful. </a:t>
            </a:r>
            <a:endParaRPr lang="en-US" altLang="en-US" dirty="0">
              <a:ea typeface="ＭＳ Ｐゴシック" panose="020B0600070205080204" pitchFamily="34" charset="-128"/>
            </a:endParaRPr>
          </a:p>
          <a:p>
            <a:endParaRPr lang="en-GB" dirty="0"/>
          </a:p>
        </p:txBody>
      </p:sp>
      <p:sp>
        <p:nvSpPr>
          <p:cNvPr id="4" name="Slide Number Placeholder 3"/>
          <p:cNvSpPr>
            <a:spLocks noGrp="1"/>
          </p:cNvSpPr>
          <p:nvPr>
            <p:ph type="sldNum" sz="quarter" idx="5"/>
          </p:nvPr>
        </p:nvSpPr>
        <p:spPr/>
        <p:txBody>
          <a:bodyPr/>
          <a:lstStyle/>
          <a:p>
            <a:fld id="{C6B30454-F1A2-4E64-9C97-21509283046A}" type="slidenum">
              <a:rPr lang="en-GB" smtClean="0"/>
              <a:t>12</a:t>
            </a:fld>
            <a:endParaRPr lang="en-GB"/>
          </a:p>
        </p:txBody>
      </p:sp>
    </p:spTree>
    <p:extLst>
      <p:ext uri="{BB962C8B-B14F-4D97-AF65-F5344CB8AC3E}">
        <p14:creationId xmlns:p14="http://schemas.microsoft.com/office/powerpoint/2010/main" val="1161183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individuals and solicitors</a:t>
            </a:r>
          </a:p>
        </p:txBody>
      </p:sp>
      <p:sp>
        <p:nvSpPr>
          <p:cNvPr id="4" name="Slide Number Placeholder 3"/>
          <p:cNvSpPr>
            <a:spLocks noGrp="1"/>
          </p:cNvSpPr>
          <p:nvPr>
            <p:ph type="sldNum" sz="quarter" idx="5"/>
          </p:nvPr>
        </p:nvSpPr>
        <p:spPr/>
        <p:txBody>
          <a:bodyPr/>
          <a:lstStyle/>
          <a:p>
            <a:fld id="{C6B30454-F1A2-4E64-9C97-21509283046A}" type="slidenum">
              <a:rPr lang="en-GB" smtClean="0"/>
              <a:t>15</a:t>
            </a:fld>
            <a:endParaRPr lang="en-GB"/>
          </a:p>
        </p:txBody>
      </p:sp>
    </p:spTree>
    <p:extLst>
      <p:ext uri="{BB962C8B-B14F-4D97-AF65-F5344CB8AC3E}">
        <p14:creationId xmlns:p14="http://schemas.microsoft.com/office/powerpoint/2010/main" val="3228033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B30454-F1A2-4E64-9C97-21509283046A}" type="slidenum">
              <a:rPr lang="en-GB" smtClean="0"/>
              <a:t>16</a:t>
            </a:fld>
            <a:endParaRPr lang="en-GB"/>
          </a:p>
        </p:txBody>
      </p:sp>
    </p:spTree>
    <p:extLst>
      <p:ext uri="{BB962C8B-B14F-4D97-AF65-F5344CB8AC3E}">
        <p14:creationId xmlns:p14="http://schemas.microsoft.com/office/powerpoint/2010/main" val="358300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to start by sharing a film with you from a church in the Diocese of Exeter that received a substantial legacy which transformed their mission and ministry to the wider community. </a:t>
            </a:r>
          </a:p>
        </p:txBody>
      </p:sp>
      <p:sp>
        <p:nvSpPr>
          <p:cNvPr id="4" name="Slide Number Placeholder 3"/>
          <p:cNvSpPr>
            <a:spLocks noGrp="1"/>
          </p:cNvSpPr>
          <p:nvPr>
            <p:ph type="sldNum" sz="quarter" idx="5"/>
          </p:nvPr>
        </p:nvSpPr>
        <p:spPr/>
        <p:txBody>
          <a:bodyPr/>
          <a:lstStyle/>
          <a:p>
            <a:fld id="{C6B30454-F1A2-4E64-9C97-21509283046A}" type="slidenum">
              <a:rPr lang="en-GB" smtClean="0"/>
              <a:t>2</a:t>
            </a:fld>
            <a:endParaRPr lang="en-GB"/>
          </a:p>
        </p:txBody>
      </p:sp>
    </p:spTree>
    <p:extLst>
      <p:ext uri="{BB962C8B-B14F-4D97-AF65-F5344CB8AC3E}">
        <p14:creationId xmlns:p14="http://schemas.microsoft.com/office/powerpoint/2010/main" val="307311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briefly to your neighbour about whether your church has received any legacies in the last few years and what they have been used for.</a:t>
            </a:r>
          </a:p>
          <a:p>
            <a:endParaRPr lang="en-GB" dirty="0"/>
          </a:p>
          <a:p>
            <a:r>
              <a:rPr lang="en-GB" dirty="0"/>
              <a:t>2 mins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ＭＳ Ｐゴシック" panose="020B0600070205080204" pitchFamily="34" charset="-128"/>
              </a:rPr>
              <a:t>Hope that film gave a good sense of why and how legacies can be utterly transformational for churches. This presentation is going to talk through some of those key themes and equip you with the tools and resources to make you feel confident to go back to your churches and encourage people to consider giving in this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ＭＳ Ｐゴシック" panose="020B0600070205080204" pitchFamily="34" charset="-128"/>
              </a:rPr>
              <a:t>But it’s not just about big legacies – we also need to celebrate small legacies as any gift of any size can make a difference.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ＭＳ Ｐゴシック" panose="020B0600070205080204" pitchFamily="34" charset="-128"/>
              </a:rPr>
              <a:t>Hands up who knew their church had received a legacy and how it was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ＭＳ Ｐゴシック" panose="020B0600070205080204" pitchFamily="34" charset="-128"/>
              </a:rPr>
              <a:t>Hands up who didn’t know? Celebrating legacies is key, as we will see. </a:t>
            </a:r>
          </a:p>
          <a:p>
            <a:endParaRPr lang="en-GB" dirty="0"/>
          </a:p>
        </p:txBody>
      </p:sp>
      <p:sp>
        <p:nvSpPr>
          <p:cNvPr id="4" name="Slide Number Placeholder 3"/>
          <p:cNvSpPr>
            <a:spLocks noGrp="1"/>
          </p:cNvSpPr>
          <p:nvPr>
            <p:ph type="sldNum" sz="quarter" idx="5"/>
          </p:nvPr>
        </p:nvSpPr>
        <p:spPr/>
        <p:txBody>
          <a:bodyPr/>
          <a:lstStyle/>
          <a:p>
            <a:fld id="{C6B30454-F1A2-4E64-9C97-21509283046A}" type="slidenum">
              <a:rPr lang="en-GB" smtClean="0"/>
              <a:t>3</a:t>
            </a:fld>
            <a:endParaRPr lang="en-GB"/>
          </a:p>
        </p:txBody>
      </p:sp>
    </p:spTree>
    <p:extLst>
      <p:ext uri="{BB962C8B-B14F-4D97-AF65-F5344CB8AC3E}">
        <p14:creationId xmlns:p14="http://schemas.microsoft.com/office/powerpoint/2010/main" val="32221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59" indent="-171759" eaLnBrk="1" hangingPunct="1">
              <a:spcBef>
                <a:spcPct val="0"/>
              </a:spcBef>
              <a:buFontTx/>
              <a:buChar char="•"/>
            </a:pPr>
            <a:r>
              <a:rPr lang="en-GB" altLang="en-US" dirty="0">
                <a:ea typeface="ＭＳ Ｐゴシック" panose="020B0600070205080204" pitchFamily="34" charset="-128"/>
              </a:rPr>
              <a:t>Today I’m going to talk about legacies as a financial opportunity</a:t>
            </a:r>
          </a:p>
          <a:p>
            <a:pPr marL="171759" indent="-171759" eaLnBrk="1" hangingPunct="1">
              <a:spcBef>
                <a:spcPct val="0"/>
              </a:spcBef>
              <a:buFontTx/>
              <a:buChar char="•"/>
            </a:pPr>
            <a:r>
              <a:rPr lang="en-GB" altLang="en-US" dirty="0">
                <a:ea typeface="ＭＳ Ｐゴシック" panose="020B0600070205080204" pitchFamily="34" charset="-128"/>
              </a:rPr>
              <a:t>But framed within the context of Christian Giving</a:t>
            </a:r>
          </a:p>
          <a:p>
            <a:pPr marL="171759" indent="-171759" eaLnBrk="1" hangingPunct="1">
              <a:spcBef>
                <a:spcPct val="0"/>
              </a:spcBef>
              <a:buFontTx/>
              <a:buChar char="•"/>
            </a:pPr>
            <a:r>
              <a:rPr lang="en-GB" altLang="en-US" dirty="0">
                <a:ea typeface="ＭＳ Ｐゴシック" panose="020B0600070205080204" pitchFamily="34" charset="-128"/>
              </a:rPr>
              <a:t>For me legacies are life affirming. The living wishes of the individual, and they include them in their will when they are alive. They’re only activated by death. </a:t>
            </a:r>
          </a:p>
          <a:p>
            <a:pPr marL="171759" indent="-171759" eaLnBrk="1" hangingPunct="1">
              <a:spcBef>
                <a:spcPct val="0"/>
              </a:spcBef>
              <a:buFontTx/>
              <a:buChar char="•"/>
            </a:pPr>
            <a:r>
              <a:rPr lang="en-GB" altLang="en-US" dirty="0">
                <a:ea typeface="ＭＳ Ｐゴシック" panose="020B0600070205080204" pitchFamily="34" charset="-128"/>
              </a:rPr>
              <a:t>Therefore they’re appropriate for us to talk about, as Christians but also as a religious fundraising charity.</a:t>
            </a:r>
          </a:p>
          <a:p>
            <a:pPr marL="171759" indent="-171759" eaLnBrk="1" hangingPunct="1">
              <a:spcBef>
                <a:spcPct val="0"/>
              </a:spcBef>
              <a:buFontTx/>
              <a:buChar char="•"/>
            </a:pPr>
            <a:r>
              <a:rPr lang="en-GB" altLang="en-US" dirty="0">
                <a:ea typeface="ＭＳ Ｐゴシック" panose="020B0600070205080204" pitchFamily="34" charset="-128"/>
              </a:rPr>
              <a:t>I’m not going to talk about prospects &amp; suspects – if you’re hoping to spot who’s next going to pop it in your pews I can’t help </a:t>
            </a:r>
          </a:p>
          <a:p>
            <a:pPr marL="171759" indent="-171759" eaLnBrk="1" hangingPunct="1">
              <a:spcBef>
                <a:spcPct val="0"/>
              </a:spcBef>
              <a:buFontTx/>
              <a:buChar char="•"/>
            </a:pPr>
            <a:r>
              <a:rPr lang="en-GB" altLang="en-US" dirty="0">
                <a:ea typeface="ＭＳ Ｐゴシック" panose="020B0600070205080204" pitchFamily="34" charset="-128"/>
              </a:rPr>
              <a:t>Nor am I going to talk about mortality rates and the Church of England</a:t>
            </a:r>
          </a:p>
          <a:p>
            <a:pPr marL="171759" indent="-171759" eaLnBrk="1" hangingPunct="1">
              <a:spcBef>
                <a:spcPct val="0"/>
              </a:spcBef>
              <a:buFontTx/>
              <a:buChar char="•"/>
            </a:pPr>
            <a:r>
              <a:rPr lang="en-GB" altLang="en-US" dirty="0">
                <a:ea typeface="ＭＳ Ｐゴシック" panose="020B0600070205080204" pitchFamily="34" charset="-128"/>
              </a:rPr>
              <a:t>Finally there is no face to face fundraising.  I’m not asking you to go back to your congregations and ask everyone to include a gift in their Will. Legacy fundraising is very gentle, very drip </a:t>
            </a:r>
            <a:r>
              <a:rPr lang="en-GB" altLang="en-US" dirty="0" err="1">
                <a:ea typeface="ＭＳ Ｐゴシック" panose="020B0600070205080204" pitchFamily="34" charset="-128"/>
              </a:rPr>
              <a:t>drip</a:t>
            </a:r>
            <a:r>
              <a:rPr lang="en-GB" altLang="en-US" dirty="0">
                <a:ea typeface="ＭＳ Ｐゴシック" panose="020B0600070205080204" pitchFamily="34" charset="-128"/>
              </a:rPr>
              <a:t>. It’s about saying to people ‘did you know your church is a charity too, we welcome gifts in wills and if you’d like to find out more, here’s further information. </a:t>
            </a:r>
          </a:p>
          <a:p>
            <a:endParaRPr lang="en-GB" dirty="0"/>
          </a:p>
          <a:p>
            <a:endParaRPr lang="en-GB" dirty="0"/>
          </a:p>
          <a:p>
            <a:r>
              <a:rPr lang="en-GB" dirty="0"/>
              <a:t>World Happiness report 2019 – survey of more than 1m people in 130 countries measured that donating to charity is one of the top six predictors of life satisfaction around the world</a:t>
            </a:r>
          </a:p>
        </p:txBody>
      </p:sp>
      <p:sp>
        <p:nvSpPr>
          <p:cNvPr id="4" name="Slide Number Placeholder 3"/>
          <p:cNvSpPr>
            <a:spLocks noGrp="1"/>
          </p:cNvSpPr>
          <p:nvPr>
            <p:ph type="sldNum" sz="quarter" idx="5"/>
          </p:nvPr>
        </p:nvSpPr>
        <p:spPr/>
        <p:txBody>
          <a:bodyPr/>
          <a:lstStyle/>
          <a:p>
            <a:fld id="{C6B30454-F1A2-4E64-9C97-21509283046A}" type="slidenum">
              <a:rPr lang="en-GB" smtClean="0"/>
              <a:t>4</a:t>
            </a:fld>
            <a:endParaRPr lang="en-GB"/>
          </a:p>
        </p:txBody>
      </p:sp>
    </p:spTree>
    <p:extLst>
      <p:ext uri="{BB962C8B-B14F-4D97-AF65-F5344CB8AC3E}">
        <p14:creationId xmlns:p14="http://schemas.microsoft.com/office/powerpoint/2010/main" val="80916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Invest now or risk losing out – need to be in someone’s Will 7-10 years before they die</a:t>
            </a:r>
          </a:p>
        </p:txBody>
      </p:sp>
      <p:sp>
        <p:nvSpPr>
          <p:cNvPr id="4" name="Slide Number Placeholder 3"/>
          <p:cNvSpPr>
            <a:spLocks noGrp="1"/>
          </p:cNvSpPr>
          <p:nvPr>
            <p:ph type="sldNum" sz="quarter" idx="5"/>
          </p:nvPr>
        </p:nvSpPr>
        <p:spPr/>
        <p:txBody>
          <a:bodyPr/>
          <a:lstStyle/>
          <a:p>
            <a:fld id="{C6B30454-F1A2-4E64-9C97-21509283046A}" type="slidenum">
              <a:rPr lang="en-GB" smtClean="0"/>
              <a:t>5</a:t>
            </a:fld>
            <a:endParaRPr lang="en-GB"/>
          </a:p>
        </p:txBody>
      </p:sp>
    </p:spTree>
    <p:extLst>
      <p:ext uri="{BB962C8B-B14F-4D97-AF65-F5344CB8AC3E}">
        <p14:creationId xmlns:p14="http://schemas.microsoft.com/office/powerpoint/2010/main" val="394130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30454-F1A2-4E64-9C97-21509283046A}" type="slidenum">
              <a:rPr lang="en-GB" smtClean="0"/>
              <a:t>6</a:t>
            </a:fld>
            <a:endParaRPr lang="en-GB"/>
          </a:p>
        </p:txBody>
      </p:sp>
    </p:spTree>
    <p:extLst>
      <p:ext uri="{BB962C8B-B14F-4D97-AF65-F5344CB8AC3E}">
        <p14:creationId xmlns:p14="http://schemas.microsoft.com/office/powerpoint/2010/main" val="977728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59" indent="-171759" eaLnBrk="1" hangingPunct="1">
              <a:spcBef>
                <a:spcPct val="0"/>
              </a:spcBef>
              <a:buFont typeface="Arial" pitchFamily="34" charset="0"/>
              <a:buChar char="•"/>
              <a:defRPr/>
            </a:pPr>
            <a:r>
              <a:rPr lang="en-US" dirty="0">
                <a:ea typeface="+mn-ea"/>
                <a:cs typeface="+mn-cs"/>
              </a:rPr>
              <a:t>Might seem a bit scary – how will your church compete with all these big brands? BUT reason for hope and optimism</a:t>
            </a:r>
          </a:p>
          <a:p>
            <a:pPr marL="171759" indent="-171759" eaLnBrk="1" hangingPunct="1">
              <a:spcBef>
                <a:spcPct val="0"/>
              </a:spcBef>
              <a:buFont typeface="Arial" pitchFamily="34" charset="0"/>
              <a:buChar char="•"/>
              <a:defRPr/>
            </a:pPr>
            <a:endParaRPr lang="en-US" dirty="0">
              <a:ea typeface="+mn-ea"/>
              <a:cs typeface="+mn-cs"/>
            </a:endParaRPr>
          </a:p>
          <a:p>
            <a:pPr marL="171759" indent="-171759" eaLnBrk="1" hangingPunct="1">
              <a:spcBef>
                <a:spcPct val="0"/>
              </a:spcBef>
              <a:buFont typeface="Arial" pitchFamily="34" charset="0"/>
              <a:buChar char="•"/>
              <a:defRPr/>
            </a:pPr>
            <a:r>
              <a:rPr lang="en-US" dirty="0">
                <a:ea typeface="+mn-ea"/>
                <a:cs typeface="+mn-cs"/>
              </a:rPr>
              <a:t>That means there are lots of opportunities to get into wills and be the only charity </a:t>
            </a:r>
          </a:p>
          <a:p>
            <a:endParaRPr lang="en-GB" dirty="0"/>
          </a:p>
          <a:p>
            <a:endParaRPr lang="en-GB" dirty="0"/>
          </a:p>
          <a:p>
            <a:r>
              <a:rPr lang="en-GB" dirty="0"/>
              <a:t>This is a fantastic stat – we only need to explain why our churches can receive legacies – we have a captive audience that clearly already get it!</a:t>
            </a:r>
          </a:p>
        </p:txBody>
      </p:sp>
      <p:sp>
        <p:nvSpPr>
          <p:cNvPr id="4" name="Slide Number Placeholder 3"/>
          <p:cNvSpPr>
            <a:spLocks noGrp="1"/>
          </p:cNvSpPr>
          <p:nvPr>
            <p:ph type="sldNum" sz="quarter" idx="5"/>
          </p:nvPr>
        </p:nvSpPr>
        <p:spPr/>
        <p:txBody>
          <a:bodyPr/>
          <a:lstStyle/>
          <a:p>
            <a:fld id="{C6B30454-F1A2-4E64-9C97-21509283046A}" type="slidenum">
              <a:rPr lang="en-GB" smtClean="0"/>
              <a:t>7</a:t>
            </a:fld>
            <a:endParaRPr lang="en-GB"/>
          </a:p>
        </p:txBody>
      </p:sp>
    </p:spTree>
    <p:extLst>
      <p:ext uri="{BB962C8B-B14F-4D97-AF65-F5344CB8AC3E}">
        <p14:creationId xmlns:p14="http://schemas.microsoft.com/office/powerpoint/2010/main" val="418431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59" indent="-171759">
              <a:buFont typeface="Arial"/>
              <a:buChar char="•"/>
              <a:defRPr/>
            </a:pPr>
            <a:r>
              <a:rPr lang="en-US" sz="1000" dirty="0"/>
              <a:t>So if we think about legacy giving as part of broader Christian generosity, we can explore how they are something to be considered as part of our church giving.</a:t>
            </a:r>
          </a:p>
          <a:p>
            <a:pPr marL="171759" indent="-171759">
              <a:buFont typeface="Arial"/>
              <a:buChar char="•"/>
              <a:defRPr/>
            </a:pPr>
            <a:r>
              <a:rPr lang="en-US" sz="1000" dirty="0"/>
              <a:t>Legacies are an important part of Christian Giving.</a:t>
            </a:r>
          </a:p>
          <a:p>
            <a:pPr marL="171759" marR="0" lvl="0" indent="-171759" algn="l" defTabSz="914400" rtl="0" eaLnBrk="1" fontAlgn="auto" latinLnBrk="0" hangingPunct="1">
              <a:lnSpc>
                <a:spcPct val="100000"/>
              </a:lnSpc>
              <a:spcBef>
                <a:spcPts val="0"/>
              </a:spcBef>
              <a:spcAft>
                <a:spcPts val="0"/>
              </a:spcAft>
              <a:buClrTx/>
              <a:buSzTx/>
              <a:buFont typeface="Arial"/>
              <a:buChar char="•"/>
              <a:tabLst/>
              <a:defRPr/>
            </a:pPr>
            <a:r>
              <a:rPr lang="en-US" sz="1000" dirty="0"/>
              <a:t>Another way of giving. Another way of saying thank you. </a:t>
            </a:r>
            <a:r>
              <a:rPr lang="en-GB" sz="1000" dirty="0"/>
              <a:t>Reflecting God’s generosity in the gift of creation and the gift of Himself  in Christ</a:t>
            </a:r>
            <a:endParaRPr lang="en-US" sz="1000" dirty="0"/>
          </a:p>
          <a:p>
            <a:pPr marL="171759" indent="-171759">
              <a:buFont typeface="Arial"/>
              <a:buChar char="•"/>
              <a:defRPr/>
            </a:pPr>
            <a:r>
              <a:rPr lang="en-US" sz="1000" dirty="0"/>
              <a:t>They are a generous and sacrificial gift. </a:t>
            </a:r>
          </a:p>
          <a:p>
            <a:pPr marL="171759" indent="-171759">
              <a:buFont typeface="Arial"/>
              <a:buChar char="•"/>
              <a:defRPr/>
            </a:pPr>
            <a:endParaRPr lang="en-US" sz="1000" dirty="0"/>
          </a:p>
          <a:p>
            <a:pPr marL="171759" marR="0" lvl="0" indent="-171759" algn="l" defTabSz="914400" rtl="0" eaLnBrk="1" fontAlgn="auto" latinLnBrk="0" hangingPunct="1">
              <a:lnSpc>
                <a:spcPct val="100000"/>
              </a:lnSpc>
              <a:spcBef>
                <a:spcPts val="0"/>
              </a:spcBef>
              <a:spcAft>
                <a:spcPts val="0"/>
              </a:spcAft>
              <a:buClrTx/>
              <a:buSzTx/>
              <a:buFont typeface="Arial"/>
              <a:buChar char="•"/>
              <a:tabLst/>
              <a:defRPr/>
            </a:pPr>
            <a:r>
              <a:rPr lang="en-US" sz="1000" dirty="0"/>
              <a:t>Hope - </a:t>
            </a:r>
            <a:r>
              <a:rPr lang="en-GB" sz="1000" dirty="0"/>
              <a:t>Enduring values of our church into the future - People want to feel their values are living on – your values endure if your community endures. We have to move away from fear that our church wont use it well, or the church wont survive. We have to rely on hope and trust in God </a:t>
            </a:r>
          </a:p>
          <a:p>
            <a:pPr marL="171759" indent="-171759">
              <a:buFont typeface="Arial"/>
              <a:buChar char="•"/>
              <a:defRPr/>
            </a:pPr>
            <a:endParaRPr lang="en-US" sz="1000" dirty="0"/>
          </a:p>
          <a:p>
            <a:pPr marL="171759" indent="-171759">
              <a:buFont typeface="Arial"/>
              <a:buChar char="•"/>
              <a:defRPr/>
            </a:pPr>
            <a:r>
              <a:rPr lang="en-US" sz="1000" dirty="0"/>
              <a:t>We also teach proportionate giving in our churches. Tithing?</a:t>
            </a:r>
          </a:p>
          <a:p>
            <a:pPr marL="0" indent="0">
              <a:buFont typeface="Arial"/>
              <a:buNone/>
              <a:defRPr/>
            </a:pPr>
            <a:endParaRPr lang="en-US" sz="1000" dirty="0"/>
          </a:p>
          <a:p>
            <a:pPr marL="171759" indent="-171759">
              <a:buFont typeface="Arial"/>
              <a:buChar char="•"/>
              <a:defRPr/>
            </a:pPr>
            <a:r>
              <a:rPr lang="en-GB" sz="1000" dirty="0" err="1"/>
              <a:t>Bobbingworth</a:t>
            </a:r>
            <a:r>
              <a:rPr lang="en-GB" sz="1000" dirty="0"/>
              <a:t> benefaction from a church in Essex - Sheep &amp; Goats – ‘whatever you did for one of the least of these brothers and sisters of mine, you did for me‘</a:t>
            </a:r>
          </a:p>
          <a:p>
            <a:pPr marL="171759" indent="-171759">
              <a:buFont typeface="Arial"/>
              <a:buChar char="•"/>
              <a:defRPr/>
            </a:pPr>
            <a:endParaRPr lang="en-GB" sz="1000" dirty="0"/>
          </a:p>
          <a:p>
            <a:pPr marL="171759" marR="0" lvl="0" indent="-171759" algn="l" defTabSz="914400" rtl="0" eaLnBrk="1" fontAlgn="auto" latinLnBrk="0" hangingPunct="1">
              <a:lnSpc>
                <a:spcPct val="100000"/>
              </a:lnSpc>
              <a:spcBef>
                <a:spcPts val="0"/>
              </a:spcBef>
              <a:spcAft>
                <a:spcPts val="0"/>
              </a:spcAft>
              <a:buClrTx/>
              <a:buSzTx/>
              <a:buFont typeface="Arial"/>
              <a:buChar char="•"/>
              <a:tabLst/>
              <a:defRPr/>
            </a:pPr>
            <a:r>
              <a:rPr lang="en-US" sz="1000" dirty="0"/>
              <a:t>Imagine if every congregation member left 1% in their will to your church, or even 5% or 10% - impact would be significant – not the same as leaving to the poor of the parish but think about what your church could achieve. By funding ministry or mission in your church, we can think of our church’s activity in the same way as the RNLI</a:t>
            </a:r>
          </a:p>
          <a:p>
            <a:pPr marL="171759" indent="-171759">
              <a:buFont typeface="Arial"/>
              <a:buChar char="•"/>
              <a:defRPr/>
            </a:pPr>
            <a:endParaRPr lang="en-US" sz="1000" dirty="0"/>
          </a:p>
          <a:p>
            <a:endParaRPr lang="en-GB" dirty="0"/>
          </a:p>
        </p:txBody>
      </p:sp>
      <p:sp>
        <p:nvSpPr>
          <p:cNvPr id="4" name="Slide Number Placeholder 3"/>
          <p:cNvSpPr>
            <a:spLocks noGrp="1"/>
          </p:cNvSpPr>
          <p:nvPr>
            <p:ph type="sldNum" sz="quarter" idx="5"/>
          </p:nvPr>
        </p:nvSpPr>
        <p:spPr/>
        <p:txBody>
          <a:bodyPr/>
          <a:lstStyle/>
          <a:p>
            <a:fld id="{C6B30454-F1A2-4E64-9C97-21509283046A}" type="slidenum">
              <a:rPr lang="en-GB" smtClean="0"/>
              <a:t>8</a:t>
            </a:fld>
            <a:endParaRPr lang="en-GB"/>
          </a:p>
        </p:txBody>
      </p:sp>
    </p:spTree>
    <p:extLst>
      <p:ext uri="{BB962C8B-B14F-4D97-AF65-F5344CB8AC3E}">
        <p14:creationId xmlns:p14="http://schemas.microsoft.com/office/powerpoint/2010/main" val="1884571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sz="1000" dirty="0"/>
              <a:t>So we’ve talked about why gifts in wills are important – we need to actually work out how to get them</a:t>
            </a:r>
          </a:p>
          <a:p>
            <a:pPr marL="171450" indent="-171450">
              <a:buFontTx/>
              <a:buChar char="-"/>
            </a:pPr>
            <a:endParaRPr lang="en-US" altLang="en-US" sz="1000" dirty="0"/>
          </a:p>
          <a:p>
            <a:pPr marL="171450" indent="-171450">
              <a:buFontTx/>
              <a:buChar char="-"/>
            </a:pPr>
            <a:r>
              <a:rPr lang="en-US" altLang="en-US" sz="1000" dirty="0"/>
              <a:t>That starts with Will writing. Around 54% of adults do not have a Will and many people who do have a Will don’t know about charitable gifts in Wills so I want to look  at this briefly. </a:t>
            </a:r>
          </a:p>
          <a:p>
            <a:endParaRPr lang="en-US" altLang="en-US" sz="1000" dirty="0"/>
          </a:p>
          <a:p>
            <a:r>
              <a:rPr lang="en-US" altLang="en-US" sz="1000" dirty="0"/>
              <a:t>-Archbishop </a:t>
            </a:r>
            <a:r>
              <a:rPr lang="en-US" altLang="en-US" sz="1000" dirty="0" err="1"/>
              <a:t>Cramner</a:t>
            </a:r>
            <a:r>
              <a:rPr lang="en-US" altLang="en-US" sz="1000" dirty="0"/>
              <a:t> wrote the first Prayer Book in the English Language over 500 years ago</a:t>
            </a:r>
          </a:p>
          <a:p>
            <a:pPr>
              <a:buFontTx/>
              <a:buChar char="-"/>
            </a:pPr>
            <a:r>
              <a:rPr lang="en-US" altLang="en-US" sz="1000" dirty="0"/>
              <a:t>Will writing – nothing new. Priests encouraged their parishioners to make a Will - good stewardship. </a:t>
            </a:r>
          </a:p>
          <a:p>
            <a:endParaRPr lang="en-GB" sz="1000" dirty="0"/>
          </a:p>
          <a:p>
            <a:endParaRPr lang="en-GB" sz="1000" dirty="0"/>
          </a:p>
          <a:p>
            <a:pPr marL="229011" indent="-229011" eaLnBrk="1" hangingPunct="1">
              <a:buFontTx/>
              <a:buChar char="-"/>
            </a:pPr>
            <a:r>
              <a:rPr lang="en-US" altLang="en-US" sz="1000" dirty="0"/>
              <a:t>For the better discharging of his conscious – you feel better when you have a will. When you know your loved ones are provided for</a:t>
            </a:r>
          </a:p>
          <a:p>
            <a:pPr marL="229011" indent="-229011" eaLnBrk="1" hangingPunct="1">
              <a:buFontTx/>
              <a:buChar char="-"/>
            </a:pPr>
            <a:r>
              <a:rPr lang="en-US" altLang="en-US" sz="1000" dirty="0"/>
              <a:t>And the quietness of his Executors – the worst legacy you can leave your loved ones is to not write a will. Incredibly expensive and distressing to administer an estate where there is no will</a:t>
            </a:r>
          </a:p>
          <a:p>
            <a:pPr marL="229011" indent="-229011" eaLnBrk="1" hangingPunct="1">
              <a:buFontTx/>
              <a:buChar char="-"/>
            </a:pPr>
            <a:r>
              <a:rPr lang="en-US" altLang="en-US" sz="1000" dirty="0"/>
              <a:t>Whilst they are in health – again a message for the living. About setting your affairs in order, good stewardship – just as you have done throughout your lifetime.  </a:t>
            </a:r>
          </a:p>
          <a:p>
            <a:endParaRPr lang="en-GB" dirty="0"/>
          </a:p>
        </p:txBody>
      </p:sp>
      <p:sp>
        <p:nvSpPr>
          <p:cNvPr id="4" name="Slide Number Placeholder 3"/>
          <p:cNvSpPr>
            <a:spLocks noGrp="1"/>
          </p:cNvSpPr>
          <p:nvPr>
            <p:ph type="sldNum" sz="quarter" idx="5"/>
          </p:nvPr>
        </p:nvSpPr>
        <p:spPr/>
        <p:txBody>
          <a:bodyPr/>
          <a:lstStyle/>
          <a:p>
            <a:fld id="{C6B30454-F1A2-4E64-9C97-21509283046A}" type="slidenum">
              <a:rPr lang="en-GB" smtClean="0"/>
              <a:t>9</a:t>
            </a:fld>
            <a:endParaRPr lang="en-GB"/>
          </a:p>
        </p:txBody>
      </p:sp>
    </p:spTree>
    <p:extLst>
      <p:ext uri="{BB962C8B-B14F-4D97-AF65-F5344CB8AC3E}">
        <p14:creationId xmlns:p14="http://schemas.microsoft.com/office/powerpoint/2010/main" val="1698442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9F557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06717F-4E76-411A-B409-5210BC590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996223" cy="6858000"/>
          </a:xfrm>
          <a:prstGeom prst="parallelogram">
            <a:avLst/>
          </a:prstGeom>
        </p:spPr>
      </p:pic>
      <p:sp>
        <p:nvSpPr>
          <p:cNvPr id="2" name="Title 1">
            <a:extLst>
              <a:ext uri="{FF2B5EF4-FFF2-40B4-BE49-F238E27FC236}">
                <a16:creationId xmlns:a16="http://schemas.microsoft.com/office/drawing/2014/main" id="{61413CDB-1523-4962-A6F3-1F7746C809E4}"/>
              </a:ext>
            </a:extLst>
          </p:cNvPr>
          <p:cNvSpPr>
            <a:spLocks noGrp="1"/>
          </p:cNvSpPr>
          <p:nvPr>
            <p:ph type="ctrTitle"/>
          </p:nvPr>
        </p:nvSpPr>
        <p:spPr>
          <a:xfrm>
            <a:off x="6919274" y="1753959"/>
            <a:ext cx="4760536" cy="2387600"/>
          </a:xfrm>
        </p:spPr>
        <p:txBody>
          <a:bodyPr anchor="b"/>
          <a:lstStyle>
            <a:lvl1pPr algn="ctr">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33B7F02-344F-4DCE-914A-44E094AA5B42}"/>
              </a:ext>
            </a:extLst>
          </p:cNvPr>
          <p:cNvSpPr>
            <a:spLocks noGrp="1"/>
          </p:cNvSpPr>
          <p:nvPr>
            <p:ph type="subTitle" idx="1"/>
          </p:nvPr>
        </p:nvSpPr>
        <p:spPr>
          <a:xfrm>
            <a:off x="6391373" y="4564063"/>
            <a:ext cx="5476974"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29818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C974-E9BE-4CB7-B2E6-F61563BCB0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5A2D57-F242-418B-B990-0F0DCDD6AE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0AA83D-63D1-4741-880D-A6BDFB1543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A12CA6-432F-4D83-BFC2-93D4EBE37F64}"/>
              </a:ext>
            </a:extLst>
          </p:cNvPr>
          <p:cNvSpPr>
            <a:spLocks noGrp="1"/>
          </p:cNvSpPr>
          <p:nvPr>
            <p:ph type="dt" sz="half" idx="10"/>
          </p:nvPr>
        </p:nvSpPr>
        <p:spPr/>
        <p:txBody>
          <a:bodyPr/>
          <a:lstStyle/>
          <a:p>
            <a:fld id="{B2B14EE8-C6CB-4930-95AC-0EF65A63975E}" type="datetimeFigureOut">
              <a:rPr lang="en-GB" smtClean="0"/>
              <a:t>16/06/2021</a:t>
            </a:fld>
            <a:endParaRPr lang="en-GB"/>
          </a:p>
        </p:txBody>
      </p:sp>
      <p:sp>
        <p:nvSpPr>
          <p:cNvPr id="6" name="Footer Placeholder 5">
            <a:extLst>
              <a:ext uri="{FF2B5EF4-FFF2-40B4-BE49-F238E27FC236}">
                <a16:creationId xmlns:a16="http://schemas.microsoft.com/office/drawing/2014/main" id="{46E563BF-9A08-47F4-810B-BC40ED0AE3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B5082A-DBB7-4595-80CC-9E715DB4DD8B}"/>
              </a:ext>
            </a:extLst>
          </p:cNvPr>
          <p:cNvSpPr>
            <a:spLocks noGrp="1"/>
          </p:cNvSpPr>
          <p:nvPr>
            <p:ph type="sldNum" sz="quarter" idx="12"/>
          </p:nvPr>
        </p:nvSpPr>
        <p:spPr/>
        <p:txBody>
          <a:bodyPr/>
          <a:lstStyle/>
          <a:p>
            <a:fld id="{1A5D1065-6B5E-42F3-8AC8-D29189FEE364}" type="slidenum">
              <a:rPr lang="en-GB" smtClean="0"/>
              <a:t>‹#›</a:t>
            </a:fld>
            <a:endParaRPr lang="en-GB"/>
          </a:p>
        </p:txBody>
      </p:sp>
    </p:spTree>
    <p:extLst>
      <p:ext uri="{BB962C8B-B14F-4D97-AF65-F5344CB8AC3E}">
        <p14:creationId xmlns:p14="http://schemas.microsoft.com/office/powerpoint/2010/main" val="145240143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2CF8-DE69-424E-9898-F114C38A833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9DE575-E122-4A11-86AE-189F52BF9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0B62C5-BFA9-4491-969A-F86EE75543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66C815-BBF2-4DE7-A2F3-07497D1BC7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492E47-089C-4A7D-AD23-7C10D8DE36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294701-7C3D-43D8-B1E3-873E0D35F329}"/>
              </a:ext>
            </a:extLst>
          </p:cNvPr>
          <p:cNvSpPr>
            <a:spLocks noGrp="1"/>
          </p:cNvSpPr>
          <p:nvPr>
            <p:ph type="dt" sz="half" idx="10"/>
          </p:nvPr>
        </p:nvSpPr>
        <p:spPr/>
        <p:txBody>
          <a:bodyPr/>
          <a:lstStyle/>
          <a:p>
            <a:fld id="{B2B14EE8-C6CB-4930-95AC-0EF65A63975E}" type="datetimeFigureOut">
              <a:rPr lang="en-GB" smtClean="0"/>
              <a:t>16/06/2021</a:t>
            </a:fld>
            <a:endParaRPr lang="en-GB"/>
          </a:p>
        </p:txBody>
      </p:sp>
      <p:sp>
        <p:nvSpPr>
          <p:cNvPr id="8" name="Footer Placeholder 7">
            <a:extLst>
              <a:ext uri="{FF2B5EF4-FFF2-40B4-BE49-F238E27FC236}">
                <a16:creationId xmlns:a16="http://schemas.microsoft.com/office/drawing/2014/main" id="{2396E311-EA6A-4085-8E1D-36C47F466A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E4B3A3-9CB5-4774-B7F0-27B7CFA99E4E}"/>
              </a:ext>
            </a:extLst>
          </p:cNvPr>
          <p:cNvSpPr>
            <a:spLocks noGrp="1"/>
          </p:cNvSpPr>
          <p:nvPr>
            <p:ph type="sldNum" sz="quarter" idx="12"/>
          </p:nvPr>
        </p:nvSpPr>
        <p:spPr/>
        <p:txBody>
          <a:bodyPr/>
          <a:lstStyle/>
          <a:p>
            <a:fld id="{1A5D1065-6B5E-42F3-8AC8-D29189FEE364}" type="slidenum">
              <a:rPr lang="en-GB" smtClean="0"/>
              <a:t>‹#›</a:t>
            </a:fld>
            <a:endParaRPr lang="en-GB"/>
          </a:p>
        </p:txBody>
      </p:sp>
    </p:spTree>
    <p:extLst>
      <p:ext uri="{BB962C8B-B14F-4D97-AF65-F5344CB8AC3E}">
        <p14:creationId xmlns:p14="http://schemas.microsoft.com/office/powerpoint/2010/main" val="219204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0299F-A571-4C1C-B906-B32F227F9E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4F69B0-F6CE-4733-8EA9-A14276FA50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6A9DD2-6F7C-4011-9F42-FB9A3A56EA65}"/>
              </a:ext>
            </a:extLst>
          </p:cNvPr>
          <p:cNvSpPr>
            <a:spLocks noGrp="1"/>
          </p:cNvSpPr>
          <p:nvPr>
            <p:ph type="dt" sz="half" idx="10"/>
          </p:nvPr>
        </p:nvSpPr>
        <p:spPr/>
        <p:txBody>
          <a:bodyPr/>
          <a:lstStyle>
            <a:lvl1pPr>
              <a:defRPr/>
            </a:lvl1pPr>
          </a:lstStyle>
          <a:p>
            <a:r>
              <a:rPr lang="en-GB" dirty="0"/>
              <a:t>Promoting Legacy Giving</a:t>
            </a:r>
          </a:p>
        </p:txBody>
      </p:sp>
      <p:sp>
        <p:nvSpPr>
          <p:cNvPr id="6" name="Slide Number Placeholder 5">
            <a:extLst>
              <a:ext uri="{FF2B5EF4-FFF2-40B4-BE49-F238E27FC236}">
                <a16:creationId xmlns:a16="http://schemas.microsoft.com/office/drawing/2014/main" id="{235F58CF-7D77-49EF-90FB-6BDFA60F3D60}"/>
              </a:ext>
            </a:extLst>
          </p:cNvPr>
          <p:cNvSpPr>
            <a:spLocks noGrp="1"/>
          </p:cNvSpPr>
          <p:nvPr>
            <p:ph type="sldNum" sz="quarter" idx="12"/>
          </p:nvPr>
        </p:nvSpPr>
        <p:spPr/>
        <p:txBody>
          <a:bodyPr/>
          <a:lstStyle/>
          <a:p>
            <a:fld id="{1A5D1065-6B5E-42F3-8AC8-D29189FEE364}" type="slidenum">
              <a:rPr lang="en-GB" smtClean="0"/>
              <a:t>‹#›</a:t>
            </a:fld>
            <a:endParaRPr lang="en-GB" dirty="0"/>
          </a:p>
        </p:txBody>
      </p:sp>
    </p:spTree>
    <p:extLst>
      <p:ext uri="{BB962C8B-B14F-4D97-AF65-F5344CB8AC3E}">
        <p14:creationId xmlns:p14="http://schemas.microsoft.com/office/powerpoint/2010/main" val="172810606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0299F-A571-4C1C-B906-B32F227F9E40}"/>
              </a:ext>
            </a:extLst>
          </p:cNvPr>
          <p:cNvSpPr>
            <a:spLocks noGrp="1"/>
          </p:cNvSpPr>
          <p:nvPr>
            <p:ph type="title"/>
          </p:nvPr>
        </p:nvSpPr>
        <p:spPr>
          <a:xfrm>
            <a:off x="3780148" y="320675"/>
            <a:ext cx="7573652"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4F69B0-F6CE-4733-8EA9-A14276FA504A}"/>
              </a:ext>
            </a:extLst>
          </p:cNvPr>
          <p:cNvSpPr>
            <a:spLocks noGrp="1"/>
          </p:cNvSpPr>
          <p:nvPr>
            <p:ph idx="1"/>
          </p:nvPr>
        </p:nvSpPr>
        <p:spPr>
          <a:xfrm>
            <a:off x="3780148" y="1825625"/>
            <a:ext cx="7573652"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16A9DD2-6F7C-4011-9F42-FB9A3A56EA65}"/>
              </a:ext>
            </a:extLst>
          </p:cNvPr>
          <p:cNvSpPr>
            <a:spLocks noGrp="1"/>
          </p:cNvSpPr>
          <p:nvPr>
            <p:ph type="dt" sz="half" idx="10"/>
          </p:nvPr>
        </p:nvSpPr>
        <p:spPr>
          <a:xfrm>
            <a:off x="3780148" y="6356350"/>
            <a:ext cx="2743200" cy="365125"/>
          </a:xfrm>
        </p:spPr>
        <p:txBody>
          <a:bodyPr/>
          <a:lstStyle>
            <a:lvl1pPr>
              <a:defRPr/>
            </a:lvl1pPr>
          </a:lstStyle>
          <a:p>
            <a:r>
              <a:rPr lang="en-GB" dirty="0"/>
              <a:t>Promoting Legacy Giving</a:t>
            </a:r>
          </a:p>
        </p:txBody>
      </p:sp>
      <p:sp>
        <p:nvSpPr>
          <p:cNvPr id="6" name="Slide Number Placeholder 5">
            <a:extLst>
              <a:ext uri="{FF2B5EF4-FFF2-40B4-BE49-F238E27FC236}">
                <a16:creationId xmlns:a16="http://schemas.microsoft.com/office/drawing/2014/main" id="{235F58CF-7D77-49EF-90FB-6BDFA60F3D60}"/>
              </a:ext>
            </a:extLst>
          </p:cNvPr>
          <p:cNvSpPr>
            <a:spLocks noGrp="1"/>
          </p:cNvSpPr>
          <p:nvPr>
            <p:ph type="sldNum" sz="quarter" idx="12"/>
          </p:nvPr>
        </p:nvSpPr>
        <p:spPr/>
        <p:txBody>
          <a:bodyPr/>
          <a:lstStyle/>
          <a:p>
            <a:fld id="{1A5D1065-6B5E-42F3-8AC8-D29189FEE364}" type="slidenum">
              <a:rPr lang="en-GB" smtClean="0"/>
              <a:t>‹#›</a:t>
            </a:fld>
            <a:endParaRPr lang="en-GB" dirty="0"/>
          </a:p>
        </p:txBody>
      </p:sp>
      <p:pic>
        <p:nvPicPr>
          <p:cNvPr id="8" name="Picture 7" descr="A group of people sitting at a table in front of a crowd&#10;&#10;Description automatically generated">
            <a:extLst>
              <a:ext uri="{FF2B5EF4-FFF2-40B4-BE49-F238E27FC236}">
                <a16:creationId xmlns:a16="http://schemas.microsoft.com/office/drawing/2014/main" id="{48E94ABE-B385-437F-B039-4ACD6C72FF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544479" cy="6858000"/>
          </a:xfrm>
          <a:prstGeom prst="rect">
            <a:avLst/>
          </a:prstGeom>
        </p:spPr>
      </p:pic>
    </p:spTree>
    <p:extLst>
      <p:ext uri="{BB962C8B-B14F-4D97-AF65-F5344CB8AC3E}">
        <p14:creationId xmlns:p14="http://schemas.microsoft.com/office/powerpoint/2010/main" val="17581619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0299F-A571-4C1C-B906-B32F227F9E40}"/>
              </a:ext>
            </a:extLst>
          </p:cNvPr>
          <p:cNvSpPr>
            <a:spLocks noGrp="1"/>
          </p:cNvSpPr>
          <p:nvPr>
            <p:ph type="title"/>
          </p:nvPr>
        </p:nvSpPr>
        <p:spPr>
          <a:xfrm>
            <a:off x="3780148" y="320675"/>
            <a:ext cx="7573652"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4F69B0-F6CE-4733-8EA9-A14276FA504A}"/>
              </a:ext>
            </a:extLst>
          </p:cNvPr>
          <p:cNvSpPr>
            <a:spLocks noGrp="1"/>
          </p:cNvSpPr>
          <p:nvPr>
            <p:ph idx="1"/>
          </p:nvPr>
        </p:nvSpPr>
        <p:spPr>
          <a:xfrm>
            <a:off x="3780148" y="1825625"/>
            <a:ext cx="75736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6A9DD2-6F7C-4011-9F42-FB9A3A56EA65}"/>
              </a:ext>
            </a:extLst>
          </p:cNvPr>
          <p:cNvSpPr>
            <a:spLocks noGrp="1"/>
          </p:cNvSpPr>
          <p:nvPr>
            <p:ph type="dt" sz="half" idx="10"/>
          </p:nvPr>
        </p:nvSpPr>
        <p:spPr>
          <a:xfrm>
            <a:off x="3780148" y="6356350"/>
            <a:ext cx="2743200" cy="365125"/>
          </a:xfrm>
        </p:spPr>
        <p:txBody>
          <a:bodyPr/>
          <a:lstStyle>
            <a:lvl1pPr>
              <a:defRPr/>
            </a:lvl1pPr>
          </a:lstStyle>
          <a:p>
            <a:r>
              <a:rPr lang="en-GB" dirty="0"/>
              <a:t>Promoting Legacy Giving</a:t>
            </a:r>
          </a:p>
        </p:txBody>
      </p:sp>
      <p:sp>
        <p:nvSpPr>
          <p:cNvPr id="6" name="Slide Number Placeholder 5">
            <a:extLst>
              <a:ext uri="{FF2B5EF4-FFF2-40B4-BE49-F238E27FC236}">
                <a16:creationId xmlns:a16="http://schemas.microsoft.com/office/drawing/2014/main" id="{235F58CF-7D77-49EF-90FB-6BDFA60F3D60}"/>
              </a:ext>
            </a:extLst>
          </p:cNvPr>
          <p:cNvSpPr>
            <a:spLocks noGrp="1"/>
          </p:cNvSpPr>
          <p:nvPr>
            <p:ph type="sldNum" sz="quarter" idx="12"/>
          </p:nvPr>
        </p:nvSpPr>
        <p:spPr/>
        <p:txBody>
          <a:bodyPr/>
          <a:lstStyle/>
          <a:p>
            <a:fld id="{1A5D1065-6B5E-42F3-8AC8-D29189FEE364}" type="slidenum">
              <a:rPr lang="en-GB" smtClean="0"/>
              <a:t>‹#›</a:t>
            </a:fld>
            <a:endParaRPr lang="en-GB" dirty="0"/>
          </a:p>
        </p:txBody>
      </p:sp>
      <p:pic>
        <p:nvPicPr>
          <p:cNvPr id="8" name="Picture 7" descr="A close up of a fence&#10;&#10;Description automatically generated">
            <a:extLst>
              <a:ext uri="{FF2B5EF4-FFF2-40B4-BE49-F238E27FC236}">
                <a16:creationId xmlns:a16="http://schemas.microsoft.com/office/drawing/2014/main" id="{FF5405A7-D949-4390-9211-C4798C7AA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3581400" cy="6858000"/>
          </a:xfrm>
          <a:prstGeom prst="rect">
            <a:avLst/>
          </a:prstGeom>
        </p:spPr>
      </p:pic>
    </p:spTree>
    <p:extLst>
      <p:ext uri="{BB962C8B-B14F-4D97-AF65-F5344CB8AC3E}">
        <p14:creationId xmlns:p14="http://schemas.microsoft.com/office/powerpoint/2010/main" val="367666551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0299F-A571-4C1C-B906-B32F227F9E40}"/>
              </a:ext>
            </a:extLst>
          </p:cNvPr>
          <p:cNvSpPr>
            <a:spLocks noGrp="1"/>
          </p:cNvSpPr>
          <p:nvPr>
            <p:ph type="title"/>
          </p:nvPr>
        </p:nvSpPr>
        <p:spPr>
          <a:xfrm>
            <a:off x="226242" y="320675"/>
            <a:ext cx="8757502"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4F69B0-F6CE-4733-8EA9-A14276FA504A}"/>
              </a:ext>
            </a:extLst>
          </p:cNvPr>
          <p:cNvSpPr>
            <a:spLocks noGrp="1"/>
          </p:cNvSpPr>
          <p:nvPr>
            <p:ph idx="1"/>
          </p:nvPr>
        </p:nvSpPr>
        <p:spPr>
          <a:xfrm>
            <a:off x="226242" y="1825625"/>
            <a:ext cx="875750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6A9DD2-6F7C-4011-9F42-FB9A3A56EA65}"/>
              </a:ext>
            </a:extLst>
          </p:cNvPr>
          <p:cNvSpPr>
            <a:spLocks noGrp="1"/>
          </p:cNvSpPr>
          <p:nvPr>
            <p:ph type="dt" sz="half" idx="10"/>
          </p:nvPr>
        </p:nvSpPr>
        <p:spPr>
          <a:xfrm>
            <a:off x="226242" y="6356350"/>
            <a:ext cx="2743200" cy="365125"/>
          </a:xfrm>
        </p:spPr>
        <p:txBody>
          <a:bodyPr/>
          <a:lstStyle>
            <a:lvl1pPr>
              <a:defRPr/>
            </a:lvl1pPr>
          </a:lstStyle>
          <a:p>
            <a:r>
              <a:rPr lang="en-GB" dirty="0"/>
              <a:t>Promoting Legacy Giving</a:t>
            </a:r>
          </a:p>
        </p:txBody>
      </p:sp>
      <p:sp>
        <p:nvSpPr>
          <p:cNvPr id="6" name="Slide Number Placeholder 5">
            <a:extLst>
              <a:ext uri="{FF2B5EF4-FFF2-40B4-BE49-F238E27FC236}">
                <a16:creationId xmlns:a16="http://schemas.microsoft.com/office/drawing/2014/main" id="{235F58CF-7D77-49EF-90FB-6BDFA60F3D60}"/>
              </a:ext>
            </a:extLst>
          </p:cNvPr>
          <p:cNvSpPr>
            <a:spLocks noGrp="1"/>
          </p:cNvSpPr>
          <p:nvPr>
            <p:ph type="sldNum" sz="quarter" idx="12"/>
          </p:nvPr>
        </p:nvSpPr>
        <p:spPr>
          <a:xfrm>
            <a:off x="6240544" y="6354762"/>
            <a:ext cx="2743200" cy="365125"/>
          </a:xfrm>
        </p:spPr>
        <p:txBody>
          <a:bodyPr/>
          <a:lstStyle/>
          <a:p>
            <a:fld id="{1A5D1065-6B5E-42F3-8AC8-D29189FEE364}" type="slidenum">
              <a:rPr lang="en-GB" smtClean="0"/>
              <a:t>‹#›</a:t>
            </a:fld>
            <a:endParaRPr lang="en-GB" dirty="0"/>
          </a:p>
        </p:txBody>
      </p:sp>
      <p:pic>
        <p:nvPicPr>
          <p:cNvPr id="7" name="Picture 6" descr="A large stone building with a clock tower&#10;&#10;Description automatically generated">
            <a:extLst>
              <a:ext uri="{FF2B5EF4-FFF2-40B4-BE49-F238E27FC236}">
                <a16:creationId xmlns:a16="http://schemas.microsoft.com/office/drawing/2014/main" id="{4E4DE8FE-5B0A-4B86-84DD-3768E1DACF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4212" y="0"/>
            <a:ext cx="3177603" cy="6849921"/>
          </a:xfrm>
          <a:prstGeom prst="rect">
            <a:avLst/>
          </a:prstGeom>
        </p:spPr>
      </p:pic>
    </p:spTree>
    <p:extLst>
      <p:ext uri="{BB962C8B-B14F-4D97-AF65-F5344CB8AC3E}">
        <p14:creationId xmlns:p14="http://schemas.microsoft.com/office/powerpoint/2010/main" val="279000151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0299F-A571-4C1C-B906-B32F227F9E40}"/>
              </a:ext>
            </a:extLst>
          </p:cNvPr>
          <p:cNvSpPr>
            <a:spLocks noGrp="1"/>
          </p:cNvSpPr>
          <p:nvPr>
            <p:ph type="title"/>
          </p:nvPr>
        </p:nvSpPr>
        <p:spPr>
          <a:xfrm>
            <a:off x="226242" y="320675"/>
            <a:ext cx="8168459"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4F69B0-F6CE-4733-8EA9-A14276FA504A}"/>
              </a:ext>
            </a:extLst>
          </p:cNvPr>
          <p:cNvSpPr>
            <a:spLocks noGrp="1"/>
          </p:cNvSpPr>
          <p:nvPr>
            <p:ph idx="1"/>
          </p:nvPr>
        </p:nvSpPr>
        <p:spPr>
          <a:xfrm>
            <a:off x="226243" y="1825625"/>
            <a:ext cx="816845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6A9DD2-6F7C-4011-9F42-FB9A3A56EA65}"/>
              </a:ext>
            </a:extLst>
          </p:cNvPr>
          <p:cNvSpPr>
            <a:spLocks noGrp="1"/>
          </p:cNvSpPr>
          <p:nvPr>
            <p:ph type="dt" sz="half" idx="10"/>
          </p:nvPr>
        </p:nvSpPr>
        <p:spPr>
          <a:xfrm>
            <a:off x="226242" y="6356350"/>
            <a:ext cx="2743200" cy="365125"/>
          </a:xfrm>
        </p:spPr>
        <p:txBody>
          <a:bodyPr/>
          <a:lstStyle>
            <a:lvl1pPr>
              <a:defRPr/>
            </a:lvl1pPr>
          </a:lstStyle>
          <a:p>
            <a:r>
              <a:rPr lang="en-GB" dirty="0"/>
              <a:t>Promoting Legacy Giving</a:t>
            </a:r>
          </a:p>
        </p:txBody>
      </p:sp>
      <p:sp>
        <p:nvSpPr>
          <p:cNvPr id="6" name="Slide Number Placeholder 5">
            <a:extLst>
              <a:ext uri="{FF2B5EF4-FFF2-40B4-BE49-F238E27FC236}">
                <a16:creationId xmlns:a16="http://schemas.microsoft.com/office/drawing/2014/main" id="{235F58CF-7D77-49EF-90FB-6BDFA60F3D60}"/>
              </a:ext>
            </a:extLst>
          </p:cNvPr>
          <p:cNvSpPr>
            <a:spLocks noGrp="1"/>
          </p:cNvSpPr>
          <p:nvPr>
            <p:ph type="sldNum" sz="quarter" idx="12"/>
          </p:nvPr>
        </p:nvSpPr>
        <p:spPr>
          <a:xfrm>
            <a:off x="5576087" y="6356350"/>
            <a:ext cx="2818614" cy="365125"/>
          </a:xfrm>
        </p:spPr>
        <p:txBody>
          <a:bodyPr/>
          <a:lstStyle/>
          <a:p>
            <a:fld id="{1A5D1065-6B5E-42F3-8AC8-D29189FEE364}" type="slidenum">
              <a:rPr lang="en-GB" smtClean="0"/>
              <a:t>‹#›</a:t>
            </a:fld>
            <a:endParaRPr lang="en-GB" dirty="0"/>
          </a:p>
        </p:txBody>
      </p:sp>
      <p:pic>
        <p:nvPicPr>
          <p:cNvPr id="11" name="Picture 10" descr="A picture containing indoor, sitting, old, small&#10;&#10;Description automatically generated">
            <a:extLst>
              <a:ext uri="{FF2B5EF4-FFF2-40B4-BE49-F238E27FC236}">
                <a16:creationId xmlns:a16="http://schemas.microsoft.com/office/drawing/2014/main" id="{3A421965-5427-4E0D-9DD5-AFAF45CE3B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638094" y="0"/>
            <a:ext cx="3553906" cy="6858000"/>
          </a:xfrm>
          <a:prstGeom prst="rect">
            <a:avLst/>
          </a:prstGeom>
        </p:spPr>
      </p:pic>
    </p:spTree>
    <p:extLst>
      <p:ext uri="{BB962C8B-B14F-4D97-AF65-F5344CB8AC3E}">
        <p14:creationId xmlns:p14="http://schemas.microsoft.com/office/powerpoint/2010/main" val="220247083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0299F-A571-4C1C-B906-B32F227F9E40}"/>
              </a:ext>
            </a:extLst>
          </p:cNvPr>
          <p:cNvSpPr>
            <a:spLocks noGrp="1"/>
          </p:cNvSpPr>
          <p:nvPr>
            <p:ph type="title"/>
          </p:nvPr>
        </p:nvSpPr>
        <p:spPr>
          <a:xfrm>
            <a:off x="226242" y="320675"/>
            <a:ext cx="8455975"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4F69B0-F6CE-4733-8EA9-A14276FA504A}"/>
              </a:ext>
            </a:extLst>
          </p:cNvPr>
          <p:cNvSpPr>
            <a:spLocks noGrp="1"/>
          </p:cNvSpPr>
          <p:nvPr>
            <p:ph idx="1"/>
          </p:nvPr>
        </p:nvSpPr>
        <p:spPr>
          <a:xfrm>
            <a:off x="226243" y="1816198"/>
            <a:ext cx="845597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6A9DD2-6F7C-4011-9F42-FB9A3A56EA65}"/>
              </a:ext>
            </a:extLst>
          </p:cNvPr>
          <p:cNvSpPr>
            <a:spLocks noGrp="1"/>
          </p:cNvSpPr>
          <p:nvPr>
            <p:ph type="dt" sz="half" idx="10"/>
          </p:nvPr>
        </p:nvSpPr>
        <p:spPr>
          <a:xfrm>
            <a:off x="226242" y="6356350"/>
            <a:ext cx="2743200" cy="365125"/>
          </a:xfrm>
        </p:spPr>
        <p:txBody>
          <a:bodyPr/>
          <a:lstStyle>
            <a:lvl1pPr>
              <a:defRPr/>
            </a:lvl1pPr>
          </a:lstStyle>
          <a:p>
            <a:r>
              <a:rPr lang="en-GB" dirty="0"/>
              <a:t>Promoting Legacy Giving</a:t>
            </a:r>
          </a:p>
        </p:txBody>
      </p:sp>
      <p:sp>
        <p:nvSpPr>
          <p:cNvPr id="6" name="Slide Number Placeholder 5">
            <a:extLst>
              <a:ext uri="{FF2B5EF4-FFF2-40B4-BE49-F238E27FC236}">
                <a16:creationId xmlns:a16="http://schemas.microsoft.com/office/drawing/2014/main" id="{235F58CF-7D77-49EF-90FB-6BDFA60F3D60}"/>
              </a:ext>
            </a:extLst>
          </p:cNvPr>
          <p:cNvSpPr>
            <a:spLocks noGrp="1"/>
          </p:cNvSpPr>
          <p:nvPr>
            <p:ph type="sldNum" sz="quarter" idx="12"/>
          </p:nvPr>
        </p:nvSpPr>
        <p:spPr>
          <a:xfrm>
            <a:off x="5772740" y="6354762"/>
            <a:ext cx="2909477" cy="365125"/>
          </a:xfrm>
        </p:spPr>
        <p:txBody>
          <a:bodyPr/>
          <a:lstStyle/>
          <a:p>
            <a:fld id="{1A5D1065-6B5E-42F3-8AC8-D29189FEE364}" type="slidenum">
              <a:rPr lang="en-GB" smtClean="0"/>
              <a:t>‹#›</a:t>
            </a:fld>
            <a:endParaRPr lang="en-GB" dirty="0"/>
          </a:p>
        </p:txBody>
      </p:sp>
      <p:pic>
        <p:nvPicPr>
          <p:cNvPr id="9" name="Picture 8" descr="A group of people standing in front of a crowd&#10;&#10;Description automatically generated">
            <a:extLst>
              <a:ext uri="{FF2B5EF4-FFF2-40B4-BE49-F238E27FC236}">
                <a16:creationId xmlns:a16="http://schemas.microsoft.com/office/drawing/2014/main" id="{0B001567-F9D0-40DE-8FA3-47296B48ED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889477" y="0"/>
            <a:ext cx="3648174" cy="6864059"/>
          </a:xfrm>
          <a:prstGeom prst="rect">
            <a:avLst/>
          </a:prstGeom>
        </p:spPr>
      </p:pic>
    </p:spTree>
    <p:extLst>
      <p:ext uri="{BB962C8B-B14F-4D97-AF65-F5344CB8AC3E}">
        <p14:creationId xmlns:p14="http://schemas.microsoft.com/office/powerpoint/2010/main" val="367954217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0299F-A571-4C1C-B906-B32F227F9E40}"/>
              </a:ext>
            </a:extLst>
          </p:cNvPr>
          <p:cNvSpPr>
            <a:spLocks noGrp="1"/>
          </p:cNvSpPr>
          <p:nvPr>
            <p:ph type="title"/>
          </p:nvPr>
        </p:nvSpPr>
        <p:spPr>
          <a:xfrm>
            <a:off x="3751867" y="320675"/>
            <a:ext cx="8191895"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4F69B0-F6CE-4733-8EA9-A14276FA504A}"/>
              </a:ext>
            </a:extLst>
          </p:cNvPr>
          <p:cNvSpPr>
            <a:spLocks noGrp="1"/>
          </p:cNvSpPr>
          <p:nvPr>
            <p:ph idx="1"/>
          </p:nvPr>
        </p:nvSpPr>
        <p:spPr>
          <a:xfrm>
            <a:off x="3751867" y="1835600"/>
            <a:ext cx="819189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6A9DD2-6F7C-4011-9F42-FB9A3A56EA65}"/>
              </a:ext>
            </a:extLst>
          </p:cNvPr>
          <p:cNvSpPr>
            <a:spLocks noGrp="1"/>
          </p:cNvSpPr>
          <p:nvPr>
            <p:ph type="dt" sz="half" idx="10"/>
          </p:nvPr>
        </p:nvSpPr>
        <p:spPr>
          <a:xfrm>
            <a:off x="3751867" y="6342373"/>
            <a:ext cx="2743200" cy="365125"/>
          </a:xfrm>
        </p:spPr>
        <p:txBody>
          <a:bodyPr/>
          <a:lstStyle>
            <a:lvl1pPr>
              <a:defRPr/>
            </a:lvl1pPr>
          </a:lstStyle>
          <a:p>
            <a:r>
              <a:rPr lang="en-GB" dirty="0"/>
              <a:t>Promoting Legacy Giving</a:t>
            </a:r>
          </a:p>
        </p:txBody>
      </p:sp>
      <p:sp>
        <p:nvSpPr>
          <p:cNvPr id="6" name="Slide Number Placeholder 5">
            <a:extLst>
              <a:ext uri="{FF2B5EF4-FFF2-40B4-BE49-F238E27FC236}">
                <a16:creationId xmlns:a16="http://schemas.microsoft.com/office/drawing/2014/main" id="{235F58CF-7D77-49EF-90FB-6BDFA60F3D60}"/>
              </a:ext>
            </a:extLst>
          </p:cNvPr>
          <p:cNvSpPr>
            <a:spLocks noGrp="1"/>
          </p:cNvSpPr>
          <p:nvPr>
            <p:ph type="sldNum" sz="quarter" idx="12"/>
          </p:nvPr>
        </p:nvSpPr>
        <p:spPr>
          <a:xfrm>
            <a:off x="9125147" y="6376300"/>
            <a:ext cx="2818614" cy="365125"/>
          </a:xfrm>
        </p:spPr>
        <p:txBody>
          <a:bodyPr/>
          <a:lstStyle/>
          <a:p>
            <a:fld id="{1A5D1065-6B5E-42F3-8AC8-D29189FEE364}" type="slidenum">
              <a:rPr lang="en-GB" smtClean="0"/>
              <a:t>‹#›</a:t>
            </a:fld>
            <a:endParaRPr lang="en-GB" dirty="0"/>
          </a:p>
        </p:txBody>
      </p:sp>
      <p:pic>
        <p:nvPicPr>
          <p:cNvPr id="8" name="Picture 7" descr="A picture containing window, building, indoor, clock&#10;&#10;Description automatically generated">
            <a:extLst>
              <a:ext uri="{FF2B5EF4-FFF2-40B4-BE49-F238E27FC236}">
                <a16:creationId xmlns:a16="http://schemas.microsoft.com/office/drawing/2014/main" id="{692D9DB2-B41C-4C61-A3C8-3F845343CB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638747" cy="6858000"/>
          </a:xfrm>
          <a:prstGeom prst="rect">
            <a:avLst/>
          </a:prstGeom>
        </p:spPr>
      </p:pic>
    </p:spTree>
    <p:extLst>
      <p:ext uri="{BB962C8B-B14F-4D97-AF65-F5344CB8AC3E}">
        <p14:creationId xmlns:p14="http://schemas.microsoft.com/office/powerpoint/2010/main" val="1386762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C974-E9BE-4CB7-B2E6-F61563BCB0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5A2D57-F242-418B-B990-0F0DCDD6AE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0AA83D-63D1-4741-880D-A6BDFB1543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A12CA6-432F-4D83-BFC2-93D4EBE37F64}"/>
              </a:ext>
            </a:extLst>
          </p:cNvPr>
          <p:cNvSpPr>
            <a:spLocks noGrp="1"/>
          </p:cNvSpPr>
          <p:nvPr>
            <p:ph type="dt" sz="half" idx="10"/>
          </p:nvPr>
        </p:nvSpPr>
        <p:spPr/>
        <p:txBody>
          <a:bodyPr/>
          <a:lstStyle/>
          <a:p>
            <a:fld id="{B2B14EE8-C6CB-4930-95AC-0EF65A63975E}" type="datetimeFigureOut">
              <a:rPr lang="en-GB" smtClean="0"/>
              <a:t>16/06/2021</a:t>
            </a:fld>
            <a:endParaRPr lang="en-GB"/>
          </a:p>
        </p:txBody>
      </p:sp>
      <p:sp>
        <p:nvSpPr>
          <p:cNvPr id="6" name="Footer Placeholder 5">
            <a:extLst>
              <a:ext uri="{FF2B5EF4-FFF2-40B4-BE49-F238E27FC236}">
                <a16:creationId xmlns:a16="http://schemas.microsoft.com/office/drawing/2014/main" id="{46E563BF-9A08-47F4-810B-BC40ED0AE3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B5082A-DBB7-4595-80CC-9E715DB4DD8B}"/>
              </a:ext>
            </a:extLst>
          </p:cNvPr>
          <p:cNvSpPr>
            <a:spLocks noGrp="1"/>
          </p:cNvSpPr>
          <p:nvPr>
            <p:ph type="sldNum" sz="quarter" idx="12"/>
          </p:nvPr>
        </p:nvSpPr>
        <p:spPr/>
        <p:txBody>
          <a:bodyPr/>
          <a:lstStyle/>
          <a:p>
            <a:fld id="{1A5D1065-6B5E-42F3-8AC8-D29189FEE364}" type="slidenum">
              <a:rPr lang="en-GB" smtClean="0"/>
              <a:t>‹#›</a:t>
            </a:fld>
            <a:endParaRPr lang="en-GB"/>
          </a:p>
        </p:txBody>
      </p:sp>
    </p:spTree>
    <p:extLst>
      <p:ext uri="{BB962C8B-B14F-4D97-AF65-F5344CB8AC3E}">
        <p14:creationId xmlns:p14="http://schemas.microsoft.com/office/powerpoint/2010/main" val="93191640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E2D237-DE09-4709-8718-BFC82E290D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A7F2B6-2EFB-47C8-904E-9297012BD5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5300A65-3D25-4DDB-ADCF-AEAB188F4E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14EE8-C6CB-4930-95AC-0EF65A63975E}" type="datetimeFigureOut">
              <a:rPr lang="en-GB" smtClean="0"/>
              <a:t>16/06/2021</a:t>
            </a:fld>
            <a:endParaRPr lang="en-GB"/>
          </a:p>
        </p:txBody>
      </p:sp>
      <p:sp>
        <p:nvSpPr>
          <p:cNvPr id="5" name="Footer Placeholder 4">
            <a:extLst>
              <a:ext uri="{FF2B5EF4-FFF2-40B4-BE49-F238E27FC236}">
                <a16:creationId xmlns:a16="http://schemas.microsoft.com/office/drawing/2014/main" id="{98BA9DAC-22C6-4232-B0C8-583B9229D3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35CFC5B-F9CE-485A-A39D-5802469216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D1065-6B5E-42F3-8AC8-D29189FEE364}" type="slidenum">
              <a:rPr lang="en-GB" smtClean="0"/>
              <a:t>‹#›</a:t>
            </a:fld>
            <a:endParaRPr lang="en-GB"/>
          </a:p>
        </p:txBody>
      </p:sp>
    </p:spTree>
    <p:extLst>
      <p:ext uri="{BB962C8B-B14F-4D97-AF65-F5344CB8AC3E}">
        <p14:creationId xmlns:p14="http://schemas.microsoft.com/office/powerpoint/2010/main" val="3134278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 id="2147483652" r:id="rId9"/>
    <p:sldLayoutId id="2147483666" r:id="rId10"/>
    <p:sldLayoutId id="21474836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v"/>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v"/>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v"/>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churchlegacy.org.u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helen.simpkiss@churchofengland.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www.parishresources.org.uk/legacies" TargetMode="External"/><Relationship Id="rId4" Type="http://schemas.openxmlformats.org/officeDocument/2006/relationships/hyperlink" Target="http://www.churchlegacy.org.uk/"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player.vimeo.com/video/369591539?app_id=122963" TargetMode="External"/><Relationship Id="rId5" Type="http://schemas.openxmlformats.org/officeDocument/2006/relationships/image" Target="../media/image8.jpeg"/><Relationship Id="rId4" Type="http://schemas.openxmlformats.org/officeDocument/2006/relationships/hyperlink" Target="https://vimeo.com/369591539/6884ec06d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F67F-48D7-4119-9938-9A162C6E19FD}"/>
              </a:ext>
            </a:extLst>
          </p:cNvPr>
          <p:cNvSpPr>
            <a:spLocks noGrp="1"/>
          </p:cNvSpPr>
          <p:nvPr>
            <p:ph type="ctrTitle"/>
          </p:nvPr>
        </p:nvSpPr>
        <p:spPr>
          <a:xfrm>
            <a:off x="6610350" y="1779359"/>
            <a:ext cx="4885310" cy="2387600"/>
          </a:xfrm>
        </p:spPr>
        <p:txBody>
          <a:bodyPr>
            <a:normAutofit fontScale="90000"/>
          </a:bodyPr>
          <a:lstStyle/>
          <a:p>
            <a:r>
              <a:rPr lang="en-GB" dirty="0"/>
              <a:t>Encouraging Legacy Giving in your Parish</a:t>
            </a:r>
          </a:p>
        </p:txBody>
      </p:sp>
      <p:sp>
        <p:nvSpPr>
          <p:cNvPr id="3" name="Subtitle 2">
            <a:extLst>
              <a:ext uri="{FF2B5EF4-FFF2-40B4-BE49-F238E27FC236}">
                <a16:creationId xmlns:a16="http://schemas.microsoft.com/office/drawing/2014/main" id="{D4E1FE19-8EB2-421C-A058-D63F9EBA265F}"/>
              </a:ext>
            </a:extLst>
          </p:cNvPr>
          <p:cNvSpPr>
            <a:spLocks noGrp="1"/>
          </p:cNvSpPr>
          <p:nvPr>
            <p:ph type="subTitle" idx="1"/>
          </p:nvPr>
        </p:nvSpPr>
        <p:spPr>
          <a:xfrm>
            <a:off x="6202836" y="5302845"/>
            <a:ext cx="5476974" cy="461665"/>
          </a:xfrm>
        </p:spPr>
        <p:txBody>
          <a:bodyPr/>
          <a:lstStyle/>
          <a:p>
            <a:r>
              <a:rPr lang="en-GB" dirty="0"/>
              <a:t>Helen Simpkiss</a:t>
            </a:r>
          </a:p>
        </p:txBody>
      </p:sp>
      <p:sp>
        <p:nvSpPr>
          <p:cNvPr id="4" name="Rectangle 3">
            <a:extLst>
              <a:ext uri="{FF2B5EF4-FFF2-40B4-BE49-F238E27FC236}">
                <a16:creationId xmlns:a16="http://schemas.microsoft.com/office/drawing/2014/main" id="{6DA1FD0F-F5AE-4DDC-A3DA-FCA2D54C178C}"/>
              </a:ext>
            </a:extLst>
          </p:cNvPr>
          <p:cNvSpPr/>
          <p:nvPr/>
        </p:nvSpPr>
        <p:spPr>
          <a:xfrm>
            <a:off x="5955895" y="5821660"/>
            <a:ext cx="5912452" cy="461665"/>
          </a:xfrm>
          <a:prstGeom prst="rect">
            <a:avLst/>
          </a:prstGeom>
        </p:spPr>
        <p:txBody>
          <a:bodyPr wrap="none">
            <a:spAutoFit/>
          </a:bodyPr>
          <a:lstStyle/>
          <a:p>
            <a:r>
              <a:rPr lang="en-GB" sz="2400" dirty="0">
                <a:solidFill>
                  <a:schemeClr val="bg1"/>
                </a:solidFill>
              </a:rPr>
              <a:t>National Advisor for Legacies and Funding</a:t>
            </a:r>
          </a:p>
        </p:txBody>
      </p:sp>
    </p:spTree>
    <p:extLst>
      <p:ext uri="{BB962C8B-B14F-4D97-AF65-F5344CB8AC3E}">
        <p14:creationId xmlns:p14="http://schemas.microsoft.com/office/powerpoint/2010/main" val="258875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F37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785C-2622-409F-B0AD-1544EB5D4188}"/>
              </a:ext>
            </a:extLst>
          </p:cNvPr>
          <p:cNvSpPr>
            <a:spLocks noGrp="1"/>
          </p:cNvSpPr>
          <p:nvPr>
            <p:ph type="title"/>
          </p:nvPr>
        </p:nvSpPr>
        <p:spPr>
          <a:xfrm>
            <a:off x="551904" y="379639"/>
            <a:ext cx="5120114" cy="1692794"/>
          </a:xfrm>
        </p:spPr>
        <p:txBody>
          <a:bodyPr>
            <a:normAutofit/>
          </a:bodyPr>
          <a:lstStyle/>
          <a:p>
            <a:r>
              <a:rPr lang="en-GB" dirty="0"/>
              <a:t>Writing Your Will</a:t>
            </a:r>
          </a:p>
        </p:txBody>
      </p:sp>
      <p:cxnSp>
        <p:nvCxnSpPr>
          <p:cNvPr id="12" name="Straight Arrow Connector 11" hidden="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66ED4A7-B3F9-4CA6-B6DB-244ADD5F0675}"/>
              </a:ext>
            </a:extLst>
          </p:cNvPr>
          <p:cNvSpPr>
            <a:spLocks noGrp="1"/>
          </p:cNvSpPr>
          <p:nvPr>
            <p:ph idx="1"/>
          </p:nvPr>
        </p:nvSpPr>
        <p:spPr>
          <a:xfrm>
            <a:off x="551905" y="1697886"/>
            <a:ext cx="5120113" cy="3462228"/>
          </a:xfrm>
        </p:spPr>
        <p:txBody>
          <a:bodyPr>
            <a:normAutofit/>
          </a:bodyPr>
          <a:lstStyle/>
          <a:p>
            <a:pPr marL="0" indent="0">
              <a:buNone/>
            </a:pPr>
            <a:r>
              <a:rPr lang="en-US" altLang="en-US" sz="3200" dirty="0">
                <a:latin typeface="Book Antiqua" panose="02040602050305030304" pitchFamily="18" charset="0"/>
              </a:rPr>
              <a:t>A simple act of good stewardship for 2020</a:t>
            </a:r>
          </a:p>
          <a:p>
            <a:pPr marL="0" indent="0">
              <a:buNone/>
            </a:pPr>
            <a:endParaRPr lang="en-GB" sz="1800" dirty="0"/>
          </a:p>
        </p:txBody>
      </p:sp>
      <p:sp>
        <p:nvSpPr>
          <p:cNvPr id="4" name="Rectangle 3">
            <a:extLst>
              <a:ext uri="{FF2B5EF4-FFF2-40B4-BE49-F238E27FC236}">
                <a16:creationId xmlns:a16="http://schemas.microsoft.com/office/drawing/2014/main" id="{9B5F4459-C4AD-4FD5-9E3E-989C6CB2FBD3}"/>
              </a:ext>
            </a:extLst>
          </p:cNvPr>
          <p:cNvSpPr/>
          <p:nvPr/>
        </p:nvSpPr>
        <p:spPr>
          <a:xfrm>
            <a:off x="551904" y="2908153"/>
            <a:ext cx="6110153" cy="3570208"/>
          </a:xfrm>
          <a:prstGeom prst="rect">
            <a:avLst/>
          </a:prstGeom>
        </p:spPr>
        <p:txBody>
          <a:bodyPr wrap="square">
            <a:spAutoFit/>
          </a:bodyPr>
          <a:lstStyle/>
          <a:p>
            <a:pPr marL="457200" indent="-457200">
              <a:spcBef>
                <a:spcPct val="0"/>
              </a:spcBef>
              <a:spcAft>
                <a:spcPts val="600"/>
              </a:spcAft>
              <a:buFont typeface="Wingdings" panose="05000000000000000000" pitchFamily="2" charset="2"/>
              <a:buChar char="v"/>
            </a:pPr>
            <a:r>
              <a:rPr lang="en-US" altLang="en-US" sz="2800" dirty="0">
                <a:latin typeface="Book Antiqua" panose="02040602050305030304" pitchFamily="18" charset="0"/>
              </a:rPr>
              <a:t>Your Choice</a:t>
            </a:r>
          </a:p>
          <a:p>
            <a:pPr marL="457200" indent="-457200">
              <a:spcBef>
                <a:spcPct val="0"/>
              </a:spcBef>
              <a:spcAft>
                <a:spcPts val="600"/>
              </a:spcAft>
              <a:buFont typeface="Wingdings" panose="05000000000000000000" pitchFamily="2" charset="2"/>
              <a:buChar char="v"/>
            </a:pPr>
            <a:r>
              <a:rPr lang="en-US" altLang="ja-JP" sz="2800" dirty="0">
                <a:latin typeface="Book Antiqua" panose="02040602050305030304" pitchFamily="18" charset="0"/>
              </a:rPr>
              <a:t>Your Children</a:t>
            </a:r>
          </a:p>
          <a:p>
            <a:pPr marL="457200" indent="-457200">
              <a:spcBef>
                <a:spcPct val="0"/>
              </a:spcBef>
              <a:spcAft>
                <a:spcPts val="600"/>
              </a:spcAft>
              <a:buFont typeface="Wingdings" panose="05000000000000000000" pitchFamily="2" charset="2"/>
              <a:buChar char="v"/>
            </a:pPr>
            <a:r>
              <a:rPr lang="en-US" altLang="ja-JP" sz="2800" dirty="0">
                <a:latin typeface="Book Antiqua" panose="02040602050305030304" pitchFamily="18" charset="0"/>
              </a:rPr>
              <a:t>Your Property</a:t>
            </a:r>
          </a:p>
          <a:p>
            <a:pPr marL="457200" indent="-457200">
              <a:spcBef>
                <a:spcPct val="0"/>
              </a:spcBef>
              <a:spcAft>
                <a:spcPts val="600"/>
              </a:spcAft>
              <a:buFont typeface="Wingdings" panose="05000000000000000000" pitchFamily="2" charset="2"/>
              <a:buChar char="v"/>
            </a:pPr>
            <a:r>
              <a:rPr lang="en-US" altLang="ja-JP" sz="2800" dirty="0">
                <a:latin typeface="Book Antiqua" panose="02040602050305030304" pitchFamily="18" charset="0"/>
              </a:rPr>
              <a:t>Modern Family Life</a:t>
            </a:r>
          </a:p>
          <a:p>
            <a:pPr marL="457200" indent="-457200">
              <a:spcBef>
                <a:spcPct val="0"/>
              </a:spcBef>
              <a:spcAft>
                <a:spcPts val="600"/>
              </a:spcAft>
              <a:buFont typeface="Wingdings" panose="05000000000000000000" pitchFamily="2" charset="2"/>
              <a:buChar char="v"/>
            </a:pPr>
            <a:r>
              <a:rPr lang="en-US" altLang="ja-JP" sz="2800" dirty="0">
                <a:latin typeface="Book Antiqua" panose="02040602050305030304" pitchFamily="18" charset="0"/>
              </a:rPr>
              <a:t>Inheritance Tax</a:t>
            </a:r>
          </a:p>
          <a:p>
            <a:pPr marL="457200" indent="-457200">
              <a:spcBef>
                <a:spcPct val="0"/>
              </a:spcBef>
              <a:spcAft>
                <a:spcPts val="600"/>
              </a:spcAft>
              <a:buFont typeface="Wingdings" panose="05000000000000000000" pitchFamily="2" charset="2"/>
              <a:buChar char="v"/>
            </a:pPr>
            <a:r>
              <a:rPr lang="en-US" altLang="ja-JP" sz="2800" dirty="0">
                <a:latin typeface="Book Antiqua" panose="02040602050305030304" pitchFamily="18" charset="0"/>
              </a:rPr>
              <a:t>Charitable Gift</a:t>
            </a:r>
          </a:p>
          <a:p>
            <a:pPr marL="457200" indent="-457200">
              <a:spcBef>
                <a:spcPct val="0"/>
              </a:spcBef>
              <a:spcAft>
                <a:spcPts val="600"/>
              </a:spcAft>
              <a:buFont typeface="Wingdings" panose="05000000000000000000" pitchFamily="2" charset="2"/>
              <a:buChar char="v"/>
            </a:pPr>
            <a:r>
              <a:rPr lang="en-US" altLang="ja-JP" sz="2800" dirty="0">
                <a:latin typeface="Book Antiqua" panose="02040602050305030304" pitchFamily="18" charset="0"/>
              </a:rPr>
              <a:t>Peace of Mind</a:t>
            </a:r>
            <a:endParaRPr lang="en-GB" altLang="ja-JP" sz="2800" dirty="0">
              <a:latin typeface="Book Antiqua" panose="02040602050305030304" pitchFamily="18" charset="0"/>
            </a:endParaRPr>
          </a:p>
        </p:txBody>
      </p:sp>
      <p:pic>
        <p:nvPicPr>
          <p:cNvPr id="5" name="Picture 4">
            <a:extLst>
              <a:ext uri="{FF2B5EF4-FFF2-40B4-BE49-F238E27FC236}">
                <a16:creationId xmlns:a16="http://schemas.microsoft.com/office/drawing/2014/main" id="{133CEDEA-DA8A-43DB-95CD-CF92BDA6C2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65257" y="416971"/>
            <a:ext cx="4296229" cy="6024058"/>
          </a:xfrm>
          <a:prstGeom prst="rect">
            <a:avLst/>
          </a:prstGeom>
        </p:spPr>
      </p:pic>
    </p:spTree>
    <p:extLst>
      <p:ext uri="{BB962C8B-B14F-4D97-AF65-F5344CB8AC3E}">
        <p14:creationId xmlns:p14="http://schemas.microsoft.com/office/powerpoint/2010/main" val="171144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AF3E-8B1A-4D46-A71E-875DBB645150}"/>
              </a:ext>
            </a:extLst>
          </p:cNvPr>
          <p:cNvSpPr>
            <a:spLocks noGrp="1"/>
          </p:cNvSpPr>
          <p:nvPr>
            <p:ph type="title"/>
          </p:nvPr>
        </p:nvSpPr>
        <p:spPr/>
        <p:txBody>
          <a:bodyPr>
            <a:normAutofit/>
          </a:bodyPr>
          <a:lstStyle/>
          <a:p>
            <a:r>
              <a:rPr lang="en-GB" dirty="0"/>
              <a:t>Encouraging Gifts in Wills:</a:t>
            </a:r>
            <a:br>
              <a:rPr lang="en-GB" dirty="0"/>
            </a:br>
            <a:r>
              <a:rPr lang="en-GB" dirty="0"/>
              <a:t>4 Simple Steps</a:t>
            </a:r>
          </a:p>
        </p:txBody>
      </p:sp>
      <p:sp>
        <p:nvSpPr>
          <p:cNvPr id="3" name="Content Placeholder 2">
            <a:extLst>
              <a:ext uri="{FF2B5EF4-FFF2-40B4-BE49-F238E27FC236}">
                <a16:creationId xmlns:a16="http://schemas.microsoft.com/office/drawing/2014/main" id="{585BFB34-BC2E-4AEF-B126-86EBA2F38A25}"/>
              </a:ext>
            </a:extLst>
          </p:cNvPr>
          <p:cNvSpPr>
            <a:spLocks noGrp="1"/>
          </p:cNvSpPr>
          <p:nvPr>
            <p:ph sz="half" idx="1"/>
          </p:nvPr>
        </p:nvSpPr>
        <p:spPr/>
        <p:txBody>
          <a:bodyPr>
            <a:normAutofit/>
          </a:bodyPr>
          <a:lstStyle/>
          <a:p>
            <a:pPr marL="514350" indent="-514350">
              <a:lnSpc>
                <a:spcPct val="100000"/>
              </a:lnSpc>
              <a:spcBef>
                <a:spcPts val="1800"/>
              </a:spcBef>
              <a:spcAft>
                <a:spcPts val="2400"/>
              </a:spcAft>
              <a:buFont typeface="+mj-lt"/>
              <a:buAutoNum type="arabicPeriod"/>
            </a:pPr>
            <a:r>
              <a:rPr lang="en-GB" dirty="0"/>
              <a:t>Request a Free PCC Legacy Toolkit</a:t>
            </a:r>
          </a:p>
          <a:p>
            <a:pPr marL="514350" indent="-514350">
              <a:lnSpc>
                <a:spcPct val="100000"/>
              </a:lnSpc>
              <a:spcBef>
                <a:spcPts val="1800"/>
              </a:spcBef>
              <a:spcAft>
                <a:spcPts val="2400"/>
              </a:spcAft>
              <a:buFont typeface="+mj-lt"/>
              <a:buAutoNum type="arabicPeriod"/>
            </a:pPr>
            <a:r>
              <a:rPr lang="en-GB" dirty="0"/>
              <a:t>Discuss making a Legacy Policy at PCC, and communicate it widely</a:t>
            </a:r>
          </a:p>
          <a:p>
            <a:pPr marL="514350" indent="-514350">
              <a:lnSpc>
                <a:spcPct val="100000"/>
              </a:lnSpc>
              <a:spcBef>
                <a:spcPts val="1800"/>
              </a:spcBef>
              <a:spcAft>
                <a:spcPts val="2400"/>
              </a:spcAft>
              <a:buFont typeface="+mj-lt"/>
              <a:buAutoNum type="arabicPeriod"/>
            </a:pPr>
            <a:r>
              <a:rPr lang="en-GB" dirty="0"/>
              <a:t>Make information available</a:t>
            </a:r>
          </a:p>
        </p:txBody>
      </p:sp>
      <p:pic>
        <p:nvPicPr>
          <p:cNvPr id="5" name="Content Placeholder 4">
            <a:extLst>
              <a:ext uri="{FF2B5EF4-FFF2-40B4-BE49-F238E27FC236}">
                <a16:creationId xmlns:a16="http://schemas.microsoft.com/office/drawing/2014/main" id="{A39C297C-F81A-4B19-AD14-DA76D1CBC998}"/>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5757862" y="1027906"/>
            <a:ext cx="5595937" cy="5212072"/>
          </a:xfrm>
          <a:prstGeom prst="rect">
            <a:avLst/>
          </a:prstGeom>
        </p:spPr>
      </p:pic>
      <p:sp>
        <p:nvSpPr>
          <p:cNvPr id="6" name="Rectangle 5">
            <a:extLst>
              <a:ext uri="{FF2B5EF4-FFF2-40B4-BE49-F238E27FC236}">
                <a16:creationId xmlns:a16="http://schemas.microsoft.com/office/drawing/2014/main" id="{F2D52B5F-111C-4860-98A3-E47511220CA4}"/>
              </a:ext>
            </a:extLst>
          </p:cNvPr>
          <p:cNvSpPr/>
          <p:nvPr/>
        </p:nvSpPr>
        <p:spPr>
          <a:xfrm>
            <a:off x="1281112" y="5946130"/>
            <a:ext cx="3570273" cy="830997"/>
          </a:xfrm>
          <a:prstGeom prst="rect">
            <a:avLst/>
          </a:prstGeom>
        </p:spPr>
        <p:txBody>
          <a:bodyPr wrap="none">
            <a:spAutoFit/>
          </a:bodyPr>
          <a:lstStyle/>
          <a:p>
            <a:r>
              <a:rPr lang="en-GB" sz="2400" dirty="0">
                <a:solidFill>
                  <a:srgbClr val="9F5572"/>
                </a:solidFill>
              </a:rPr>
              <a:t>www.churchprinthub.org</a:t>
            </a:r>
          </a:p>
          <a:p>
            <a:endParaRPr lang="en-GB" sz="2400" dirty="0">
              <a:solidFill>
                <a:srgbClr val="9F5572"/>
              </a:solidFill>
            </a:endParaRPr>
          </a:p>
        </p:txBody>
      </p:sp>
    </p:spTree>
    <p:extLst>
      <p:ext uri="{BB962C8B-B14F-4D97-AF65-F5344CB8AC3E}">
        <p14:creationId xmlns:p14="http://schemas.microsoft.com/office/powerpoint/2010/main" val="374116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EF4C-3092-4D48-A8C5-2F558A28B3E2}"/>
              </a:ext>
            </a:extLst>
          </p:cNvPr>
          <p:cNvSpPr>
            <a:spLocks noGrp="1"/>
          </p:cNvSpPr>
          <p:nvPr>
            <p:ph type="title"/>
          </p:nvPr>
        </p:nvSpPr>
        <p:spPr/>
        <p:txBody>
          <a:bodyPr/>
          <a:lstStyle/>
          <a:p>
            <a:r>
              <a:rPr lang="en-GB" dirty="0"/>
              <a:t>Encouraging Gifts in Wills:</a:t>
            </a:r>
            <a:br>
              <a:rPr lang="en-GB" dirty="0"/>
            </a:br>
            <a:r>
              <a:rPr lang="en-GB" dirty="0"/>
              <a:t>4 Simple Steps</a:t>
            </a:r>
          </a:p>
        </p:txBody>
      </p:sp>
      <p:sp>
        <p:nvSpPr>
          <p:cNvPr id="3" name="Content Placeholder 2">
            <a:extLst>
              <a:ext uri="{FF2B5EF4-FFF2-40B4-BE49-F238E27FC236}">
                <a16:creationId xmlns:a16="http://schemas.microsoft.com/office/drawing/2014/main" id="{5BA7C4DA-EBFD-406D-9B61-A32013BF3035}"/>
              </a:ext>
            </a:extLst>
          </p:cNvPr>
          <p:cNvSpPr>
            <a:spLocks noGrp="1"/>
          </p:cNvSpPr>
          <p:nvPr>
            <p:ph idx="1"/>
          </p:nvPr>
        </p:nvSpPr>
        <p:spPr>
          <a:xfrm>
            <a:off x="226243" y="1961585"/>
            <a:ext cx="8455974" cy="4351338"/>
          </a:xfrm>
        </p:spPr>
        <p:txBody>
          <a:bodyPr/>
          <a:lstStyle/>
          <a:p>
            <a:pPr marL="0" indent="0">
              <a:buNone/>
            </a:pPr>
            <a:r>
              <a:rPr lang="en-GB" dirty="0"/>
              <a:t>4. Talk about Legacies</a:t>
            </a:r>
          </a:p>
          <a:p>
            <a:pPr lvl="1"/>
            <a:endParaRPr lang="en-GB" dirty="0"/>
          </a:p>
        </p:txBody>
      </p:sp>
      <p:sp>
        <p:nvSpPr>
          <p:cNvPr id="4" name="Rectangle 3">
            <a:extLst>
              <a:ext uri="{FF2B5EF4-FFF2-40B4-BE49-F238E27FC236}">
                <a16:creationId xmlns:a16="http://schemas.microsoft.com/office/drawing/2014/main" id="{7E5E67FE-6B6B-4963-81C2-E52A7215562A}"/>
              </a:ext>
            </a:extLst>
          </p:cNvPr>
          <p:cNvSpPr/>
          <p:nvPr/>
        </p:nvSpPr>
        <p:spPr>
          <a:xfrm>
            <a:off x="354895" y="2918400"/>
            <a:ext cx="8327322" cy="3108543"/>
          </a:xfrm>
          <a:prstGeom prst="rect">
            <a:avLst/>
          </a:prstGeom>
        </p:spPr>
        <p:txBody>
          <a:bodyPr wrap="square" numCol="2">
            <a:spAutoFit/>
          </a:bodyPr>
          <a:lstStyle/>
          <a:p>
            <a:pPr marL="742950" lvl="1" indent="-285750">
              <a:buFont typeface="Wingdings" panose="05000000000000000000" pitchFamily="2" charset="2"/>
              <a:buChar char="v"/>
            </a:pPr>
            <a:r>
              <a:rPr lang="en-GB" sz="2800" dirty="0"/>
              <a:t> Case Studies</a:t>
            </a:r>
          </a:p>
          <a:p>
            <a:pPr marL="742950" lvl="1" indent="-285750">
              <a:buFont typeface="Wingdings" panose="05000000000000000000" pitchFamily="2" charset="2"/>
              <a:buChar char="v"/>
            </a:pPr>
            <a:r>
              <a:rPr lang="en-GB" sz="2800" dirty="0"/>
              <a:t> Celebrating Legacies</a:t>
            </a:r>
          </a:p>
          <a:p>
            <a:pPr marL="742950" lvl="1" indent="-285750">
              <a:buFont typeface="Wingdings" panose="05000000000000000000" pitchFamily="2" charset="2"/>
              <a:buChar char="v"/>
            </a:pPr>
            <a:r>
              <a:rPr lang="en-GB" sz="2800" dirty="0"/>
              <a:t> Parish Magazine </a:t>
            </a:r>
          </a:p>
          <a:p>
            <a:pPr marL="742950" lvl="1" indent="-285750">
              <a:buFont typeface="Wingdings" panose="05000000000000000000" pitchFamily="2" charset="2"/>
              <a:buChar char="v"/>
            </a:pPr>
            <a:r>
              <a:rPr lang="en-GB" sz="2800" dirty="0"/>
              <a:t> Thank You Letters</a:t>
            </a:r>
          </a:p>
          <a:p>
            <a:pPr marL="742950" lvl="1" indent="-285750">
              <a:buFont typeface="Wingdings" panose="05000000000000000000" pitchFamily="2" charset="2"/>
              <a:buChar char="v"/>
            </a:pPr>
            <a:r>
              <a:rPr lang="en-GB" sz="2800" dirty="0"/>
              <a:t> Testimony</a:t>
            </a:r>
          </a:p>
          <a:p>
            <a:pPr marL="742950" lvl="1" indent="-285750">
              <a:buFont typeface="Wingdings" panose="05000000000000000000" pitchFamily="2" charset="2"/>
              <a:buChar char="v"/>
            </a:pPr>
            <a:endParaRPr lang="en-GB" sz="2800" dirty="0"/>
          </a:p>
          <a:p>
            <a:pPr lvl="1"/>
            <a:endParaRPr lang="en-GB" sz="2800" dirty="0"/>
          </a:p>
          <a:p>
            <a:pPr marL="742950" lvl="1" indent="-285750">
              <a:buFont typeface="Wingdings" panose="05000000000000000000" pitchFamily="2" charset="2"/>
              <a:buChar char="v"/>
            </a:pPr>
            <a:r>
              <a:rPr lang="en-GB" sz="2800" dirty="0"/>
              <a:t> APCMs</a:t>
            </a:r>
          </a:p>
          <a:p>
            <a:pPr marL="742950" lvl="1" indent="-285750">
              <a:buFont typeface="Wingdings" panose="05000000000000000000" pitchFamily="2" charset="2"/>
              <a:buChar char="v"/>
            </a:pPr>
            <a:r>
              <a:rPr lang="en-GB" sz="2800" dirty="0"/>
              <a:t> Preaching</a:t>
            </a:r>
          </a:p>
          <a:p>
            <a:pPr marL="742950" lvl="1" indent="-285750">
              <a:buFont typeface="Wingdings" panose="05000000000000000000" pitchFamily="2" charset="2"/>
              <a:buChar char="v"/>
            </a:pPr>
            <a:r>
              <a:rPr lang="en-GB" sz="2800" dirty="0"/>
              <a:t> Small Groups</a:t>
            </a:r>
          </a:p>
          <a:p>
            <a:pPr marL="742950" lvl="1" indent="-285750">
              <a:buFont typeface="Wingdings" panose="05000000000000000000" pitchFamily="2" charset="2"/>
              <a:buChar char="v"/>
            </a:pPr>
            <a:r>
              <a:rPr lang="en-GB" sz="2800" dirty="0"/>
              <a:t> Website</a:t>
            </a:r>
          </a:p>
          <a:p>
            <a:pPr marL="742950" lvl="1" indent="-285750">
              <a:buFont typeface="Wingdings" panose="05000000000000000000" pitchFamily="2" charset="2"/>
              <a:buChar char="v"/>
            </a:pPr>
            <a:r>
              <a:rPr lang="en-GB" sz="2800" dirty="0"/>
              <a:t> Emails</a:t>
            </a:r>
          </a:p>
        </p:txBody>
      </p:sp>
      <p:sp>
        <p:nvSpPr>
          <p:cNvPr id="7" name="Content Placeholder 2">
            <a:extLst>
              <a:ext uri="{FF2B5EF4-FFF2-40B4-BE49-F238E27FC236}">
                <a16:creationId xmlns:a16="http://schemas.microsoft.com/office/drawing/2014/main" id="{F6C596CD-65AB-4641-BD8D-23784B3E9989}"/>
              </a:ext>
            </a:extLst>
          </p:cNvPr>
          <p:cNvSpPr txBox="1">
            <a:spLocks/>
          </p:cNvSpPr>
          <p:nvPr/>
        </p:nvSpPr>
        <p:spPr>
          <a:xfrm>
            <a:off x="381235" y="5611813"/>
            <a:ext cx="759119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v"/>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v"/>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v"/>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spcAft>
                <a:spcPts val="2400"/>
              </a:spcAft>
              <a:buNone/>
            </a:pPr>
            <a:r>
              <a:rPr lang="en-GB" dirty="0"/>
              <a:t>Consider holding a parish legacy event – by Zoom!</a:t>
            </a:r>
          </a:p>
        </p:txBody>
      </p:sp>
    </p:spTree>
    <p:extLst>
      <p:ext uri="{BB962C8B-B14F-4D97-AF65-F5344CB8AC3E}">
        <p14:creationId xmlns:p14="http://schemas.microsoft.com/office/powerpoint/2010/main" val="3624764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posing for a photo&#10;&#10;Description automatically generated with medium confidence">
            <a:extLst>
              <a:ext uri="{FF2B5EF4-FFF2-40B4-BE49-F238E27FC236}">
                <a16:creationId xmlns:a16="http://schemas.microsoft.com/office/drawing/2014/main" id="{EF0A3A85-BB77-4016-A52B-3988A13EE5D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3939" y="405201"/>
            <a:ext cx="4356358" cy="5283243"/>
          </a:xfrm>
          <a:prstGeom prst="rect">
            <a:avLst/>
          </a:prstGeom>
        </p:spPr>
      </p:pic>
      <p:sp>
        <p:nvSpPr>
          <p:cNvPr id="10" name="TextBox 9">
            <a:extLst>
              <a:ext uri="{FF2B5EF4-FFF2-40B4-BE49-F238E27FC236}">
                <a16:creationId xmlns:a16="http://schemas.microsoft.com/office/drawing/2014/main" id="{84908780-5621-4858-B42E-341DC4D5C808}"/>
              </a:ext>
            </a:extLst>
          </p:cNvPr>
          <p:cNvSpPr txBox="1"/>
          <p:nvPr/>
        </p:nvSpPr>
        <p:spPr>
          <a:xfrm>
            <a:off x="5479318" y="612844"/>
            <a:ext cx="6036659" cy="5632311"/>
          </a:xfrm>
          <a:prstGeom prst="rect">
            <a:avLst/>
          </a:prstGeom>
          <a:solidFill>
            <a:schemeClr val="tx1">
              <a:lumMod val="20000"/>
              <a:lumOff val="80000"/>
            </a:schemeClr>
          </a:solidFill>
          <a:ln>
            <a:solidFill>
              <a:schemeClr val="bg1"/>
            </a:solidFill>
          </a:ln>
        </p:spPr>
        <p:txBody>
          <a:bodyPr wrap="square" rtlCol="0">
            <a:spAutoFit/>
          </a:bodyPr>
          <a:lstStyle/>
          <a:p>
            <a:r>
              <a:rPr lang="en-GB" sz="2400" b="1" i="1" dirty="0">
                <a:solidFill>
                  <a:srgbClr val="4F3765"/>
                </a:solidFill>
                <a:latin typeface="Baskerville Old Face" panose="02020602080505020303" pitchFamily="18" charset="0"/>
                <a:cs typeface="Aparajita" panose="020B0502040204020203" pitchFamily="18" charset="0"/>
              </a:rPr>
              <a:t>ANNUAL THANK YOU LETTER</a:t>
            </a:r>
          </a:p>
          <a:p>
            <a:endParaRPr lang="en-GB" sz="2400" i="1" dirty="0">
              <a:solidFill>
                <a:srgbClr val="4F3765"/>
              </a:solidFill>
              <a:latin typeface="Baskerville Old Face" panose="02020602080505020303" pitchFamily="18" charset="0"/>
              <a:cs typeface="Aparajita" panose="020B0502040204020203" pitchFamily="18" charset="0"/>
            </a:endParaRPr>
          </a:p>
          <a:p>
            <a:r>
              <a:rPr lang="en-GB" sz="2400" i="1" dirty="0">
                <a:solidFill>
                  <a:srgbClr val="4F3765"/>
                </a:solidFill>
                <a:latin typeface="Baskerville Old Face" panose="02020602080505020303" pitchFamily="18" charset="0"/>
                <a:cs typeface="Aparajita" panose="020B0502040204020203" pitchFamily="18" charset="0"/>
              </a:rPr>
              <a:t>At this time of year we write to thank you for your support to our wonderful St Mary’s Church. </a:t>
            </a:r>
          </a:p>
          <a:p>
            <a:endParaRPr lang="en-GB" sz="2400" i="1" dirty="0">
              <a:solidFill>
                <a:srgbClr val="4F3765"/>
              </a:solidFill>
              <a:latin typeface="Baskerville Old Face" panose="02020602080505020303" pitchFamily="18" charset="0"/>
              <a:cs typeface="Aparajita" panose="020B0502040204020203" pitchFamily="18" charset="0"/>
            </a:endParaRPr>
          </a:p>
          <a:p>
            <a:r>
              <a:rPr lang="en-GB" sz="2400" i="1" dirty="0">
                <a:solidFill>
                  <a:srgbClr val="4F3765"/>
                </a:solidFill>
                <a:latin typeface="Baskerville Old Face" panose="02020602080505020303" pitchFamily="18" charset="0"/>
                <a:cs typeface="Aparajita" panose="020B0502040204020203" pitchFamily="18" charset="0"/>
              </a:rPr>
              <a:t>Thank you to everyone who has given to the weekly collection, monthly via Standing Order, to help fund the new organ and to everyone who has included a gift in their will. </a:t>
            </a:r>
          </a:p>
          <a:p>
            <a:endParaRPr lang="en-GB" sz="2400" i="1" dirty="0">
              <a:solidFill>
                <a:srgbClr val="4F3765"/>
              </a:solidFill>
              <a:latin typeface="Baskerville Old Face" panose="02020602080505020303" pitchFamily="18" charset="0"/>
              <a:cs typeface="Aparajita" panose="020B0502040204020203" pitchFamily="18" charset="0"/>
            </a:endParaRPr>
          </a:p>
          <a:p>
            <a:r>
              <a:rPr lang="en-GB" sz="2400" i="1" dirty="0">
                <a:solidFill>
                  <a:srgbClr val="4F3765"/>
                </a:solidFill>
                <a:latin typeface="Baskerville Old Face" panose="02020602080505020303" pitchFamily="18" charset="0"/>
                <a:cs typeface="Aparajita" panose="020B0502040204020203" pitchFamily="18" charset="0"/>
              </a:rPr>
              <a:t>All these gifts help us to continue our ministry and mission to the community. Thank you</a:t>
            </a:r>
          </a:p>
          <a:p>
            <a:endParaRPr lang="en-GB" sz="2400" i="1" dirty="0">
              <a:solidFill>
                <a:srgbClr val="4F3765"/>
              </a:solidFill>
              <a:latin typeface="Baskerville Old Face" panose="02020602080505020303" pitchFamily="18" charset="0"/>
              <a:cs typeface="Aparajita" panose="020B0502040204020203" pitchFamily="18" charset="0"/>
            </a:endParaRPr>
          </a:p>
          <a:p>
            <a:endParaRPr lang="en-GB" sz="2400" i="1" dirty="0">
              <a:solidFill>
                <a:srgbClr val="4F3765"/>
              </a:solidFill>
              <a:latin typeface="Baskerville Old Face" panose="02020602080505020303" pitchFamily="18" charset="0"/>
              <a:cs typeface="Aparajita" panose="020B0502040204020203" pitchFamily="18" charset="0"/>
            </a:endParaRPr>
          </a:p>
        </p:txBody>
      </p:sp>
    </p:spTree>
    <p:extLst>
      <p:ext uri="{BB962C8B-B14F-4D97-AF65-F5344CB8AC3E}">
        <p14:creationId xmlns:p14="http://schemas.microsoft.com/office/powerpoint/2010/main" val="1117415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908780-5621-4858-B42E-341DC4D5C808}"/>
              </a:ext>
            </a:extLst>
          </p:cNvPr>
          <p:cNvSpPr txBox="1"/>
          <p:nvPr/>
        </p:nvSpPr>
        <p:spPr>
          <a:xfrm>
            <a:off x="450962" y="582883"/>
            <a:ext cx="6036659" cy="5324535"/>
          </a:xfrm>
          <a:prstGeom prst="rect">
            <a:avLst/>
          </a:prstGeom>
          <a:solidFill>
            <a:schemeClr val="tx1">
              <a:lumMod val="20000"/>
              <a:lumOff val="80000"/>
            </a:schemeClr>
          </a:solidFill>
          <a:ln>
            <a:solidFill>
              <a:schemeClr val="bg1"/>
            </a:solidFill>
          </a:ln>
        </p:spPr>
        <p:txBody>
          <a:bodyPr wrap="square" rtlCol="0">
            <a:spAutoFit/>
          </a:bodyPr>
          <a:lstStyle/>
          <a:p>
            <a:endParaRPr lang="en-GB" sz="2000" i="1" dirty="0">
              <a:solidFill>
                <a:srgbClr val="4F3765"/>
              </a:solidFill>
              <a:cs typeface="Aparajita" panose="020B0502040204020203" pitchFamily="18" charset="0"/>
            </a:endParaRPr>
          </a:p>
          <a:p>
            <a:endParaRPr lang="en-GB" sz="2000" i="1" dirty="0">
              <a:solidFill>
                <a:srgbClr val="4F3765"/>
              </a:solidFill>
              <a:cs typeface="Aparajita" panose="020B0502040204020203" pitchFamily="18" charset="0"/>
            </a:endParaRPr>
          </a:p>
          <a:p>
            <a:endParaRPr lang="en-GB" sz="2000" i="1" dirty="0">
              <a:solidFill>
                <a:srgbClr val="4F3765"/>
              </a:solidFill>
              <a:cs typeface="Aparajita" panose="020B0502040204020203" pitchFamily="18" charset="0"/>
            </a:endParaRPr>
          </a:p>
          <a:p>
            <a:endParaRPr lang="en-GB" sz="2000" i="1" dirty="0">
              <a:solidFill>
                <a:srgbClr val="4F3765"/>
              </a:solidFill>
              <a:cs typeface="Aparajita" panose="020B0502040204020203" pitchFamily="18" charset="0"/>
            </a:endParaRPr>
          </a:p>
          <a:p>
            <a:endParaRPr lang="en-GB" sz="2000" i="1" dirty="0">
              <a:solidFill>
                <a:srgbClr val="4F3765"/>
              </a:solidFill>
              <a:cs typeface="Aparajita" panose="020B0502040204020203" pitchFamily="18" charset="0"/>
            </a:endParaRPr>
          </a:p>
          <a:p>
            <a:endParaRPr lang="en-GB" sz="2000" i="1" dirty="0">
              <a:solidFill>
                <a:srgbClr val="4F3765"/>
              </a:solidFill>
              <a:cs typeface="Aparajita" panose="020B0502040204020203" pitchFamily="18" charset="0"/>
            </a:endParaRPr>
          </a:p>
          <a:p>
            <a:pPr algn="ctr"/>
            <a:endParaRPr lang="en-GB" sz="2000" i="1" dirty="0">
              <a:solidFill>
                <a:srgbClr val="4F3765"/>
              </a:solidFill>
              <a:cs typeface="Aparajita" panose="020B0502040204020203" pitchFamily="18" charset="0"/>
            </a:endParaRPr>
          </a:p>
          <a:p>
            <a:pPr algn="ctr"/>
            <a:r>
              <a:rPr lang="en-GB" sz="2000" i="1" dirty="0">
                <a:solidFill>
                  <a:srgbClr val="4F3765"/>
                </a:solidFill>
                <a:cs typeface="Aparajita" panose="020B0502040204020203" pitchFamily="18" charset="0"/>
              </a:rPr>
              <a:t>‘A Good Time to Write a Will’</a:t>
            </a:r>
          </a:p>
          <a:p>
            <a:pPr algn="ctr"/>
            <a:endParaRPr lang="en-GB" sz="2000" i="1" dirty="0">
              <a:solidFill>
                <a:srgbClr val="4F3765"/>
              </a:solidFill>
              <a:cs typeface="Aparajita" panose="020B0502040204020203" pitchFamily="18" charset="0"/>
            </a:endParaRPr>
          </a:p>
          <a:p>
            <a:pPr algn="ctr"/>
            <a:r>
              <a:rPr lang="en-GB" sz="2000" i="1" dirty="0">
                <a:solidFill>
                  <a:srgbClr val="4F3765"/>
                </a:solidFill>
                <a:cs typeface="Aparajita" panose="020B0502040204020203" pitchFamily="18" charset="0"/>
              </a:rPr>
              <a:t>‘A Generous Legacy left to Transform St Helen’s Future’ </a:t>
            </a:r>
          </a:p>
          <a:p>
            <a:pPr algn="ctr"/>
            <a:endParaRPr lang="en-GB" sz="2000" i="1" dirty="0">
              <a:solidFill>
                <a:srgbClr val="4F3765"/>
              </a:solidFill>
              <a:cs typeface="Aparajita" panose="020B0502040204020203" pitchFamily="18" charset="0"/>
            </a:endParaRPr>
          </a:p>
          <a:p>
            <a:pPr algn="ctr"/>
            <a:r>
              <a:rPr lang="en-GB" sz="2000" i="1" dirty="0">
                <a:solidFill>
                  <a:srgbClr val="4F3765"/>
                </a:solidFill>
                <a:cs typeface="Aparajita" panose="020B0502040204020203" pitchFamily="18" charset="0"/>
              </a:rPr>
              <a:t> ‘How to Support our work at St Helen’s’</a:t>
            </a:r>
          </a:p>
          <a:p>
            <a:pPr algn="ctr"/>
            <a:endParaRPr lang="en-GB" sz="2000" i="1" dirty="0">
              <a:solidFill>
                <a:srgbClr val="4F3765"/>
              </a:solidFill>
              <a:cs typeface="Aparajita" panose="020B0502040204020203" pitchFamily="18" charset="0"/>
            </a:endParaRPr>
          </a:p>
          <a:p>
            <a:pPr algn="ctr"/>
            <a:r>
              <a:rPr lang="en-GB" sz="2000" i="1" dirty="0">
                <a:solidFill>
                  <a:srgbClr val="4F3765"/>
                </a:solidFill>
                <a:cs typeface="Aparajita" panose="020B0502040204020203" pitchFamily="18" charset="0"/>
              </a:rPr>
              <a:t>‘Keeping our Church at the Heart of our Community’</a:t>
            </a:r>
          </a:p>
          <a:p>
            <a:pPr algn="ctr"/>
            <a:endParaRPr lang="en-GB" sz="2000" i="1" dirty="0">
              <a:solidFill>
                <a:srgbClr val="4F3765"/>
              </a:solidFill>
              <a:cs typeface="Aparajita" panose="020B0502040204020203" pitchFamily="18" charset="0"/>
            </a:endParaRPr>
          </a:p>
          <a:p>
            <a:endParaRPr lang="en-GB" sz="2000" i="1" dirty="0">
              <a:solidFill>
                <a:srgbClr val="4F3765"/>
              </a:solidFill>
              <a:cs typeface="Aparajita" panose="020B0502040204020203" pitchFamily="18" charset="0"/>
            </a:endParaRPr>
          </a:p>
        </p:txBody>
      </p:sp>
      <p:pic>
        <p:nvPicPr>
          <p:cNvPr id="5" name="Picture 2" descr="Image result for parish magazine">
            <a:extLst>
              <a:ext uri="{FF2B5EF4-FFF2-40B4-BE49-F238E27FC236}">
                <a16:creationId xmlns:a16="http://schemas.microsoft.com/office/drawing/2014/main" id="{48C62470-A7D5-4C22-B108-D58083AB6FF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05439" y="738569"/>
            <a:ext cx="3932405" cy="15933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9779B2-E4D4-4FBE-9CD2-BEA6BBA2D5A9}"/>
              </a:ext>
            </a:extLst>
          </p:cNvPr>
          <p:cNvSpPr txBox="1"/>
          <p:nvPr/>
        </p:nvSpPr>
        <p:spPr>
          <a:xfrm>
            <a:off x="7093899" y="1044438"/>
            <a:ext cx="4347882" cy="4616648"/>
          </a:xfrm>
          <a:prstGeom prst="rect">
            <a:avLst/>
          </a:prstGeom>
          <a:solidFill>
            <a:schemeClr val="tx1">
              <a:lumMod val="20000"/>
              <a:lumOff val="80000"/>
            </a:schemeClr>
          </a:solidFill>
          <a:ln>
            <a:solidFill>
              <a:schemeClr val="bg1"/>
            </a:solidFill>
          </a:ln>
        </p:spPr>
        <p:txBody>
          <a:bodyPr wrap="square" rtlCol="0">
            <a:spAutoFit/>
          </a:bodyPr>
          <a:lstStyle/>
          <a:p>
            <a:pPr algn="ctr"/>
            <a:r>
              <a:rPr lang="en-GB" sz="2600" b="1" i="1" dirty="0">
                <a:solidFill>
                  <a:srgbClr val="4F3765"/>
                </a:solidFill>
              </a:rPr>
              <a:t>Thanks to gifts in wills…</a:t>
            </a:r>
          </a:p>
          <a:p>
            <a:endParaRPr lang="en-GB" sz="2200" i="1" dirty="0">
              <a:solidFill>
                <a:srgbClr val="4F3765"/>
              </a:solidFill>
            </a:endParaRPr>
          </a:p>
          <a:p>
            <a:pPr marL="342900" indent="-342900">
              <a:buFont typeface="Arial" panose="020B0604020202020204" pitchFamily="34" charset="0"/>
              <a:buChar char="•"/>
            </a:pPr>
            <a:r>
              <a:rPr lang="en-GB" sz="2200" i="1" dirty="0">
                <a:solidFill>
                  <a:srgbClr val="4F3765"/>
                </a:solidFill>
              </a:rPr>
              <a:t>Every bereaved family is comforted</a:t>
            </a:r>
          </a:p>
          <a:p>
            <a:pPr marL="342900" indent="-342900">
              <a:buFont typeface="Arial" panose="020B0604020202020204" pitchFamily="34" charset="0"/>
              <a:buChar char="•"/>
            </a:pPr>
            <a:r>
              <a:rPr lang="en-GB" sz="2200" i="1" dirty="0">
                <a:solidFill>
                  <a:srgbClr val="4F3765"/>
                </a:solidFill>
              </a:rPr>
              <a:t>Every school assembly is taken</a:t>
            </a:r>
          </a:p>
          <a:p>
            <a:pPr marL="342900" indent="-342900">
              <a:buFont typeface="Arial" panose="020B0604020202020204" pitchFamily="34" charset="0"/>
              <a:buChar char="•"/>
            </a:pPr>
            <a:r>
              <a:rPr lang="en-GB" sz="2200" i="1" dirty="0">
                <a:solidFill>
                  <a:srgbClr val="4F3765"/>
                </a:solidFill>
              </a:rPr>
              <a:t>Every baptism is celebrated</a:t>
            </a:r>
          </a:p>
          <a:p>
            <a:pPr marL="342900" indent="-342900">
              <a:buFont typeface="Arial" panose="020B0604020202020204" pitchFamily="34" charset="0"/>
              <a:buChar char="•"/>
            </a:pPr>
            <a:r>
              <a:rPr lang="en-GB" sz="2200" i="1" dirty="0">
                <a:solidFill>
                  <a:srgbClr val="4F3765"/>
                </a:solidFill>
              </a:rPr>
              <a:t>Every foodbank is stocked</a:t>
            </a:r>
          </a:p>
          <a:p>
            <a:pPr marL="342900" indent="-342900">
              <a:buFont typeface="Arial" panose="020B0604020202020204" pitchFamily="34" charset="0"/>
              <a:buChar char="•"/>
            </a:pPr>
            <a:r>
              <a:rPr lang="en-GB" sz="2200" i="1" dirty="0">
                <a:solidFill>
                  <a:srgbClr val="4F3765"/>
                </a:solidFill>
              </a:rPr>
              <a:t>Every sermon is preached </a:t>
            </a:r>
          </a:p>
          <a:p>
            <a:pPr marL="342900" indent="-342900">
              <a:buFont typeface="Arial" panose="020B0604020202020204" pitchFamily="34" charset="0"/>
              <a:buChar char="•"/>
            </a:pPr>
            <a:endParaRPr lang="en-GB" sz="2200" i="1" dirty="0">
              <a:solidFill>
                <a:srgbClr val="4F3765"/>
              </a:solidFill>
            </a:endParaRPr>
          </a:p>
          <a:p>
            <a:pPr marL="0" indent="0">
              <a:buNone/>
            </a:pPr>
            <a:r>
              <a:rPr lang="en-GB" sz="2200" i="1" dirty="0">
                <a:solidFill>
                  <a:srgbClr val="4F3765"/>
                </a:solidFill>
              </a:rPr>
              <a:t>Every person is shown the love of Christ through our care, compassion and comfort.</a:t>
            </a:r>
          </a:p>
          <a:p>
            <a:endParaRPr lang="en-GB" dirty="0">
              <a:solidFill>
                <a:srgbClr val="4F3765"/>
              </a:solidFill>
            </a:endParaRPr>
          </a:p>
          <a:p>
            <a:endParaRPr lang="en-GB" sz="800" dirty="0">
              <a:solidFill>
                <a:srgbClr val="4F3765"/>
              </a:solidFill>
            </a:endParaRPr>
          </a:p>
        </p:txBody>
      </p:sp>
    </p:spTree>
    <p:extLst>
      <p:ext uri="{BB962C8B-B14F-4D97-AF65-F5344CB8AC3E}">
        <p14:creationId xmlns:p14="http://schemas.microsoft.com/office/powerpoint/2010/main" val="196396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B17D-F299-460E-8209-F8A12ED6502D}"/>
              </a:ext>
            </a:extLst>
          </p:cNvPr>
          <p:cNvSpPr>
            <a:spLocks noGrp="1"/>
          </p:cNvSpPr>
          <p:nvPr>
            <p:ph type="title"/>
          </p:nvPr>
        </p:nvSpPr>
        <p:spPr>
          <a:xfrm>
            <a:off x="623887" y="213769"/>
            <a:ext cx="10515600" cy="1325563"/>
          </a:xfrm>
        </p:spPr>
        <p:txBody>
          <a:bodyPr/>
          <a:lstStyle/>
          <a:p>
            <a:r>
              <a:rPr lang="en-GB" dirty="0"/>
              <a:t>Resources to Help You – Church Legacy</a:t>
            </a:r>
          </a:p>
        </p:txBody>
      </p:sp>
      <p:pic>
        <p:nvPicPr>
          <p:cNvPr id="7" name="Picture 1">
            <a:extLst>
              <a:ext uri="{FF2B5EF4-FFF2-40B4-BE49-F238E27FC236}">
                <a16:creationId xmlns:a16="http://schemas.microsoft.com/office/drawing/2014/main" id="{DA2A80F4-346D-45CE-B7EC-4F1A48A9428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961354" y="1723482"/>
            <a:ext cx="8269287" cy="384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8C9C58DE-ADA9-4BA2-B423-3F192D08F172}"/>
              </a:ext>
            </a:extLst>
          </p:cNvPr>
          <p:cNvSpPr>
            <a:spLocks noChangeArrowheads="1"/>
          </p:cNvSpPr>
          <p:nvPr/>
        </p:nvSpPr>
        <p:spPr bwMode="auto">
          <a:xfrm>
            <a:off x="3178967" y="5754688"/>
            <a:ext cx="5834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dirty="0">
                <a:latin typeface="+mj-lt"/>
                <a:hlinkClick r:id="rId4"/>
              </a:rPr>
              <a:t>www.churchlegacy.org.uk</a:t>
            </a:r>
            <a:r>
              <a:rPr lang="en-US" altLang="en-US" dirty="0">
                <a:latin typeface="+mj-lt"/>
              </a:rPr>
              <a:t> </a:t>
            </a:r>
          </a:p>
        </p:txBody>
      </p:sp>
    </p:spTree>
    <p:extLst>
      <p:ext uri="{BB962C8B-B14F-4D97-AF65-F5344CB8AC3E}">
        <p14:creationId xmlns:p14="http://schemas.microsoft.com/office/powerpoint/2010/main" val="3245229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1BB3-B101-491A-BFC2-5C50DF307253}"/>
              </a:ext>
            </a:extLst>
          </p:cNvPr>
          <p:cNvSpPr>
            <a:spLocks noGrp="1"/>
          </p:cNvSpPr>
          <p:nvPr>
            <p:ph type="ctrTitle"/>
          </p:nvPr>
        </p:nvSpPr>
        <p:spPr>
          <a:xfrm>
            <a:off x="6649955" y="864959"/>
            <a:ext cx="4760536" cy="2387600"/>
          </a:xfrm>
        </p:spPr>
        <p:txBody>
          <a:bodyPr>
            <a:normAutofit/>
          </a:bodyPr>
          <a:lstStyle/>
          <a:p>
            <a:r>
              <a:rPr lang="en-GB" dirty="0"/>
              <a:t>Questions, </a:t>
            </a:r>
          </a:p>
        </p:txBody>
      </p:sp>
      <p:sp>
        <p:nvSpPr>
          <p:cNvPr id="3" name="Subtitle 2">
            <a:extLst>
              <a:ext uri="{FF2B5EF4-FFF2-40B4-BE49-F238E27FC236}">
                <a16:creationId xmlns:a16="http://schemas.microsoft.com/office/drawing/2014/main" id="{2B2F0D3A-460F-484E-9329-B3A070EE8DA6}"/>
              </a:ext>
            </a:extLst>
          </p:cNvPr>
          <p:cNvSpPr>
            <a:spLocks noGrp="1"/>
          </p:cNvSpPr>
          <p:nvPr>
            <p:ph type="subTitle" idx="1"/>
          </p:nvPr>
        </p:nvSpPr>
        <p:spPr>
          <a:xfrm>
            <a:off x="6291736" y="3878262"/>
            <a:ext cx="5476974" cy="2827337"/>
          </a:xfrm>
        </p:spPr>
        <p:txBody>
          <a:bodyPr>
            <a:normAutofit fontScale="92500" lnSpcReduction="20000"/>
          </a:bodyPr>
          <a:lstStyle/>
          <a:p>
            <a:pPr>
              <a:lnSpc>
                <a:spcPct val="150000"/>
              </a:lnSpc>
              <a:spcAft>
                <a:spcPts val="1200"/>
              </a:spcAft>
            </a:pPr>
            <a:r>
              <a:rPr lang="en-GB" dirty="0"/>
              <a:t>@: giving</a:t>
            </a:r>
            <a:r>
              <a:rPr lang="en-GB" dirty="0">
                <a:hlinkClick r:id="rId3"/>
              </a:rPr>
              <a:t>@churchofengland.org</a:t>
            </a:r>
            <a:endParaRPr lang="en-GB" dirty="0"/>
          </a:p>
          <a:p>
            <a:pPr>
              <a:lnSpc>
                <a:spcPct val="150000"/>
              </a:lnSpc>
              <a:spcAft>
                <a:spcPts val="1200"/>
              </a:spcAft>
            </a:pPr>
            <a:r>
              <a:rPr lang="en-GB" dirty="0">
                <a:sym typeface="Wingdings" panose="05000000000000000000" pitchFamily="2" charset="2"/>
              </a:rPr>
              <a:t>: </a:t>
            </a:r>
            <a:r>
              <a:rPr lang="en-GB" dirty="0"/>
              <a:t>020 7898 1564</a:t>
            </a:r>
          </a:p>
          <a:p>
            <a:pPr>
              <a:lnSpc>
                <a:spcPct val="150000"/>
              </a:lnSpc>
              <a:spcAft>
                <a:spcPts val="1200"/>
              </a:spcAft>
            </a:pPr>
            <a:r>
              <a:rPr lang="en-GB" dirty="0">
                <a:hlinkClick r:id="rId4"/>
              </a:rPr>
              <a:t>www.churchlegacy.org.uk</a:t>
            </a:r>
            <a:endParaRPr lang="en-GB" dirty="0"/>
          </a:p>
          <a:p>
            <a:pPr>
              <a:lnSpc>
                <a:spcPct val="150000"/>
              </a:lnSpc>
              <a:spcAft>
                <a:spcPts val="1200"/>
              </a:spcAft>
            </a:pPr>
            <a:r>
              <a:rPr lang="en-GB" dirty="0">
                <a:hlinkClick r:id="rId5"/>
              </a:rPr>
              <a:t>www.churchofengland.org/legacies</a:t>
            </a:r>
            <a:endParaRPr lang="en-GB" dirty="0"/>
          </a:p>
          <a:p>
            <a:endParaRPr lang="en-GB" dirty="0"/>
          </a:p>
          <a:p>
            <a:endParaRPr lang="en-GB" dirty="0"/>
          </a:p>
        </p:txBody>
      </p:sp>
    </p:spTree>
    <p:extLst>
      <p:ext uri="{BB962C8B-B14F-4D97-AF65-F5344CB8AC3E}">
        <p14:creationId xmlns:p14="http://schemas.microsoft.com/office/powerpoint/2010/main" val="65550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7ED47-2912-4D83-BD60-8784BC40D863}"/>
              </a:ext>
            </a:extLst>
          </p:cNvPr>
          <p:cNvSpPr>
            <a:spLocks noGrp="1"/>
          </p:cNvSpPr>
          <p:nvPr>
            <p:ph type="title"/>
          </p:nvPr>
        </p:nvSpPr>
        <p:spPr>
          <a:xfrm>
            <a:off x="739726" y="482298"/>
            <a:ext cx="10515600" cy="1325563"/>
          </a:xfrm>
        </p:spPr>
        <p:txBody>
          <a:bodyPr/>
          <a:lstStyle/>
          <a:p>
            <a:pPr algn="ctr"/>
            <a:r>
              <a:rPr lang="en-GB" dirty="0"/>
              <a:t>All Angels &amp; St Michael’s Church Alphington, Exeter</a:t>
            </a:r>
          </a:p>
        </p:txBody>
      </p:sp>
      <p:sp>
        <p:nvSpPr>
          <p:cNvPr id="5" name="Rectangle 4">
            <a:extLst>
              <a:ext uri="{FF2B5EF4-FFF2-40B4-BE49-F238E27FC236}">
                <a16:creationId xmlns:a16="http://schemas.microsoft.com/office/drawing/2014/main" id="{4C20FA4D-FA94-4D23-98CD-C426FB584F4D}"/>
              </a:ext>
            </a:extLst>
          </p:cNvPr>
          <p:cNvSpPr/>
          <p:nvPr/>
        </p:nvSpPr>
        <p:spPr>
          <a:xfrm>
            <a:off x="4715654" y="6433055"/>
            <a:ext cx="2760692" cy="253916"/>
          </a:xfrm>
          <a:prstGeom prst="rect">
            <a:avLst/>
          </a:prstGeom>
        </p:spPr>
        <p:txBody>
          <a:bodyPr wrap="none">
            <a:spAutoFit/>
          </a:bodyPr>
          <a:lstStyle/>
          <a:p>
            <a:r>
              <a:rPr lang="en-GB" sz="1050" dirty="0">
                <a:hlinkClick r:id="rId4"/>
              </a:rPr>
              <a:t>https://vimeo.com/369591539/6884ec06d7</a:t>
            </a:r>
            <a:endParaRPr lang="en-GB" sz="1050" dirty="0"/>
          </a:p>
        </p:txBody>
      </p:sp>
      <p:pic>
        <p:nvPicPr>
          <p:cNvPr id="4" name="Online Media 3" title="CofE Legacy St Michaels, Alphington Exeter">
            <a:hlinkClick r:id="" action="ppaction://media"/>
            <a:extLst>
              <a:ext uri="{FF2B5EF4-FFF2-40B4-BE49-F238E27FC236}">
                <a16:creationId xmlns:a16="http://schemas.microsoft.com/office/drawing/2014/main" id="{F0681F77-C039-4CE1-A783-89322129AD93}"/>
              </a:ext>
            </a:extLst>
          </p:cNvPr>
          <p:cNvPicPr>
            <a:picLocks noRot="1" noChangeAspect="1"/>
          </p:cNvPicPr>
          <p:nvPr>
            <a:videoFile r:link="rId1"/>
          </p:nvPr>
        </p:nvPicPr>
        <p:blipFill>
          <a:blip r:embed="rId5"/>
          <a:stretch>
            <a:fillRect/>
          </a:stretch>
        </p:blipFill>
        <p:spPr>
          <a:xfrm>
            <a:off x="3390900" y="1905000"/>
            <a:ext cx="5410200" cy="3048000"/>
          </a:xfrm>
          <a:prstGeom prst="rect">
            <a:avLst/>
          </a:prstGeom>
        </p:spPr>
      </p:pic>
    </p:spTree>
    <p:extLst>
      <p:ext uri="{BB962C8B-B14F-4D97-AF65-F5344CB8AC3E}">
        <p14:creationId xmlns:p14="http://schemas.microsoft.com/office/powerpoint/2010/main" val="284962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A814-3E51-4E7A-B309-1255AC98A505}"/>
              </a:ext>
            </a:extLst>
          </p:cNvPr>
          <p:cNvSpPr>
            <a:spLocks noGrp="1"/>
          </p:cNvSpPr>
          <p:nvPr>
            <p:ph type="title"/>
          </p:nvPr>
        </p:nvSpPr>
        <p:spPr>
          <a:xfrm>
            <a:off x="-338138" y="3429000"/>
            <a:ext cx="12868275" cy="1325563"/>
          </a:xfrm>
        </p:spPr>
        <p:txBody>
          <a:bodyPr>
            <a:noAutofit/>
          </a:bodyPr>
          <a:lstStyle/>
          <a:p>
            <a:pPr algn="ctr"/>
            <a:r>
              <a:rPr lang="en-GB" sz="6000" dirty="0"/>
              <a:t>Has your church received legacies?</a:t>
            </a:r>
            <a:br>
              <a:rPr lang="en-GB" sz="6000" dirty="0"/>
            </a:br>
            <a:br>
              <a:rPr lang="en-GB" sz="6000" dirty="0"/>
            </a:br>
            <a:r>
              <a:rPr lang="en-GB" sz="6000" dirty="0"/>
              <a:t>What have you used them for?</a:t>
            </a:r>
            <a:br>
              <a:rPr lang="en-GB" sz="6000" dirty="0"/>
            </a:br>
            <a:endParaRPr lang="en-GB" sz="6000" dirty="0"/>
          </a:p>
        </p:txBody>
      </p:sp>
    </p:spTree>
    <p:extLst>
      <p:ext uri="{BB962C8B-B14F-4D97-AF65-F5344CB8AC3E}">
        <p14:creationId xmlns:p14="http://schemas.microsoft.com/office/powerpoint/2010/main" val="4289945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B7F44-3B1D-4EE4-988C-9CAFA30FF3F7}"/>
              </a:ext>
            </a:extLst>
          </p:cNvPr>
          <p:cNvSpPr>
            <a:spLocks noGrp="1"/>
          </p:cNvSpPr>
          <p:nvPr>
            <p:ph type="title"/>
          </p:nvPr>
        </p:nvSpPr>
        <p:spPr/>
        <p:txBody>
          <a:bodyPr/>
          <a:lstStyle/>
          <a:p>
            <a:r>
              <a:rPr lang="en-GB" dirty="0"/>
              <a:t>Why encourage gifts in wills?</a:t>
            </a:r>
          </a:p>
        </p:txBody>
      </p:sp>
      <p:sp>
        <p:nvSpPr>
          <p:cNvPr id="3" name="Content Placeholder 2">
            <a:extLst>
              <a:ext uri="{FF2B5EF4-FFF2-40B4-BE49-F238E27FC236}">
                <a16:creationId xmlns:a16="http://schemas.microsoft.com/office/drawing/2014/main" id="{6D8EE303-A222-4693-BA93-9E9905E62E28}"/>
              </a:ext>
            </a:extLst>
          </p:cNvPr>
          <p:cNvSpPr>
            <a:spLocks noGrp="1"/>
          </p:cNvSpPr>
          <p:nvPr>
            <p:ph idx="1"/>
          </p:nvPr>
        </p:nvSpPr>
        <p:spPr>
          <a:xfrm>
            <a:off x="838200" y="1825625"/>
            <a:ext cx="11074400" cy="4351338"/>
          </a:xfrm>
        </p:spPr>
        <p:txBody>
          <a:bodyPr>
            <a:normAutofit fontScale="92500"/>
          </a:bodyPr>
          <a:lstStyle/>
          <a:p>
            <a:pPr>
              <a:lnSpc>
                <a:spcPct val="150000"/>
              </a:lnSpc>
            </a:pPr>
            <a:r>
              <a:rPr lang="en-GB" sz="3600" dirty="0"/>
              <a:t> Financial opportunity for </a:t>
            </a:r>
            <a:r>
              <a:rPr lang="en-GB" sz="3600" b="1" dirty="0"/>
              <a:t>future sustainability</a:t>
            </a:r>
          </a:p>
          <a:p>
            <a:pPr>
              <a:lnSpc>
                <a:spcPct val="150000"/>
              </a:lnSpc>
            </a:pPr>
            <a:r>
              <a:rPr lang="en-GB" sz="3600" b="1" dirty="0"/>
              <a:t> Low cost </a:t>
            </a:r>
            <a:r>
              <a:rPr lang="en-GB" sz="3600" dirty="0"/>
              <a:t>&amp; </a:t>
            </a:r>
            <a:r>
              <a:rPr lang="en-GB" sz="3600" b="1" dirty="0"/>
              <a:t>high return</a:t>
            </a:r>
          </a:p>
          <a:p>
            <a:pPr>
              <a:lnSpc>
                <a:spcPct val="150000"/>
              </a:lnSpc>
            </a:pPr>
            <a:r>
              <a:rPr lang="en-GB" sz="3600" dirty="0"/>
              <a:t> Part of </a:t>
            </a:r>
            <a:r>
              <a:rPr lang="en-GB" sz="3600" b="1" dirty="0"/>
              <a:t>Christian Giving</a:t>
            </a:r>
          </a:p>
          <a:p>
            <a:pPr>
              <a:lnSpc>
                <a:spcPct val="150000"/>
              </a:lnSpc>
            </a:pPr>
            <a:r>
              <a:rPr lang="en-GB" sz="3600" b="1" dirty="0"/>
              <a:t> Life Affirming </a:t>
            </a:r>
          </a:p>
          <a:p>
            <a:pPr>
              <a:lnSpc>
                <a:spcPct val="150000"/>
              </a:lnSpc>
            </a:pPr>
            <a:r>
              <a:rPr lang="en-GB" sz="3600" dirty="0"/>
              <a:t> Generosity makes people </a:t>
            </a:r>
            <a:r>
              <a:rPr lang="en-GB" sz="3600" b="1" dirty="0"/>
              <a:t>happy</a:t>
            </a:r>
            <a:r>
              <a:rPr lang="en-GB" sz="3600" dirty="0"/>
              <a:t> – </a:t>
            </a:r>
            <a:r>
              <a:rPr lang="en-GB" sz="2600" dirty="0"/>
              <a:t>World Happiness Report 2019</a:t>
            </a:r>
            <a:endParaRPr lang="en-GB" sz="3600" dirty="0"/>
          </a:p>
        </p:txBody>
      </p:sp>
    </p:spTree>
    <p:extLst>
      <p:ext uri="{BB962C8B-B14F-4D97-AF65-F5344CB8AC3E}">
        <p14:creationId xmlns:p14="http://schemas.microsoft.com/office/powerpoint/2010/main" val="735393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29B3E-950B-43C2-B692-1ADB030A06F9}"/>
              </a:ext>
            </a:extLst>
          </p:cNvPr>
          <p:cNvSpPr>
            <a:spLocks noGrp="1"/>
          </p:cNvSpPr>
          <p:nvPr>
            <p:ph type="title"/>
          </p:nvPr>
        </p:nvSpPr>
        <p:spPr/>
        <p:txBody>
          <a:bodyPr/>
          <a:lstStyle/>
          <a:p>
            <a:r>
              <a:rPr lang="en-GB" dirty="0"/>
              <a:t>Amazing Source of Income</a:t>
            </a:r>
          </a:p>
        </p:txBody>
      </p:sp>
      <p:sp>
        <p:nvSpPr>
          <p:cNvPr id="3" name="Content Placeholder 2">
            <a:extLst>
              <a:ext uri="{FF2B5EF4-FFF2-40B4-BE49-F238E27FC236}">
                <a16:creationId xmlns:a16="http://schemas.microsoft.com/office/drawing/2014/main" id="{05A78B67-0880-4DBC-81C3-47FE89B7678D}"/>
              </a:ext>
            </a:extLst>
          </p:cNvPr>
          <p:cNvSpPr>
            <a:spLocks noGrp="1"/>
          </p:cNvSpPr>
          <p:nvPr>
            <p:ph idx="1"/>
          </p:nvPr>
        </p:nvSpPr>
        <p:spPr/>
        <p:txBody>
          <a:bodyPr/>
          <a:lstStyle/>
          <a:p>
            <a:r>
              <a:rPr lang="en-GB" sz="3200" dirty="0"/>
              <a:t> Voluntary Sector</a:t>
            </a:r>
          </a:p>
          <a:p>
            <a:pPr lvl="2"/>
            <a:r>
              <a:rPr lang="en-GB" sz="2400" dirty="0"/>
              <a:t>Worth over £3 billion p.a.</a:t>
            </a:r>
          </a:p>
          <a:p>
            <a:pPr lvl="2"/>
            <a:r>
              <a:rPr lang="en-GB" sz="2400" dirty="0"/>
              <a:t>Estimated to be £10 billion by 2050</a:t>
            </a:r>
          </a:p>
          <a:p>
            <a:pPr lvl="1"/>
            <a:endParaRPr lang="en-GB" sz="2800" dirty="0"/>
          </a:p>
          <a:p>
            <a:pPr marL="355600" lvl="1" indent="-355600"/>
            <a:r>
              <a:rPr lang="en-GB" sz="3200" dirty="0"/>
              <a:t> Church of England</a:t>
            </a:r>
          </a:p>
          <a:p>
            <a:pPr marL="1270000" lvl="3" indent="-355600"/>
            <a:r>
              <a:rPr lang="en-GB" sz="2600" dirty="0"/>
              <a:t>Worth over £60 million p.a.</a:t>
            </a:r>
          </a:p>
          <a:p>
            <a:pPr lvl="1"/>
            <a:endParaRPr lang="en-GB" sz="2800" dirty="0"/>
          </a:p>
          <a:p>
            <a:pPr marL="363538" lvl="1" indent="-363538"/>
            <a:r>
              <a:rPr lang="en-GB" sz="3200" dirty="0"/>
              <a:t> Estimated £5.5 trillion will pass    between generations in next 30 years</a:t>
            </a:r>
          </a:p>
          <a:p>
            <a:pPr lvl="1"/>
            <a:endParaRPr lang="en-GB" dirty="0"/>
          </a:p>
        </p:txBody>
      </p:sp>
    </p:spTree>
    <p:extLst>
      <p:ext uri="{BB962C8B-B14F-4D97-AF65-F5344CB8AC3E}">
        <p14:creationId xmlns:p14="http://schemas.microsoft.com/office/powerpoint/2010/main" val="63534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25D7A5-B4D1-4852-879E-40FD4425F474}"/>
              </a:ext>
            </a:extLst>
          </p:cNvPr>
          <p:cNvSpPr>
            <a:spLocks noGrp="1"/>
          </p:cNvSpPr>
          <p:nvPr>
            <p:ph sz="half" idx="1"/>
          </p:nvPr>
        </p:nvSpPr>
        <p:spPr>
          <a:xfrm>
            <a:off x="747487" y="737055"/>
            <a:ext cx="5181600" cy="4351338"/>
          </a:xfrm>
        </p:spPr>
        <p:txBody>
          <a:bodyPr>
            <a:normAutofit fontScale="92500"/>
          </a:bodyPr>
          <a:lstStyle/>
          <a:p>
            <a:pPr marL="0" indent="0">
              <a:buNone/>
            </a:pPr>
            <a:r>
              <a:rPr lang="en-GB" sz="5400" dirty="0"/>
              <a:t>6 out of 10 lifeboat launches are only possible thanks to a gift left in someone’s will </a:t>
            </a:r>
          </a:p>
          <a:p>
            <a:endParaRPr lang="en-GB" dirty="0"/>
          </a:p>
        </p:txBody>
      </p:sp>
      <p:pic>
        <p:nvPicPr>
          <p:cNvPr id="5" name="Picture 15" descr="Image result for rnli">
            <a:extLst>
              <a:ext uri="{FF2B5EF4-FFF2-40B4-BE49-F238E27FC236}">
                <a16:creationId xmlns:a16="http://schemas.microsoft.com/office/drawing/2014/main" id="{420845F7-ABB4-4228-8085-5FD110204C6E}"/>
              </a:ext>
            </a:extLst>
          </p:cNvPr>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1226458" y="4609420"/>
            <a:ext cx="3534228" cy="17671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rnli lifeboat&quot;">
            <a:extLst>
              <a:ext uri="{FF2B5EF4-FFF2-40B4-BE49-F238E27FC236}">
                <a16:creationId xmlns:a16="http://schemas.microsoft.com/office/drawing/2014/main" id="{B78D719D-0D91-4F02-AAC4-6D7D3173647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08058" y="1143000"/>
            <a:ext cx="46736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94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2456F1-FA4F-450A-A3EF-2E9A377417D8}"/>
              </a:ext>
            </a:extLst>
          </p:cNvPr>
          <p:cNvSpPr>
            <a:spLocks noGrp="1"/>
          </p:cNvSpPr>
          <p:nvPr>
            <p:ph type="title"/>
          </p:nvPr>
        </p:nvSpPr>
        <p:spPr>
          <a:xfrm>
            <a:off x="252548" y="1644378"/>
            <a:ext cx="8168459" cy="1325563"/>
          </a:xfrm>
        </p:spPr>
        <p:txBody>
          <a:bodyPr>
            <a:normAutofit fontScale="90000"/>
          </a:bodyPr>
          <a:lstStyle/>
          <a:p>
            <a:r>
              <a:rPr lang="en-US" sz="4000" dirty="0">
                <a:solidFill>
                  <a:prstClr val="white"/>
                </a:solidFill>
                <a:latin typeface="Book Antiqua" panose="02040602050305030304" pitchFamily="18" charset="0"/>
              </a:rPr>
              <a:t>2019 - 36% charitable wills contained just </a:t>
            </a:r>
            <a:r>
              <a:rPr lang="en-US" sz="4000" b="1" dirty="0">
                <a:solidFill>
                  <a:prstClr val="white"/>
                </a:solidFill>
                <a:latin typeface="Book Antiqua" panose="02040602050305030304" pitchFamily="18" charset="0"/>
              </a:rPr>
              <a:t>1</a:t>
            </a:r>
            <a:r>
              <a:rPr lang="en-US" sz="4000" dirty="0">
                <a:solidFill>
                  <a:prstClr val="white"/>
                </a:solidFill>
                <a:latin typeface="Book Antiqua" panose="02040602050305030304" pitchFamily="18" charset="0"/>
              </a:rPr>
              <a:t> bequest – most popular cause is a place of worship!</a:t>
            </a:r>
            <a:br>
              <a:rPr lang="en-US" dirty="0">
                <a:solidFill>
                  <a:prstClr val="white"/>
                </a:solidFill>
                <a:latin typeface="Book Antiqua" panose="02040602050305030304" pitchFamily="18" charset="0"/>
              </a:rPr>
            </a:br>
            <a:br>
              <a:rPr lang="en-US" dirty="0">
                <a:solidFill>
                  <a:prstClr val="white"/>
                </a:solidFill>
                <a:latin typeface="Book Antiqua" panose="02040602050305030304" pitchFamily="18" charset="0"/>
              </a:rPr>
            </a:br>
            <a:endParaRPr lang="en-GB" dirty="0"/>
          </a:p>
        </p:txBody>
      </p:sp>
      <p:sp>
        <p:nvSpPr>
          <p:cNvPr id="4" name="Rectangle 3">
            <a:extLst>
              <a:ext uri="{FF2B5EF4-FFF2-40B4-BE49-F238E27FC236}">
                <a16:creationId xmlns:a16="http://schemas.microsoft.com/office/drawing/2014/main" id="{AD71BD33-5044-4ECB-B1CB-209C7C2AE032}"/>
              </a:ext>
            </a:extLst>
          </p:cNvPr>
          <p:cNvSpPr/>
          <p:nvPr/>
        </p:nvSpPr>
        <p:spPr>
          <a:xfrm>
            <a:off x="252548" y="3770032"/>
            <a:ext cx="8366216" cy="1323439"/>
          </a:xfrm>
          <a:prstGeom prst="rect">
            <a:avLst/>
          </a:prstGeom>
        </p:spPr>
        <p:txBody>
          <a:bodyPr wrap="square">
            <a:spAutoFit/>
          </a:bodyPr>
          <a:lstStyle/>
          <a:p>
            <a:pPr>
              <a:tabLst>
                <a:tab pos="623888" algn="l"/>
                <a:tab pos="711200" algn="l"/>
              </a:tabLst>
            </a:pPr>
            <a:r>
              <a:rPr lang="en-US" sz="4000" dirty="0">
                <a:solidFill>
                  <a:prstClr val="white"/>
                </a:solidFill>
                <a:latin typeface="Book Antiqua" panose="02040602050305030304" pitchFamily="18" charset="0"/>
              </a:rPr>
              <a:t>3 x as many Anglicans include a charity legacy as a church one</a:t>
            </a:r>
            <a:endParaRPr lang="en-GB" sz="4000" dirty="0"/>
          </a:p>
        </p:txBody>
      </p:sp>
    </p:spTree>
    <p:extLst>
      <p:ext uri="{BB962C8B-B14F-4D97-AF65-F5344CB8AC3E}">
        <p14:creationId xmlns:p14="http://schemas.microsoft.com/office/powerpoint/2010/main" val="3336924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93B50-2891-4FB7-A1CD-132D2781E381}"/>
              </a:ext>
            </a:extLst>
          </p:cNvPr>
          <p:cNvSpPr>
            <a:spLocks noGrp="1"/>
          </p:cNvSpPr>
          <p:nvPr>
            <p:ph type="title"/>
          </p:nvPr>
        </p:nvSpPr>
        <p:spPr>
          <a:xfrm>
            <a:off x="540775" y="365125"/>
            <a:ext cx="10515600" cy="1325563"/>
          </a:xfrm>
        </p:spPr>
        <p:txBody>
          <a:bodyPr/>
          <a:lstStyle/>
          <a:p>
            <a:r>
              <a:rPr lang="en-GB" dirty="0"/>
              <a:t>Christian Generosity</a:t>
            </a:r>
          </a:p>
        </p:txBody>
      </p:sp>
      <p:sp>
        <p:nvSpPr>
          <p:cNvPr id="3" name="Content Placeholder 2">
            <a:extLst>
              <a:ext uri="{FF2B5EF4-FFF2-40B4-BE49-F238E27FC236}">
                <a16:creationId xmlns:a16="http://schemas.microsoft.com/office/drawing/2014/main" id="{4B5D1080-3559-4FA6-B001-82E225F92FFB}"/>
              </a:ext>
            </a:extLst>
          </p:cNvPr>
          <p:cNvSpPr>
            <a:spLocks noGrp="1"/>
          </p:cNvSpPr>
          <p:nvPr>
            <p:ph idx="1"/>
          </p:nvPr>
        </p:nvSpPr>
        <p:spPr>
          <a:xfrm>
            <a:off x="6393426" y="1445342"/>
            <a:ext cx="6300019" cy="5047533"/>
          </a:xfrm>
        </p:spPr>
        <p:txBody>
          <a:bodyPr>
            <a:normAutofit lnSpcReduction="10000"/>
          </a:bodyPr>
          <a:lstStyle/>
          <a:p>
            <a:pPr>
              <a:lnSpc>
                <a:spcPct val="150000"/>
              </a:lnSpc>
            </a:pPr>
            <a:r>
              <a:rPr lang="en-GB" sz="3200" dirty="0"/>
              <a:t> Generosity and Thanks </a:t>
            </a:r>
          </a:p>
          <a:p>
            <a:pPr>
              <a:lnSpc>
                <a:spcPct val="150000"/>
              </a:lnSpc>
            </a:pPr>
            <a:r>
              <a:rPr lang="en-GB" sz="3200" dirty="0"/>
              <a:t> Honouring God – </a:t>
            </a:r>
            <a:r>
              <a:rPr lang="en-GB" sz="1800" dirty="0"/>
              <a:t>Matthew 25:31-46</a:t>
            </a:r>
            <a:endParaRPr lang="en-GB" sz="3200" dirty="0"/>
          </a:p>
          <a:p>
            <a:pPr>
              <a:lnSpc>
                <a:spcPct val="150000"/>
              </a:lnSpc>
            </a:pPr>
            <a:r>
              <a:rPr lang="en-GB" sz="3200" dirty="0"/>
              <a:t> Hope </a:t>
            </a:r>
          </a:p>
          <a:p>
            <a:pPr>
              <a:lnSpc>
                <a:spcPct val="150000"/>
              </a:lnSpc>
            </a:pPr>
            <a:r>
              <a:rPr lang="en-GB" sz="3200" dirty="0"/>
              <a:t> Rejection of Fear </a:t>
            </a:r>
          </a:p>
          <a:p>
            <a:pPr>
              <a:lnSpc>
                <a:spcPct val="150000"/>
              </a:lnSpc>
            </a:pPr>
            <a:r>
              <a:rPr lang="en-GB" sz="3200" dirty="0"/>
              <a:t> Proportionate Giving </a:t>
            </a:r>
          </a:p>
          <a:p>
            <a:pPr>
              <a:lnSpc>
                <a:spcPct val="150000"/>
              </a:lnSpc>
            </a:pPr>
            <a:r>
              <a:rPr lang="en-GB" sz="3200" dirty="0"/>
              <a:t> In Memory of a Loved One</a:t>
            </a:r>
          </a:p>
          <a:p>
            <a:endParaRPr lang="en-GB" sz="2000" dirty="0"/>
          </a:p>
        </p:txBody>
      </p:sp>
      <p:pic>
        <p:nvPicPr>
          <p:cNvPr id="1026" name="Picture 2">
            <a:extLst>
              <a:ext uri="{FF2B5EF4-FFF2-40B4-BE49-F238E27FC236}">
                <a16:creationId xmlns:a16="http://schemas.microsoft.com/office/drawing/2014/main" id="{204E5781-47AF-4ECA-89FA-01BF18CD572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5737" y="2403090"/>
            <a:ext cx="5670263" cy="3132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90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F37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785C-2622-409F-B0AD-1544EB5D4188}"/>
              </a:ext>
            </a:extLst>
          </p:cNvPr>
          <p:cNvSpPr>
            <a:spLocks noGrp="1"/>
          </p:cNvSpPr>
          <p:nvPr>
            <p:ph type="title"/>
          </p:nvPr>
        </p:nvSpPr>
        <p:spPr>
          <a:xfrm>
            <a:off x="551904" y="379639"/>
            <a:ext cx="5120114" cy="1692794"/>
          </a:xfrm>
        </p:spPr>
        <p:txBody>
          <a:bodyPr>
            <a:normAutofit/>
          </a:bodyPr>
          <a:lstStyle/>
          <a:p>
            <a:r>
              <a:rPr lang="en-GB" dirty="0"/>
              <a:t>Writing Your Will</a:t>
            </a:r>
          </a:p>
        </p:txBody>
      </p:sp>
      <p:cxnSp>
        <p:nvCxnSpPr>
          <p:cNvPr id="12" name="Straight Arrow Connector 11" hidden="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66ED4A7-B3F9-4CA6-B6DB-244ADD5F0675}"/>
              </a:ext>
            </a:extLst>
          </p:cNvPr>
          <p:cNvSpPr>
            <a:spLocks noGrp="1"/>
          </p:cNvSpPr>
          <p:nvPr>
            <p:ph idx="1"/>
          </p:nvPr>
        </p:nvSpPr>
        <p:spPr>
          <a:xfrm>
            <a:off x="551905" y="1697886"/>
            <a:ext cx="5120113" cy="3462228"/>
          </a:xfrm>
        </p:spPr>
        <p:txBody>
          <a:bodyPr>
            <a:normAutofit/>
          </a:bodyPr>
          <a:lstStyle/>
          <a:p>
            <a:pPr marL="0" indent="0">
              <a:buNone/>
            </a:pPr>
            <a:r>
              <a:rPr lang="en-US" altLang="en-US" sz="3200" dirty="0">
                <a:latin typeface="Book Antiqua" panose="02040602050305030304" pitchFamily="18" charset="0"/>
              </a:rPr>
              <a:t>A simple act of good stewardship since 1662</a:t>
            </a:r>
          </a:p>
          <a:p>
            <a:pPr marL="0" indent="0">
              <a:buNone/>
            </a:pPr>
            <a:endParaRPr lang="en-GB" sz="1800" dirty="0"/>
          </a:p>
        </p:txBody>
      </p:sp>
      <p:sp>
        <p:nvSpPr>
          <p:cNvPr id="4" name="Rectangle 3">
            <a:extLst>
              <a:ext uri="{FF2B5EF4-FFF2-40B4-BE49-F238E27FC236}">
                <a16:creationId xmlns:a16="http://schemas.microsoft.com/office/drawing/2014/main" id="{9B5F4459-C4AD-4FD5-9E3E-989C6CB2FBD3}"/>
              </a:ext>
            </a:extLst>
          </p:cNvPr>
          <p:cNvSpPr/>
          <p:nvPr/>
        </p:nvSpPr>
        <p:spPr>
          <a:xfrm>
            <a:off x="551904" y="3028939"/>
            <a:ext cx="6110153" cy="3108543"/>
          </a:xfrm>
          <a:prstGeom prst="rect">
            <a:avLst/>
          </a:prstGeom>
        </p:spPr>
        <p:txBody>
          <a:bodyPr wrap="square">
            <a:spAutoFit/>
          </a:bodyPr>
          <a:lstStyle/>
          <a:p>
            <a:pPr>
              <a:spcBef>
                <a:spcPct val="0"/>
              </a:spcBef>
              <a:spcAft>
                <a:spcPts val="600"/>
              </a:spcAft>
              <a:buNone/>
            </a:pPr>
            <a:r>
              <a:rPr lang="en-US" altLang="en-US" sz="2800" dirty="0">
                <a:latin typeface="Book Antiqua" panose="02040602050305030304" pitchFamily="18" charset="0"/>
              </a:rPr>
              <a:t>“let him then be admonished to make his Will… for the better discharging of his conscience, and the quietness of his Executors… men should often be put in remembrance to take order for the settling of their temporal estates, whilst they are in health”</a:t>
            </a:r>
            <a:endParaRPr lang="en-GB" altLang="ja-JP" sz="2800" dirty="0">
              <a:latin typeface="Book Antiqua" panose="02040602050305030304" pitchFamily="18" charset="0"/>
            </a:endParaRPr>
          </a:p>
        </p:txBody>
      </p:sp>
      <p:sp>
        <p:nvSpPr>
          <p:cNvPr id="6" name="Title 1">
            <a:extLst>
              <a:ext uri="{FF2B5EF4-FFF2-40B4-BE49-F238E27FC236}">
                <a16:creationId xmlns:a16="http://schemas.microsoft.com/office/drawing/2014/main" id="{2509275A-6DA7-41D4-B01C-6BB9DF078D03}"/>
              </a:ext>
            </a:extLst>
          </p:cNvPr>
          <p:cNvSpPr txBox="1">
            <a:spLocks/>
          </p:cNvSpPr>
          <p:nvPr/>
        </p:nvSpPr>
        <p:spPr bwMode="auto">
          <a:xfrm>
            <a:off x="7752950" y="5699332"/>
            <a:ext cx="324036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0000"/>
              </a:lnSpc>
              <a:spcBef>
                <a:spcPct val="0"/>
              </a:spcBef>
              <a:spcAft>
                <a:spcPts val="600"/>
              </a:spcAft>
              <a:buFontTx/>
              <a:buNone/>
            </a:pPr>
            <a:r>
              <a:rPr lang="en-GB" altLang="en-US" sz="2400" dirty="0">
                <a:latin typeface="Book Antiqua" panose="02040602050305030304" pitchFamily="18" charset="0"/>
              </a:rPr>
              <a:t>Book of Common Prayer, 1662</a:t>
            </a:r>
          </a:p>
        </p:txBody>
      </p:sp>
      <p:pic>
        <p:nvPicPr>
          <p:cNvPr id="5" name="Picture 2" descr="Image result for book of common prayer 1662 &quot;">
            <a:extLst>
              <a:ext uri="{FF2B5EF4-FFF2-40B4-BE49-F238E27FC236}">
                <a16:creationId xmlns:a16="http://schemas.microsoft.com/office/drawing/2014/main" id="{7B1869C0-698D-4D84-9D42-607FD336481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404100" y="207791"/>
            <a:ext cx="3696230" cy="644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937835"/>
      </p:ext>
    </p:extLst>
  </p:cSld>
  <p:clrMapOvr>
    <a:masterClrMapping/>
  </p:clrMapOvr>
</p:sld>
</file>

<file path=ppt/theme/theme1.xml><?xml version="1.0" encoding="utf-8"?>
<a:theme xmlns:a="http://schemas.openxmlformats.org/drawingml/2006/main" name="Office Theme">
  <a:themeElements>
    <a:clrScheme name="Legacy Presentation">
      <a:dk1>
        <a:srgbClr val="9F5572"/>
      </a:dk1>
      <a:lt1>
        <a:sysClr val="window" lastClr="FFFFFF"/>
      </a:lt1>
      <a:dk2>
        <a:srgbClr val="4F3765"/>
      </a:dk2>
      <a:lt2>
        <a:srgbClr val="E7E6E6"/>
      </a:lt2>
      <a:accent1>
        <a:srgbClr val="F2F2F2"/>
      </a:accent1>
      <a:accent2>
        <a:srgbClr val="538135"/>
      </a:accent2>
      <a:accent3>
        <a:srgbClr val="D8D8D8"/>
      </a:accent3>
      <a:accent4>
        <a:srgbClr val="FFC000"/>
      </a:accent4>
      <a:accent5>
        <a:srgbClr val="ED7D31"/>
      </a:accent5>
      <a:accent6>
        <a:srgbClr val="660066"/>
      </a:accent6>
      <a:hlink>
        <a:srgbClr val="FFFFFF"/>
      </a:hlink>
      <a:folHlink>
        <a:srgbClr val="FFFFFF"/>
      </a:folHlink>
    </a:clrScheme>
    <a:fontScheme name="Custom 1">
      <a:majorFont>
        <a:latin typeface="Ashbury-Light"/>
        <a:ea typeface=""/>
        <a:cs typeface=""/>
      </a:majorFont>
      <a:minorFont>
        <a:latin typeface="Ashbury-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0680A5CF2A3F4D9D6C9AC179B82535" ma:contentTypeVersion="12" ma:contentTypeDescription="Create a new document." ma:contentTypeScope="" ma:versionID="364c56131c1015dbeb88287d28115bc2">
  <xsd:schema xmlns:xsd="http://www.w3.org/2001/XMLSchema" xmlns:xs="http://www.w3.org/2001/XMLSchema" xmlns:p="http://schemas.microsoft.com/office/2006/metadata/properties" xmlns:ns2="1764ddf2-34ff-4aaa-bb6f-c8f7156cba29" xmlns:ns3="2168d2bd-3e45-4062-9fa2-5e365dcaa6c2" targetNamespace="http://schemas.microsoft.com/office/2006/metadata/properties" ma:root="true" ma:fieldsID="3b8ce64adbf42700b783f6c3ea5daf24" ns2:_="" ns3:_="">
    <xsd:import namespace="1764ddf2-34ff-4aaa-bb6f-c8f7156cba29"/>
    <xsd:import namespace="2168d2bd-3e45-4062-9fa2-5e365dcaa6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64ddf2-34ff-4aaa-bb6f-c8f7156cba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68d2bd-3e45-4062-9fa2-5e365dcaa6c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9B7295-E75F-4FC1-8843-637CF3CCC158}"/>
</file>

<file path=customXml/itemProps2.xml><?xml version="1.0" encoding="utf-8"?>
<ds:datastoreItem xmlns:ds="http://schemas.openxmlformats.org/officeDocument/2006/customXml" ds:itemID="{7C55AB3D-2774-41BC-9DF8-0D58B4A7E2E2}"/>
</file>

<file path=customXml/itemProps3.xml><?xml version="1.0" encoding="utf-8"?>
<ds:datastoreItem xmlns:ds="http://schemas.openxmlformats.org/officeDocument/2006/customXml" ds:itemID="{9A583113-096E-4246-9E45-60E874A12718}"/>
</file>

<file path=docProps/app.xml><?xml version="1.0" encoding="utf-8"?>
<Properties xmlns="http://schemas.openxmlformats.org/officeDocument/2006/extended-properties" xmlns:vt="http://schemas.openxmlformats.org/officeDocument/2006/docPropsVTypes">
  <TotalTime>5011</TotalTime>
  <Words>1952</Words>
  <Application>Microsoft Office PowerPoint</Application>
  <PresentationFormat>Widescreen</PresentationFormat>
  <Paragraphs>193</Paragraphs>
  <Slides>16</Slides>
  <Notes>14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Ashbury-Light</vt:lpstr>
      <vt:lpstr>Baskerville Old Face</vt:lpstr>
      <vt:lpstr>Book Antiqua</vt:lpstr>
      <vt:lpstr>Calibri</vt:lpstr>
      <vt:lpstr>Wingdings</vt:lpstr>
      <vt:lpstr>Office Theme</vt:lpstr>
      <vt:lpstr>Encouraging Legacy Giving in your Parish</vt:lpstr>
      <vt:lpstr>All Angels &amp; St Michael’s Church Alphington, Exeter</vt:lpstr>
      <vt:lpstr>Has your church received legacies?  What have you used them for? </vt:lpstr>
      <vt:lpstr>Why encourage gifts in wills?</vt:lpstr>
      <vt:lpstr>Amazing Source of Income</vt:lpstr>
      <vt:lpstr>PowerPoint Presentation</vt:lpstr>
      <vt:lpstr>2019 - 36% charitable wills contained just 1 bequest – most popular cause is a place of worship!  </vt:lpstr>
      <vt:lpstr>Christian Generosity</vt:lpstr>
      <vt:lpstr>Writing Your Will</vt:lpstr>
      <vt:lpstr>Writing Your Will</vt:lpstr>
      <vt:lpstr>Encouraging Gifts in Wills: 4 Simple Steps</vt:lpstr>
      <vt:lpstr>Encouraging Gifts in Wills: 4 Simple Steps</vt:lpstr>
      <vt:lpstr>PowerPoint Presentation</vt:lpstr>
      <vt:lpstr>PowerPoint Presentation</vt:lpstr>
      <vt:lpstr>Resources to Help You – Church Legacy</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Encouraging Legacy Giving in your Parish</dc:title>
  <dc:creator>Helen Simpkiss</dc:creator>
  <cp:lastModifiedBy>Helen Simpkiss</cp:lastModifiedBy>
  <cp:revision>45</cp:revision>
  <cp:lastPrinted>2020-02-28T11:32:26Z</cp:lastPrinted>
  <dcterms:created xsi:type="dcterms:W3CDTF">2020-02-04T17:32:27Z</dcterms:created>
  <dcterms:modified xsi:type="dcterms:W3CDTF">2021-06-16T15:19:14Z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0x010100D40680A5CF2A3F4D9D6C9AC179B82535</vt:lpwstr>
  </property>
</Properties>
</file>