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32"/>
  </p:notesMasterIdLst>
  <p:sldIdLst>
    <p:sldId id="257" r:id="rId6"/>
    <p:sldId id="272" r:id="rId7"/>
    <p:sldId id="261" r:id="rId8"/>
    <p:sldId id="279" r:id="rId9"/>
    <p:sldId id="277" r:id="rId10"/>
    <p:sldId id="265" r:id="rId11"/>
    <p:sldId id="267" r:id="rId12"/>
    <p:sldId id="280" r:id="rId13"/>
    <p:sldId id="281" r:id="rId14"/>
    <p:sldId id="282" r:id="rId15"/>
    <p:sldId id="287" r:id="rId16"/>
    <p:sldId id="283" r:id="rId17"/>
    <p:sldId id="284" r:id="rId18"/>
    <p:sldId id="285" r:id="rId19"/>
    <p:sldId id="286" r:id="rId20"/>
    <p:sldId id="288" r:id="rId21"/>
    <p:sldId id="289" r:id="rId22"/>
    <p:sldId id="290" r:id="rId23"/>
    <p:sldId id="291" r:id="rId24"/>
    <p:sldId id="292" r:id="rId25"/>
    <p:sldId id="293" r:id="rId26"/>
    <p:sldId id="295" r:id="rId27"/>
    <p:sldId id="296" r:id="rId28"/>
    <p:sldId id="294" r:id="rId29"/>
    <p:sldId id="273" r:id="rId30"/>
    <p:sldId id="27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666666"/>
    <a:srgbClr val="837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24"/>
    <p:restoredTop sz="96327"/>
  </p:normalViewPr>
  <p:slideViewPr>
    <p:cSldViewPr snapToGrid="0" snapToObjects="1">
      <p:cViewPr>
        <p:scale>
          <a:sx n="87" d="100"/>
          <a:sy n="87" d="100"/>
        </p:scale>
        <p:origin x="360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32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F9504-8A41-4E4B-8FF8-C6285B05FC80}" type="datetimeFigureOut">
              <a:rPr lang="en-US" smtClean="0"/>
              <a:t>6/23/21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4D92B-63FC-A34A-90C0-1F3E4CD81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4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4EB32F-0D23-E948-BE04-C413C6C96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B4D3FF5-DB66-C047-9C0A-D4D6CFB64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8148"/>
            <a:ext cx="10515600" cy="787814"/>
          </a:xfrm>
        </p:spPr>
        <p:txBody>
          <a:bodyPr>
            <a:normAutofit/>
          </a:bodyPr>
          <a:lstStyle>
            <a:lvl1pPr algn="ctr">
              <a:defRPr sz="4800">
                <a:solidFill>
                  <a:srgbClr val="8377B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DF5E517-12C6-5041-85B8-09DB2D24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075C41-F1FB-C24B-AAB2-F8A71DC67B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6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191B2-7B08-7744-9698-AF18132EA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3600" dirty="0">
                <a:solidFill>
                  <a:srgbClr val="8377B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060A2-E660-2949-9FF7-12887C37A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AF8390-EE6E-5D42-BC62-BFBF0755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2930F6-12BE-F74A-8970-4EF3D9B261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C5A911-85DE-8546-84E0-654B5ED007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7BB82-09CB-B64C-B1E1-7DEF8C48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7101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EB3D9-41C2-3343-B109-D417E6F85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0238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666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3994D-EC66-0F4C-A99B-FAD4E4A4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08250-4FFD-5C46-82E4-96AEDDF81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2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DEAC14-9355-6044-9ACB-38CAEBC6613D}"/>
              </a:ext>
            </a:extLst>
          </p:cNvPr>
          <p:cNvSpPr/>
          <p:nvPr userDrawn="1"/>
        </p:nvSpPr>
        <p:spPr>
          <a:xfrm>
            <a:off x="8127600" y="0"/>
            <a:ext cx="4064400" cy="6858000"/>
          </a:xfrm>
          <a:prstGeom prst="rect">
            <a:avLst/>
          </a:prstGeom>
          <a:solidFill>
            <a:srgbClr val="837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7BB82-09CB-B64C-B1E1-7DEF8C48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5754145" cy="197101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EB3D9-41C2-3343-B109-D417E6F85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02384"/>
            <a:ext cx="5754145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666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3994D-EC66-0F4C-A99B-FAD4E4A4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08250-4FFD-5C46-82E4-96AEDDF81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3CCD44E-9A9F-284F-AAB0-62582B1E81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40776" y="388757"/>
            <a:ext cx="2071799" cy="70026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7AE9E98F-35D1-1C48-AE87-7586510F5C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74400" y="5342400"/>
            <a:ext cx="1494000" cy="5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6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F26B4-7DA9-1C44-B3A9-A6EAA65D5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08F7D-4937-4547-8854-A57A5E58A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30A3C-7D93-1B44-8916-871ADF081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B5786-BE14-1E4C-A9F5-4EDBBCBE3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DCA14-F28F-8748-9409-33B46B4DE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0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72270-44B8-1A4D-B133-D03D497A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2DCEE-5F0B-B84F-8544-7123B797E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1D7315-C8B4-4A43-8CF2-63E7600B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7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76C355-74F3-734F-854E-51BAC2B5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1322F-EEB4-F84C-8E14-91802EFE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4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E49F6-5AF3-F244-AE68-63F2F7BFB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66B9A-10BF-5544-8565-F2A162836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1CD99-F14A-7B4F-A11B-7A2806792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F5092-AECC-AD43-9443-C2260FE5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AEA5B-9BC4-954C-BB52-D4EE42966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2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DDB44-31C1-6341-A362-9984241A6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7C95A1-15BE-D94D-9CED-AE04A1336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09E1D-A04C-2047-9EE7-0FC51F89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72D19-2E49-5B42-88DB-8CFEEE4B4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A9635-C27C-4948-9DB1-CE5D551A2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8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0DCAAE-81C7-B447-9BD9-96D20DE5DE1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4E1380-91AD-E446-A37A-F42EBEB59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331200" cy="1167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48439-35C7-C349-AE05-67D5C590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 Click to edit Master text styles</a:t>
            </a:r>
          </a:p>
          <a:p>
            <a:pPr lvl="1"/>
            <a:r>
              <a:rPr lang="en-GB" dirty="0"/>
              <a:t> 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6CAE0-81F9-AB4C-A1E6-7BFF87BD5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5119D-2A73-1A4D-A49C-3D5666CD9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1840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6CA7FEF-9A17-054B-BA9C-D7256601F6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AFFDC1DA-21FE-6545-97B1-F087967C762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60001" y="5400000"/>
            <a:ext cx="1439839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5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2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8377B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377B6"/>
        </a:buClr>
        <a:buSzPct val="100000"/>
        <a:buFont typeface="Arial" panose="020B0604020202020204" pitchFamily="34" charset="0"/>
        <a:buChar char="•"/>
        <a:defRPr sz="2800" kern="1200">
          <a:solidFill>
            <a:srgbClr val="66666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377B6"/>
        </a:buClr>
        <a:buSzPct val="100000"/>
        <a:buFont typeface="Arial" panose="020B0604020202020204" pitchFamily="34" charset="0"/>
        <a:buChar char="•"/>
        <a:defRPr sz="2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377B6"/>
        </a:buClr>
        <a:buFont typeface="Courier New" panose="02070309020205020404" pitchFamily="49" charset="0"/>
        <a:buChar char="o"/>
        <a:defRPr sz="20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377B6"/>
        </a:buClr>
        <a:buFont typeface="Courier New" panose="02070309020205020404" pitchFamily="49" charset="0"/>
        <a:buChar char="o"/>
        <a:defRPr sz="18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86" userDrawn="1">
          <p15:clr>
            <a:srgbClr val="F26B43"/>
          </p15:clr>
        </p15:guide>
        <p15:guide id="2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0F9CA205-6EE1-D347-BCD3-BFA6723039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24</a:t>
            </a:r>
            <a:r>
              <a:rPr lang="en-US" baseline="30000" dirty="0"/>
              <a:t>th</a:t>
            </a:r>
            <a:r>
              <a:rPr lang="en-US" dirty="0"/>
              <a:t> 2021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C8D6BF-9959-8A4B-A285-1416E470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8439"/>
            <a:ext cx="10515600" cy="1527523"/>
          </a:xfrm>
        </p:spPr>
        <p:txBody>
          <a:bodyPr>
            <a:normAutofit/>
          </a:bodyPr>
          <a:lstStyle/>
          <a:p>
            <a:r>
              <a:rPr lang="en-US" dirty="0"/>
              <a:t>GENEROUS GIVING: </a:t>
            </a:r>
            <a:br>
              <a:rPr lang="en-US" dirty="0"/>
            </a:br>
            <a:r>
              <a:rPr lang="en-US" dirty="0"/>
              <a:t>Planning your involvement</a:t>
            </a:r>
          </a:p>
        </p:txBody>
      </p:sp>
    </p:spTree>
    <p:extLst>
      <p:ext uri="{BB962C8B-B14F-4D97-AF65-F5344CB8AC3E}">
        <p14:creationId xmlns:p14="http://schemas.microsoft.com/office/powerpoint/2010/main" val="2054106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59039A-425C-2544-AEC8-977D7A82D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EB0A403E-289A-EB46-87A5-34F831029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605" y="295986"/>
            <a:ext cx="3904555" cy="5521146"/>
          </a:xfrm>
          <a:prstGeom prst="rect">
            <a:avLst/>
          </a:prstGeom>
          <a:ln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Chart, diagram, bubble chart&#10;&#10;Description automatically generated">
            <a:extLst>
              <a:ext uri="{FF2B5EF4-FFF2-40B4-BE49-F238E27FC236}">
                <a16:creationId xmlns:a16="http://schemas.microsoft.com/office/drawing/2014/main" id="{F33642A5-10D8-FF45-BC56-8E812A6531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3"/>
          <a:stretch/>
        </p:blipFill>
        <p:spPr>
          <a:xfrm>
            <a:off x="5589565" y="295986"/>
            <a:ext cx="3904555" cy="5525480"/>
          </a:xfrm>
          <a:prstGeom prst="rect">
            <a:avLst/>
          </a:prstGeom>
          <a:ln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7263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59039A-425C-2544-AEC8-977D7A82D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" name="Picture 15" descr="Chart, diagram, bubble chart&#10;&#10;Description automatically generated">
            <a:extLst>
              <a:ext uri="{FF2B5EF4-FFF2-40B4-BE49-F238E27FC236}">
                <a16:creationId xmlns:a16="http://schemas.microsoft.com/office/drawing/2014/main" id="{F33642A5-10D8-FF45-BC56-8E812A6531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3" t="24935" b="18799"/>
          <a:stretch/>
        </p:blipFill>
        <p:spPr>
          <a:xfrm>
            <a:off x="2511083" y="401509"/>
            <a:ext cx="7169833" cy="570890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31577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56B396-BE9F-5648-A61C-7C7F0426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4B4AE4D-D613-5F4F-BDDF-B7F7F2809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479" y="1314485"/>
            <a:ext cx="6595042" cy="4782187"/>
          </a:xfrm>
          <a:prstGeom prst="rect">
            <a:avLst/>
          </a:prstGeom>
          <a:ln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32CDC4F-1103-F44A-A259-98E36C5ED3E6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8331200" cy="1167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8377B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Middle section</a:t>
            </a:r>
          </a:p>
        </p:txBody>
      </p:sp>
    </p:spTree>
    <p:extLst>
      <p:ext uri="{BB962C8B-B14F-4D97-AF65-F5344CB8AC3E}">
        <p14:creationId xmlns:p14="http://schemas.microsoft.com/office/powerpoint/2010/main" val="97820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56B396-BE9F-5648-A61C-7C7F0426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92F008B-4043-A441-80CA-DB547DA83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742" y="659470"/>
            <a:ext cx="3672516" cy="5192984"/>
          </a:xfrm>
          <a:prstGeom prst="rect">
            <a:avLst/>
          </a:prstGeom>
          <a:ln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709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56B396-BE9F-5648-A61C-7C7F0426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66FABEF-A991-0C45-A1D8-370EDE75B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949" y="626478"/>
            <a:ext cx="7224102" cy="525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11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56B396-BE9F-5648-A61C-7C7F0426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98771FB-B9D0-8F41-8426-7070056A7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949" y="686277"/>
            <a:ext cx="7224102" cy="513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43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8D6BF-9959-8A4B-A285-1416E470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9458"/>
            <a:ext cx="10515600" cy="1527523"/>
          </a:xfrm>
        </p:spPr>
        <p:txBody>
          <a:bodyPr>
            <a:normAutofit/>
          </a:bodyPr>
          <a:lstStyle/>
          <a:p>
            <a:r>
              <a:rPr lang="en-US" dirty="0"/>
              <a:t>Liturgical resource pack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inc</a:t>
            </a:r>
            <a:r>
              <a:rPr lang="en-US" dirty="0"/>
              <a:t> planning tool)</a:t>
            </a:r>
          </a:p>
        </p:txBody>
      </p:sp>
    </p:spTree>
    <p:extLst>
      <p:ext uri="{BB962C8B-B14F-4D97-AF65-F5344CB8AC3E}">
        <p14:creationId xmlns:p14="http://schemas.microsoft.com/office/powerpoint/2010/main" val="921729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0AB8-F77D-954E-BB7E-011D0B19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be included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9772F-5D4E-6A4D-8FB2-F48F47DC1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D0E9A3-F616-EF48-8E80-6A21BB6D2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14668" cy="4351338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/>
              <a:t>Introduction </a:t>
            </a:r>
          </a:p>
          <a:p>
            <a:pPr fontAlgn="base"/>
            <a:r>
              <a:rPr lang="en-US" dirty="0"/>
              <a:t>Planning tool </a:t>
            </a:r>
          </a:p>
          <a:p>
            <a:pPr fontAlgn="base"/>
            <a:r>
              <a:rPr lang="en-US" dirty="0"/>
              <a:t>Liturgical resources </a:t>
            </a:r>
          </a:p>
          <a:p>
            <a:pPr lvl="1" fontAlgn="base"/>
            <a:r>
              <a:rPr lang="en-US" dirty="0"/>
              <a:t>September 12th 5 </a:t>
            </a:r>
          </a:p>
          <a:p>
            <a:pPr lvl="1" fontAlgn="base"/>
            <a:r>
              <a:rPr lang="en-US" dirty="0"/>
              <a:t>September 19th  </a:t>
            </a:r>
          </a:p>
          <a:p>
            <a:pPr lvl="1" fontAlgn="base"/>
            <a:r>
              <a:rPr lang="en-US" dirty="0"/>
              <a:t>September 26</a:t>
            </a:r>
            <a:r>
              <a:rPr lang="en-US" baseline="30000" dirty="0"/>
              <a:t>th</a:t>
            </a:r>
            <a:r>
              <a:rPr lang="en-US" dirty="0"/>
              <a:t> </a:t>
            </a:r>
          </a:p>
          <a:p>
            <a:pPr lvl="1" fontAlgn="base"/>
            <a:r>
              <a:rPr lang="en-US" dirty="0"/>
              <a:t>October 3</a:t>
            </a:r>
            <a:r>
              <a:rPr lang="en-US" baseline="30000" dirty="0"/>
              <a:t>rd</a:t>
            </a:r>
            <a:r>
              <a:rPr lang="en-US" dirty="0"/>
              <a:t> </a:t>
            </a:r>
          </a:p>
          <a:p>
            <a:pPr fontAlgn="base"/>
            <a:r>
              <a:rPr lang="en-US" dirty="0"/>
              <a:t>Follow up information </a:t>
            </a:r>
          </a:p>
          <a:p>
            <a:pPr lvl="1" fontAlgn="base"/>
            <a:r>
              <a:rPr lang="en-US" dirty="0"/>
              <a:t>Other useful resources </a:t>
            </a:r>
          </a:p>
          <a:p>
            <a:pPr lvl="1" fontAlgn="base"/>
            <a:r>
              <a:rPr lang="en-US" dirty="0"/>
              <a:t>Suggested reading </a:t>
            </a:r>
          </a:p>
        </p:txBody>
      </p:sp>
    </p:spTree>
    <p:extLst>
      <p:ext uri="{BB962C8B-B14F-4D97-AF65-F5344CB8AC3E}">
        <p14:creationId xmlns:p14="http://schemas.microsoft.com/office/powerpoint/2010/main" val="2820526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0AB8-F77D-954E-BB7E-011D0B19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each week’s theme you’ll have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9772F-5D4E-6A4D-8FB2-F48F47DC1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D0E9A3-F616-EF48-8E80-6A21BB6D2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14668" cy="4351338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Intro to theme </a:t>
            </a:r>
          </a:p>
          <a:p>
            <a:pPr fontAlgn="base"/>
            <a:r>
              <a:rPr lang="en-US" dirty="0"/>
              <a:t>Suggested bible readings </a:t>
            </a:r>
          </a:p>
          <a:p>
            <a:pPr fontAlgn="base"/>
            <a:r>
              <a:rPr lang="en-US" dirty="0"/>
              <a:t>Sermon notes </a:t>
            </a:r>
          </a:p>
          <a:p>
            <a:pPr fontAlgn="base"/>
            <a:r>
              <a:rPr lang="en-US" dirty="0"/>
              <a:t>Prayer points/intercessions </a:t>
            </a:r>
          </a:p>
          <a:p>
            <a:pPr fontAlgn="base"/>
            <a:r>
              <a:rPr lang="en-US" dirty="0"/>
              <a:t>All age ideas </a:t>
            </a:r>
          </a:p>
        </p:txBody>
      </p:sp>
    </p:spTree>
    <p:extLst>
      <p:ext uri="{BB962C8B-B14F-4D97-AF65-F5344CB8AC3E}">
        <p14:creationId xmlns:p14="http://schemas.microsoft.com/office/powerpoint/2010/main" val="2931306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0AB8-F77D-954E-BB7E-011D0B19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tool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9772F-5D4E-6A4D-8FB2-F48F47DC1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EB7114-145E-3A4E-B1AB-BD766635E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400" y="191281"/>
            <a:ext cx="4521200" cy="5969000"/>
          </a:xfrm>
          <a:prstGeom prst="rect">
            <a:avLst/>
          </a:prstGeom>
          <a:ln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5099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0F9CA205-6EE1-D347-BCD3-BFA672303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3812" y="3503905"/>
            <a:ext cx="9144000" cy="1655762"/>
          </a:xfrm>
        </p:spPr>
        <p:txBody>
          <a:bodyPr/>
          <a:lstStyle/>
          <a:p>
            <a:r>
              <a:rPr lang="en-US" dirty="0"/>
              <a:t>September 12</a:t>
            </a:r>
            <a:r>
              <a:rPr lang="en-US" baseline="30000" dirty="0"/>
              <a:t>th</a:t>
            </a:r>
            <a:r>
              <a:rPr lang="en-US" dirty="0"/>
              <a:t> – October 3</a:t>
            </a:r>
            <a:r>
              <a:rPr lang="en-US" baseline="30000" dirty="0"/>
              <a:t>rd</a:t>
            </a:r>
            <a:r>
              <a:rPr lang="en-US" dirty="0"/>
              <a:t> 2021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C8D6BF-9959-8A4B-A285-1416E470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390" y="1749077"/>
            <a:ext cx="10515600" cy="1527523"/>
          </a:xfrm>
        </p:spPr>
        <p:txBody>
          <a:bodyPr>
            <a:normAutofit fontScale="90000"/>
          </a:bodyPr>
          <a:lstStyle/>
          <a:p>
            <a:r>
              <a:rPr lang="en-US" dirty="0"/>
              <a:t>GENEROUS GIVING CAMPAIGN: </a:t>
            </a:r>
            <a:br>
              <a:rPr lang="en-US" dirty="0"/>
            </a:br>
            <a:r>
              <a:rPr lang="en-US" dirty="0"/>
              <a:t>Transforming our giving in </a:t>
            </a:r>
            <a:br>
              <a:rPr lang="en-US" dirty="0"/>
            </a:br>
            <a:r>
              <a:rPr lang="en-US" dirty="0"/>
              <a:t>response to God’s generosity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323F71B-D10B-1440-8241-DFAA12A35A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9A00B0D5-42DF-5342-93FF-AE1913D3B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14800" cy="582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58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0AB8-F77D-954E-BB7E-011D0B19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tool – example 1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9772F-5D4E-6A4D-8FB2-F48F47DC1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A293DE43-12F3-0548-AA7C-9AB60EBF9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376" y="1141744"/>
            <a:ext cx="7147248" cy="494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33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EF0367B5-DC7E-5E46-9238-1A63CD539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68" b="77776"/>
          <a:stretch/>
        </p:blipFill>
        <p:spPr>
          <a:xfrm>
            <a:off x="2508307" y="1661398"/>
            <a:ext cx="7161316" cy="2953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FA0AB8-F77D-954E-BB7E-011D0B19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tool – example 1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9772F-5D4E-6A4D-8FB2-F48F47DC1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42F517BE-3D08-C242-A05E-4453E1433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376" y="1883251"/>
            <a:ext cx="7147247" cy="410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96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lendar&#10;&#10;Description automatically generated">
            <a:extLst>
              <a:ext uri="{FF2B5EF4-FFF2-40B4-BE49-F238E27FC236}">
                <a16:creationId xmlns:a16="http://schemas.microsoft.com/office/drawing/2014/main" id="{2642809A-7B54-B042-9C3B-833CF08A2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122"/>
          <a:stretch/>
        </p:blipFill>
        <p:spPr>
          <a:xfrm>
            <a:off x="2261737" y="4965270"/>
            <a:ext cx="7668523" cy="1065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FA0AB8-F77D-954E-BB7E-011D0B19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tool – example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9772F-5D4E-6A4D-8FB2-F48F47DC1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9" name="Picture 8" descr="Calendar&#10;&#10;Description automatically generated">
            <a:extLst>
              <a:ext uri="{FF2B5EF4-FFF2-40B4-BE49-F238E27FC236}">
                <a16:creationId xmlns:a16="http://schemas.microsoft.com/office/drawing/2014/main" id="{2DB82026-7113-DA4B-9412-4704215CDD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62" b="16804"/>
          <a:stretch/>
        </p:blipFill>
        <p:spPr>
          <a:xfrm>
            <a:off x="2261737" y="1350968"/>
            <a:ext cx="7668523" cy="4156063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17AD05B0-5456-C34C-B676-6B8375154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521" y="4462022"/>
            <a:ext cx="1745993" cy="45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62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lendar&#10;&#10;Description automatically generated">
            <a:extLst>
              <a:ext uri="{FF2B5EF4-FFF2-40B4-BE49-F238E27FC236}">
                <a16:creationId xmlns:a16="http://schemas.microsoft.com/office/drawing/2014/main" id="{77ED1E88-8E1E-4C40-B62B-93764674A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11" b="75877"/>
          <a:stretch/>
        </p:blipFill>
        <p:spPr>
          <a:xfrm>
            <a:off x="2261738" y="1223615"/>
            <a:ext cx="7668523" cy="365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FA0AB8-F77D-954E-BB7E-011D0B19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tool – example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9772F-5D4E-6A4D-8FB2-F48F47DC1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 descr="Table&#10;&#10;Description automatically generated with medium confidence">
            <a:extLst>
              <a:ext uri="{FF2B5EF4-FFF2-40B4-BE49-F238E27FC236}">
                <a16:creationId xmlns:a16="http://schemas.microsoft.com/office/drawing/2014/main" id="{49CA8217-5426-8C4C-9CEC-A09333BF4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814" y="1532468"/>
            <a:ext cx="7395451" cy="459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03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8D6BF-9959-8A4B-A285-1416E470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749077"/>
            <a:ext cx="10515600" cy="3385631"/>
          </a:xfrm>
        </p:spPr>
        <p:txBody>
          <a:bodyPr>
            <a:normAutofit/>
          </a:bodyPr>
          <a:lstStyle/>
          <a:p>
            <a:r>
              <a:rPr lang="en-US" dirty="0"/>
              <a:t>DISCUSSION</a:t>
            </a:r>
            <a:br>
              <a:rPr lang="en-US" dirty="0"/>
            </a:br>
            <a:r>
              <a:rPr lang="en-US" dirty="0"/>
              <a:t>What initial ideas do you have to incorporate the campaign?</a:t>
            </a:r>
            <a:br>
              <a:rPr lang="en-US" dirty="0"/>
            </a:br>
            <a:r>
              <a:rPr lang="en-US" dirty="0"/>
              <a:t>What does your church already do that you could include or build on?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323F71B-D10B-1440-8241-DFAA12A35A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538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0F9CA205-6EE1-D347-BCD3-BFA672303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3178" y="3581400"/>
            <a:ext cx="9144000" cy="165576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/>
              <a:t>July 8th: Theology of giving</a:t>
            </a:r>
          </a:p>
          <a:p>
            <a:pPr algn="l">
              <a:lnSpc>
                <a:spcPct val="150000"/>
              </a:lnSpc>
            </a:pPr>
            <a:r>
              <a:rPr lang="en-US" dirty="0"/>
              <a:t>July 15</a:t>
            </a:r>
            <a:r>
              <a:rPr lang="en-US" baseline="30000" dirty="0"/>
              <a:t>th</a:t>
            </a:r>
            <a:r>
              <a:rPr lang="en-US" dirty="0"/>
              <a:t>: Preaching workshop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C8D6BF-9959-8A4B-A285-1416E470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390" y="1749077"/>
            <a:ext cx="10515600" cy="1527523"/>
          </a:xfrm>
        </p:spPr>
        <p:txBody>
          <a:bodyPr>
            <a:normAutofit fontScale="90000"/>
          </a:bodyPr>
          <a:lstStyle/>
          <a:p>
            <a:r>
              <a:rPr lang="en-US" dirty="0"/>
              <a:t>GENEROUS GIVING CAMPAIGN: </a:t>
            </a:r>
            <a:br>
              <a:rPr lang="en-US" dirty="0"/>
            </a:br>
            <a:r>
              <a:rPr lang="en-US" dirty="0"/>
              <a:t>More webinars </a:t>
            </a:r>
            <a:br>
              <a:rPr lang="en-US" dirty="0"/>
            </a:br>
            <a:r>
              <a:rPr lang="en-US" dirty="0"/>
              <a:t>(all Thursdays 12:30-13:15)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323F71B-D10B-1440-8241-DFAA12A35A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9A00B0D5-42DF-5342-93FF-AE1913D3B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14800" cy="582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30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8D6BF-9959-8A4B-A285-1416E470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749077"/>
            <a:ext cx="10515600" cy="1527523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323F71B-D10B-1440-8241-DFAA12A35A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43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0AB8-F77D-954E-BB7E-011D0B19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8CA9-83D9-C84E-8E7D-C6E4B095D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Sneak preview of the resources</a:t>
            </a:r>
          </a:p>
          <a:p>
            <a:r>
              <a:rPr lang="en-US" dirty="0"/>
              <a:t>Using the planning template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err="1">
                <a:solidFill>
                  <a:srgbClr val="8377B6"/>
                </a:solidFill>
              </a:rPr>
              <a:t>salisbury.anglican.org</a:t>
            </a:r>
            <a:r>
              <a:rPr lang="en-US" b="1" dirty="0">
                <a:solidFill>
                  <a:srgbClr val="8377B6"/>
                </a:solidFill>
              </a:rPr>
              <a:t>/parishes/giving-and-generosity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9772F-5D4E-6A4D-8FB2-F48F47DC1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21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0AB8-F77D-954E-BB7E-011D0B19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the campaign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8CA9-83D9-C84E-8E7D-C6E4B095D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8377B6"/>
                </a:solidFill>
              </a:rPr>
              <a:t>Sunday September 12</a:t>
            </a:r>
            <a:r>
              <a:rPr lang="en-US" b="1" baseline="30000" dirty="0">
                <a:solidFill>
                  <a:srgbClr val="8377B6"/>
                </a:solidFill>
              </a:rPr>
              <a:t>th</a:t>
            </a:r>
            <a:r>
              <a:rPr lang="en-US" b="1" dirty="0">
                <a:solidFill>
                  <a:srgbClr val="8377B6"/>
                </a:solidFill>
              </a:rPr>
              <a:t>: </a:t>
            </a:r>
            <a:r>
              <a:rPr lang="en-US" dirty="0">
                <a:solidFill>
                  <a:srgbClr val="666666"/>
                </a:solidFill>
              </a:rPr>
              <a:t>A week of prayer</a:t>
            </a:r>
          </a:p>
          <a:p>
            <a:pPr marL="0" indent="0">
              <a:buNone/>
            </a:pPr>
            <a:r>
              <a:rPr lang="en-US" b="1" dirty="0">
                <a:solidFill>
                  <a:srgbClr val="8377B6"/>
                </a:solidFill>
              </a:rPr>
              <a:t>Sunday September 19</a:t>
            </a:r>
            <a:r>
              <a:rPr lang="en-US" b="1" baseline="30000" dirty="0">
                <a:solidFill>
                  <a:srgbClr val="8377B6"/>
                </a:solidFill>
              </a:rPr>
              <a:t>th</a:t>
            </a:r>
            <a:r>
              <a:rPr lang="en-US" b="1" dirty="0">
                <a:solidFill>
                  <a:srgbClr val="8377B6"/>
                </a:solidFill>
              </a:rPr>
              <a:t>: </a:t>
            </a:r>
            <a:r>
              <a:rPr lang="en-US" dirty="0">
                <a:solidFill>
                  <a:srgbClr val="666666"/>
                </a:solidFill>
              </a:rPr>
              <a:t>God’s Generosity</a:t>
            </a:r>
          </a:p>
          <a:p>
            <a:pPr marL="0" indent="0">
              <a:buNone/>
            </a:pPr>
            <a:r>
              <a:rPr lang="en-US" b="1" dirty="0">
                <a:solidFill>
                  <a:srgbClr val="8377B6"/>
                </a:solidFill>
              </a:rPr>
              <a:t>Sunday September 16</a:t>
            </a:r>
            <a:r>
              <a:rPr lang="en-US" b="1" baseline="30000" dirty="0">
                <a:solidFill>
                  <a:srgbClr val="8377B6"/>
                </a:solidFill>
              </a:rPr>
              <a:t>th</a:t>
            </a:r>
            <a:r>
              <a:rPr lang="en-US" b="1" dirty="0">
                <a:solidFill>
                  <a:srgbClr val="8377B6"/>
                </a:solidFill>
              </a:rPr>
              <a:t>: </a:t>
            </a:r>
            <a:r>
              <a:rPr lang="en-US" dirty="0">
                <a:solidFill>
                  <a:srgbClr val="666666"/>
                </a:solidFill>
              </a:rPr>
              <a:t>Thanksgiving</a:t>
            </a:r>
          </a:p>
          <a:p>
            <a:pPr marL="0" indent="0">
              <a:buNone/>
            </a:pPr>
            <a:r>
              <a:rPr lang="en-US" b="1" dirty="0">
                <a:solidFill>
                  <a:srgbClr val="8377B6"/>
                </a:solidFill>
              </a:rPr>
              <a:t>Sunday October 3</a:t>
            </a:r>
            <a:r>
              <a:rPr lang="en-US" b="1" baseline="30000" dirty="0">
                <a:solidFill>
                  <a:srgbClr val="8377B6"/>
                </a:solidFill>
              </a:rPr>
              <a:t>rd</a:t>
            </a:r>
            <a:r>
              <a:rPr lang="en-US" b="1" dirty="0">
                <a:solidFill>
                  <a:srgbClr val="8377B6"/>
                </a:solidFill>
              </a:rPr>
              <a:t>: </a:t>
            </a:r>
            <a:r>
              <a:rPr lang="en-US" dirty="0">
                <a:solidFill>
                  <a:srgbClr val="666666"/>
                </a:solidFill>
              </a:rPr>
              <a:t>Our response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9772F-5D4E-6A4D-8FB2-F48F47DC1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91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8D6BF-9959-8A4B-A285-1416E470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9458"/>
            <a:ext cx="10515600" cy="1527523"/>
          </a:xfrm>
        </p:spPr>
        <p:txBody>
          <a:bodyPr>
            <a:normAutofit/>
          </a:bodyPr>
          <a:lstStyle/>
          <a:p>
            <a:r>
              <a:rPr lang="en-US" dirty="0"/>
              <a:t>Sneak preview of resources</a:t>
            </a:r>
          </a:p>
        </p:txBody>
      </p:sp>
    </p:spTree>
    <p:extLst>
      <p:ext uri="{BB962C8B-B14F-4D97-AF65-F5344CB8AC3E}">
        <p14:creationId xmlns:p14="http://schemas.microsoft.com/office/powerpoint/2010/main" val="659476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0AB8-F77D-954E-BB7E-011D0B19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Already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8CA9-83D9-C84E-8E7D-C6E4B095D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giving guide</a:t>
            </a:r>
          </a:p>
          <a:p>
            <a:r>
              <a:rPr lang="en-US" dirty="0"/>
              <a:t>Clergy story videos</a:t>
            </a:r>
          </a:p>
          <a:p>
            <a:r>
              <a:rPr lang="en-US" dirty="0"/>
              <a:t>Campaign Guide for PCCs and Deaneries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National Giving Team Resources</a:t>
            </a:r>
          </a:p>
          <a:p>
            <a:r>
              <a:rPr lang="en-US" dirty="0"/>
              <a:t>Generosity Toolkit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err="1">
                <a:solidFill>
                  <a:srgbClr val="8377B6"/>
                </a:solidFill>
              </a:rPr>
              <a:t>salisbury.anglican.org</a:t>
            </a:r>
            <a:r>
              <a:rPr lang="en-US" b="1" dirty="0">
                <a:solidFill>
                  <a:srgbClr val="8377B6"/>
                </a:solidFill>
              </a:rPr>
              <a:t>/parishes/giving-and-generosity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9772F-5D4E-6A4D-8FB2-F48F47DC1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1A10A7-CDD7-5241-A894-56475A1AF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625" y="1825625"/>
            <a:ext cx="4116205" cy="254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44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0AB8-F77D-954E-BB7E-011D0B19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in July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9772F-5D4E-6A4D-8FB2-F48F47DC1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D0E9A3-F616-EF48-8E80-6A21BB6D2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14668" cy="4351338"/>
          </a:xfrm>
        </p:spPr>
        <p:txBody>
          <a:bodyPr/>
          <a:lstStyle/>
          <a:p>
            <a:r>
              <a:rPr lang="en-GB" dirty="0"/>
              <a:t>Printed leaflet for all church attendees</a:t>
            </a:r>
          </a:p>
          <a:p>
            <a:r>
              <a:rPr lang="en-GB" dirty="0"/>
              <a:t>Liturgical resources</a:t>
            </a:r>
          </a:p>
          <a:p>
            <a:r>
              <a:rPr lang="en-GB" dirty="0"/>
              <a:t>Slides for use in services</a:t>
            </a:r>
          </a:p>
          <a:p>
            <a:r>
              <a:rPr lang="en-GB" dirty="0"/>
              <a:t>Template communications e.g. email </a:t>
            </a:r>
          </a:p>
        </p:txBody>
      </p:sp>
    </p:spTree>
    <p:extLst>
      <p:ext uri="{BB962C8B-B14F-4D97-AF65-F5344CB8AC3E}">
        <p14:creationId xmlns:p14="http://schemas.microsoft.com/office/powerpoint/2010/main" val="1158714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0AB8-F77D-954E-BB7E-011D0B19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in August/September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9772F-5D4E-6A4D-8FB2-F48F47DC1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D0E9A3-F616-EF48-8E80-6A21BB6D2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14668" cy="4351338"/>
          </a:xfrm>
        </p:spPr>
        <p:txBody>
          <a:bodyPr/>
          <a:lstStyle/>
          <a:p>
            <a:r>
              <a:rPr lang="en-GB" dirty="0"/>
              <a:t>National Giving video</a:t>
            </a:r>
          </a:p>
          <a:p>
            <a:r>
              <a:rPr lang="en-GB" dirty="0"/>
              <a:t>Bishops’ video sermons</a:t>
            </a:r>
          </a:p>
        </p:txBody>
      </p:sp>
    </p:spTree>
    <p:extLst>
      <p:ext uri="{BB962C8B-B14F-4D97-AF65-F5344CB8AC3E}">
        <p14:creationId xmlns:p14="http://schemas.microsoft.com/office/powerpoint/2010/main" val="1057163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8D6BF-9959-8A4B-A285-1416E470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9458"/>
            <a:ext cx="10515600" cy="1527523"/>
          </a:xfrm>
        </p:spPr>
        <p:txBody>
          <a:bodyPr>
            <a:normAutofit/>
          </a:bodyPr>
          <a:lstStyle/>
          <a:p>
            <a:r>
              <a:rPr lang="en-US" dirty="0"/>
              <a:t>Printed resource</a:t>
            </a:r>
          </a:p>
        </p:txBody>
      </p:sp>
    </p:spTree>
    <p:extLst>
      <p:ext uri="{BB962C8B-B14F-4D97-AF65-F5344CB8AC3E}">
        <p14:creationId xmlns:p14="http://schemas.microsoft.com/office/powerpoint/2010/main" val="3217986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BF PPT Presentation RH logo" id="{AB2C16EA-7E30-9B41-92AE-53CD3CE928E7}" vid="{26DE84BF-A4FB-BA45-9977-3EEBCCF826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77ead7a6-84b1-4173-ae92-3aadd00dabd6" ContentTypeId="0x0101005638FF3708980C46BDFB3E57E1F0B19805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0680A5CF2A3F4D9D6C9AC179B82535" ma:contentTypeVersion="12" ma:contentTypeDescription="Create a new document." ma:contentTypeScope="" ma:versionID="364c56131c1015dbeb88287d28115bc2">
  <xsd:schema xmlns:xsd="http://www.w3.org/2001/XMLSchema" xmlns:xs="http://www.w3.org/2001/XMLSchema" xmlns:p="http://schemas.microsoft.com/office/2006/metadata/properties" xmlns:ns2="1764ddf2-34ff-4aaa-bb6f-c8f7156cba29" xmlns:ns3="2168d2bd-3e45-4062-9fa2-5e365dcaa6c2" targetNamespace="http://schemas.microsoft.com/office/2006/metadata/properties" ma:root="true" ma:fieldsID="3b8ce64adbf42700b783f6c3ea5daf24" ns2:_="" ns3:_="">
    <xsd:import namespace="1764ddf2-34ff-4aaa-bb6f-c8f7156cba29"/>
    <xsd:import namespace="2168d2bd-3e45-4062-9fa2-5e365dcaa6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4ddf2-34ff-4aaa-bb6f-c8f7156cba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68d2bd-3e45-4062-9fa2-5e365dcaa6c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A6FA1D-AC89-4F91-A6C6-24FCF6CB975F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DD1F5FA0-E706-46ED-A3C6-97B613C2AD4A}"/>
</file>

<file path=customXml/itemProps3.xml><?xml version="1.0" encoding="utf-8"?>
<ds:datastoreItem xmlns:ds="http://schemas.openxmlformats.org/officeDocument/2006/customXml" ds:itemID="{C406758C-68C8-4B80-89ED-D6532265DD2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1D617D4-3D99-4DC6-856E-B285B8140C2A}">
  <ds:schemaRefs>
    <ds:schemaRef ds:uri="2630dbf1-9670-49a5-93a6-011babee3226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DBF PPT Presentation RH logo</Template>
  <TotalTime>3881</TotalTime>
  <Words>294</Words>
  <Application>Microsoft Macintosh PowerPoint</Application>
  <PresentationFormat>Widescreen</PresentationFormat>
  <Paragraphs>75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Courier New</vt:lpstr>
      <vt:lpstr>Office Theme</vt:lpstr>
      <vt:lpstr>GENEROUS GIVING:  Planning your involvement</vt:lpstr>
      <vt:lpstr>GENEROUS GIVING CAMPAIGN:  Transforming our giving in  response to God’s generosity</vt:lpstr>
      <vt:lpstr>Agenda</vt:lpstr>
      <vt:lpstr>Shape of the campaign</vt:lpstr>
      <vt:lpstr>Sneak preview of resources</vt:lpstr>
      <vt:lpstr>Already available</vt:lpstr>
      <vt:lpstr>Available in July</vt:lpstr>
      <vt:lpstr>Available in August/September</vt:lpstr>
      <vt:lpstr>Printed resource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Liturgical resource pack  (inc planning tool)</vt:lpstr>
      <vt:lpstr>What will be included</vt:lpstr>
      <vt:lpstr>For each week’s theme you’ll have</vt:lpstr>
      <vt:lpstr>Planning tool </vt:lpstr>
      <vt:lpstr>Planning tool – example 1 </vt:lpstr>
      <vt:lpstr>Planning tool – example 1 </vt:lpstr>
      <vt:lpstr>Planning tool – example 2</vt:lpstr>
      <vt:lpstr>Planning tool – example 2 </vt:lpstr>
      <vt:lpstr>DISCUSSION What initial ideas do you have to incorporate the campaign? What does your church already do that you could include or build on?</vt:lpstr>
      <vt:lpstr>GENEROUS GIVING CAMPAIGN:  More webinars  (all Thursdays 12:30-13:15)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Trainer</dc:creator>
  <cp:lastModifiedBy>Lianne Howard-Dace</cp:lastModifiedBy>
  <cp:revision>23</cp:revision>
  <cp:lastPrinted>2021-03-16T12:12:39Z</cp:lastPrinted>
  <dcterms:created xsi:type="dcterms:W3CDTF">2021-03-18T16:29:15Z</dcterms:created>
  <dcterms:modified xsi:type="dcterms:W3CDTF">2021-06-24T10:57:17Z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0x010100D40680A5CF2A3F4D9D6C9AC179B82535</vt:lpwstr>
  </property>
  <property fmtid="{D5CDD505-2E9C-101B-9397-08002B2CF9AE}" pid="3" name="Order">
    <vt:r8>87800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Employee Hub area">
    <vt:lpwstr>Staff Handbook</vt:lpwstr>
  </property>
  <property fmtid="{D5CDD505-2E9C-101B-9397-08002B2CF9AE}" pid="7" name="Team">
    <vt:lpwstr>DBF</vt:lpwstr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Topic">
    <vt:lpwstr/>
  </property>
  <property fmtid="{D5CDD505-2E9C-101B-9397-08002B2CF9AE}" pid="11" name="Audience">
    <vt:lpwstr/>
  </property>
</Properties>
</file>