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6" r:id="rId2"/>
    <p:sldId id="311" r:id="rId3"/>
    <p:sldId id="310" r:id="rId4"/>
    <p:sldId id="281" r:id="rId5"/>
    <p:sldId id="298" r:id="rId6"/>
    <p:sldId id="297" r:id="rId7"/>
    <p:sldId id="287" r:id="rId8"/>
    <p:sldId id="288" r:id="rId9"/>
    <p:sldId id="307" r:id="rId10"/>
    <p:sldId id="266" r:id="rId11"/>
    <p:sldId id="262" r:id="rId12"/>
    <p:sldId id="308" r:id="rId13"/>
    <p:sldId id="299" r:id="rId14"/>
    <p:sldId id="300" r:id="rId15"/>
    <p:sldId id="259" r:id="rId16"/>
    <p:sldId id="268" r:id="rId17"/>
    <p:sldId id="274" r:id="rId18"/>
    <p:sldId id="271" r:id="rId19"/>
    <p:sldId id="272" r:id="rId20"/>
    <p:sldId id="301" r:id="rId21"/>
    <p:sldId id="289" r:id="rId22"/>
    <p:sldId id="305" r:id="rId23"/>
    <p:sldId id="291" r:id="rId24"/>
    <p:sldId id="304" r:id="rId25"/>
    <p:sldId id="306" r:id="rId26"/>
    <p:sldId id="303" r:id="rId27"/>
    <p:sldId id="302" r:id="rId28"/>
    <p:sldId id="31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6" autoAdjust="0"/>
    <p:restoredTop sz="83489" autoAdjust="0"/>
  </p:normalViewPr>
  <p:slideViewPr>
    <p:cSldViewPr>
      <p:cViewPr varScale="1">
        <p:scale>
          <a:sx n="108" d="100"/>
          <a:sy n="108" d="100"/>
        </p:scale>
        <p:origin x="2416"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FD1B8B-7A67-2041-B0CF-557AC78E8E8E}" type="datetimeFigureOut">
              <a:rPr lang="en-US" smtClean="0"/>
              <a:t>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B9BE5D-3314-574B-98E0-14749CAA83D4}" type="slidenum">
              <a:rPr lang="en-US" smtClean="0"/>
              <a:t>‹#›</a:t>
            </a:fld>
            <a:endParaRPr lang="en-US"/>
          </a:p>
        </p:txBody>
      </p:sp>
    </p:spTree>
    <p:extLst>
      <p:ext uri="{BB962C8B-B14F-4D97-AF65-F5344CB8AC3E}">
        <p14:creationId xmlns:p14="http://schemas.microsoft.com/office/powerpoint/2010/main" val="821118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D9E1F9-13EA-4EAD-BEAE-33BDD16BF69A}" type="datetimeFigureOut">
              <a:rPr lang="en-GB" smtClean="0"/>
              <a:t>20/02/2018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416DEC-1873-4F5C-9BCE-87CE99BD82AA}" type="slidenum">
              <a:rPr lang="en-GB" smtClean="0"/>
              <a:t>‹#›</a:t>
            </a:fld>
            <a:endParaRPr lang="en-GB"/>
          </a:p>
        </p:txBody>
      </p:sp>
    </p:spTree>
    <p:extLst>
      <p:ext uri="{BB962C8B-B14F-4D97-AF65-F5344CB8AC3E}">
        <p14:creationId xmlns:p14="http://schemas.microsoft.com/office/powerpoint/2010/main" val="2992247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 </a:t>
            </a:r>
            <a:r>
              <a:rPr lang="en-US" dirty="0"/>
              <a:t>-Welcome to the Deanery Mission Action Plan presentation</a:t>
            </a:r>
            <a:r>
              <a:rPr lang="en-US" baseline="0" dirty="0"/>
              <a:t>.  Over the past five years we have worked together to share the good news of Jesus Christ across the Wimborne Deanery. We have pushed the boundaries both across our church traditions and ecumenically, and seen his Kingdom grow and flourish.  Now we look to build on this good work and by God’s grace see the Deanery work together even better as we build on the Bishop’s vision of Fulfilling Hope, through prayer, service and growth.  What we are presenting tonight is a draft plan, put together by the Standing Committee of the Deanery, based on the work already done over the past five years, and taking into account the Diocesan and National Church strategies to see growth in the church. But at this stage nothing is sacrosanct, so please feel free to take notes and then ask questions at the end of the presentation and challenge the Standing Committee if you feel we are being too ambitious or not courageous enough. </a:t>
            </a:r>
            <a:endParaRPr lang="en-US" dirty="0"/>
          </a:p>
        </p:txBody>
      </p:sp>
      <p:sp>
        <p:nvSpPr>
          <p:cNvPr id="4" name="Slide Number Placeholder 3"/>
          <p:cNvSpPr>
            <a:spLocks noGrp="1"/>
          </p:cNvSpPr>
          <p:nvPr>
            <p:ph type="sldNum" sz="quarter" idx="10"/>
          </p:nvPr>
        </p:nvSpPr>
        <p:spPr/>
        <p:txBody>
          <a:bodyPr/>
          <a:lstStyle/>
          <a:p>
            <a:fld id="{11416DEC-1873-4F5C-9BCE-87CE99BD82AA}" type="slidenum">
              <a:rPr lang="en-GB" smtClean="0"/>
              <a:t>1</a:t>
            </a:fld>
            <a:endParaRPr lang="en-GB"/>
          </a:p>
        </p:txBody>
      </p:sp>
    </p:spTree>
    <p:extLst>
      <p:ext uri="{BB962C8B-B14F-4D97-AF65-F5344CB8AC3E}">
        <p14:creationId xmlns:p14="http://schemas.microsoft.com/office/powerpoint/2010/main" val="1386059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416DEC-1873-4F5C-9BCE-87CE99BD82AA}" type="slidenum">
              <a:rPr lang="en-GB" smtClean="0"/>
              <a:t>10</a:t>
            </a:fld>
            <a:endParaRPr lang="en-GB"/>
          </a:p>
        </p:txBody>
      </p:sp>
    </p:spTree>
    <p:extLst>
      <p:ext uri="{BB962C8B-B14F-4D97-AF65-F5344CB8AC3E}">
        <p14:creationId xmlns:p14="http://schemas.microsoft.com/office/powerpoint/2010/main" val="973988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Section</a:t>
            </a:r>
            <a:r>
              <a:rPr lang="en-GB" b="1" baseline="0" dirty="0">
                <a:solidFill>
                  <a:schemeClr val="tx1"/>
                </a:solidFill>
              </a:rPr>
              <a:t> 4a - Gill</a:t>
            </a:r>
            <a:endParaRPr lang="en-GB"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But following our DS meeting Talk from Paul Bradbury – March 2013 – lots of exploration of Fresh Expressions in Deanery</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These continue and might be part of a different focus in new DAP</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Talk from Paul Bradbury – March 2013</a:t>
            </a:r>
          </a:p>
          <a:p>
            <a:endParaRPr lang="en-GB" dirty="0"/>
          </a:p>
        </p:txBody>
      </p:sp>
      <p:sp>
        <p:nvSpPr>
          <p:cNvPr id="4" name="Slide Number Placeholder 3"/>
          <p:cNvSpPr>
            <a:spLocks noGrp="1"/>
          </p:cNvSpPr>
          <p:nvPr>
            <p:ph type="sldNum" sz="quarter" idx="10"/>
          </p:nvPr>
        </p:nvSpPr>
        <p:spPr/>
        <p:txBody>
          <a:bodyPr/>
          <a:lstStyle/>
          <a:p>
            <a:fld id="{11416DEC-1873-4F5C-9BCE-87CE99BD82AA}" type="slidenum">
              <a:rPr lang="en-GB" smtClean="0"/>
              <a:t>11</a:t>
            </a:fld>
            <a:endParaRPr lang="en-GB"/>
          </a:p>
        </p:txBody>
      </p:sp>
    </p:spTree>
    <p:extLst>
      <p:ext uri="{BB962C8B-B14F-4D97-AF65-F5344CB8AC3E}">
        <p14:creationId xmlns:p14="http://schemas.microsoft.com/office/powerpoint/2010/main" val="2531782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Gill: </a:t>
            </a:r>
            <a:r>
              <a:rPr lang="en-US" dirty="0"/>
              <a:t>Here’s an example</a:t>
            </a:r>
            <a:r>
              <a:rPr lang="en-US" baseline="0" dirty="0"/>
              <a:t> of a Fresh Expression that one of our parishes opened in 2015 </a:t>
            </a:r>
            <a:r>
              <a:rPr lang="is-IS" baseline="0" dirty="0"/>
              <a:t>…. </a:t>
            </a:r>
            <a:r>
              <a:rPr lang="en-US" baseline="0" dirty="0"/>
              <a:t>P</a:t>
            </a:r>
            <a:r>
              <a:rPr lang="is-IS" baseline="0" dirty="0"/>
              <a:t>artly inspired by Paul Bradbury’s pioneering work in Poole Missional Communities. </a:t>
            </a:r>
            <a:endParaRPr lang="en-US" dirty="0"/>
          </a:p>
        </p:txBody>
      </p:sp>
      <p:sp>
        <p:nvSpPr>
          <p:cNvPr id="4" name="Slide Number Placeholder 3"/>
          <p:cNvSpPr>
            <a:spLocks noGrp="1"/>
          </p:cNvSpPr>
          <p:nvPr>
            <p:ph type="sldNum" sz="quarter" idx="10"/>
          </p:nvPr>
        </p:nvSpPr>
        <p:spPr/>
        <p:txBody>
          <a:bodyPr/>
          <a:lstStyle/>
          <a:p>
            <a:fld id="{11416DEC-1873-4F5C-9BCE-87CE99BD82AA}" type="slidenum">
              <a:rPr lang="en-GB" smtClean="0"/>
              <a:t>12</a:t>
            </a:fld>
            <a:endParaRPr lang="en-GB"/>
          </a:p>
        </p:txBody>
      </p:sp>
    </p:spTree>
    <p:extLst>
      <p:ext uri="{BB962C8B-B14F-4D97-AF65-F5344CB8AC3E}">
        <p14:creationId xmlns:p14="http://schemas.microsoft.com/office/powerpoint/2010/main" val="100414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Section 5 - Chris</a:t>
            </a:r>
            <a:r>
              <a:rPr lang="en-US" b="1" baseline="0" dirty="0"/>
              <a:t> </a:t>
            </a:r>
            <a:r>
              <a:rPr lang="en-US" baseline="0" dirty="0"/>
              <a:t>– another example of where we progressed our key goals was </a:t>
            </a:r>
            <a:r>
              <a:rPr lang="en-US" baseline="0" dirty="0" err="1"/>
              <a:t>Energising</a:t>
            </a:r>
            <a:r>
              <a:rPr lang="en-US" baseline="0" dirty="0"/>
              <a:t> Local Ministry. Or ELM.  We had the opportunity to take a fresh look at staffing and deployment as one of our rural benefices became vacant and we progressed an idea that some said would never work – a Minster model around Wimborne Minster and the Northern Villages.  This is proving to be a very fruitful and successful partnership where both the synergy and diversity is celebrated. As vacancies arise in the deanery, we continue to look for opportunities to re-deploy and re-</a:t>
            </a:r>
            <a:r>
              <a:rPr lang="en-US" baseline="0" dirty="0" err="1"/>
              <a:t>organise</a:t>
            </a:r>
            <a:r>
              <a:rPr lang="en-US" baseline="0" dirty="0"/>
              <a:t> where we can see benefits for both parishes and the Diocese. </a:t>
            </a:r>
            <a:endParaRPr lang="en-US" dirty="0"/>
          </a:p>
        </p:txBody>
      </p:sp>
      <p:sp>
        <p:nvSpPr>
          <p:cNvPr id="4" name="Slide Number Placeholder 3"/>
          <p:cNvSpPr>
            <a:spLocks noGrp="1"/>
          </p:cNvSpPr>
          <p:nvPr>
            <p:ph type="sldNum" sz="quarter" idx="10"/>
          </p:nvPr>
        </p:nvSpPr>
        <p:spPr/>
        <p:txBody>
          <a:bodyPr/>
          <a:lstStyle/>
          <a:p>
            <a:fld id="{11416DEC-1873-4F5C-9BCE-87CE99BD82AA}" type="slidenum">
              <a:rPr lang="en-GB" smtClean="0"/>
              <a:t>13</a:t>
            </a:fld>
            <a:endParaRPr lang="en-GB"/>
          </a:p>
        </p:txBody>
      </p:sp>
    </p:spTree>
    <p:extLst>
      <p:ext uri="{BB962C8B-B14F-4D97-AF65-F5344CB8AC3E}">
        <p14:creationId xmlns:p14="http://schemas.microsoft.com/office/powerpoint/2010/main" val="2470453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Gill</a:t>
            </a:r>
          </a:p>
          <a:p>
            <a:endParaRPr lang="en-GB" b="1" dirty="0"/>
          </a:p>
          <a:p>
            <a:endParaRPr lang="en-GB" b="1" dirty="0"/>
          </a:p>
        </p:txBody>
      </p:sp>
      <p:sp>
        <p:nvSpPr>
          <p:cNvPr id="4" name="Slide Number Placeholder 3"/>
          <p:cNvSpPr>
            <a:spLocks noGrp="1"/>
          </p:cNvSpPr>
          <p:nvPr>
            <p:ph type="sldNum" sz="quarter" idx="10"/>
          </p:nvPr>
        </p:nvSpPr>
        <p:spPr/>
        <p:txBody>
          <a:bodyPr/>
          <a:lstStyle/>
          <a:p>
            <a:fld id="{11416DEC-1873-4F5C-9BCE-87CE99BD82AA}" type="slidenum">
              <a:rPr lang="en-GB" smtClean="0"/>
              <a:t>14</a:t>
            </a:fld>
            <a:endParaRPr lang="en-GB"/>
          </a:p>
        </p:txBody>
      </p:sp>
    </p:spTree>
    <p:extLst>
      <p:ext uri="{BB962C8B-B14F-4D97-AF65-F5344CB8AC3E}">
        <p14:creationId xmlns:p14="http://schemas.microsoft.com/office/powerpoint/2010/main" val="1526380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Andrew Rowland to talk to this. </a:t>
            </a:r>
          </a:p>
        </p:txBody>
      </p:sp>
      <p:sp>
        <p:nvSpPr>
          <p:cNvPr id="4" name="Slide Number Placeholder 3"/>
          <p:cNvSpPr>
            <a:spLocks noGrp="1"/>
          </p:cNvSpPr>
          <p:nvPr>
            <p:ph type="sldNum" sz="quarter" idx="10"/>
          </p:nvPr>
        </p:nvSpPr>
        <p:spPr/>
        <p:txBody>
          <a:bodyPr/>
          <a:lstStyle/>
          <a:p>
            <a:fld id="{11416DEC-1873-4F5C-9BCE-87CE99BD82AA}" type="slidenum">
              <a:rPr lang="en-GB" smtClean="0"/>
              <a:t>15</a:t>
            </a:fld>
            <a:endParaRPr lang="en-GB"/>
          </a:p>
        </p:txBody>
      </p:sp>
    </p:spTree>
    <p:extLst>
      <p:ext uri="{BB962C8B-B14F-4D97-AF65-F5344CB8AC3E}">
        <p14:creationId xmlns:p14="http://schemas.microsoft.com/office/powerpoint/2010/main" val="3549124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 </a:t>
            </a:r>
            <a:r>
              <a:rPr lang="en-US" dirty="0" err="1"/>
              <a:t>Howshall</a:t>
            </a:r>
            <a:r>
              <a:rPr lang="en-US" dirty="0"/>
              <a:t> to talk to this. </a:t>
            </a:r>
          </a:p>
        </p:txBody>
      </p:sp>
      <p:sp>
        <p:nvSpPr>
          <p:cNvPr id="4" name="Slide Number Placeholder 3"/>
          <p:cNvSpPr>
            <a:spLocks noGrp="1"/>
          </p:cNvSpPr>
          <p:nvPr>
            <p:ph type="sldNum" sz="quarter" idx="10"/>
          </p:nvPr>
        </p:nvSpPr>
        <p:spPr/>
        <p:txBody>
          <a:bodyPr/>
          <a:lstStyle/>
          <a:p>
            <a:fld id="{11416DEC-1873-4F5C-9BCE-87CE99BD82AA}" type="slidenum">
              <a:rPr lang="en-GB" smtClean="0"/>
              <a:t>16</a:t>
            </a:fld>
            <a:endParaRPr lang="en-GB"/>
          </a:p>
        </p:txBody>
      </p:sp>
    </p:spTree>
    <p:extLst>
      <p:ext uri="{BB962C8B-B14F-4D97-AF65-F5344CB8AC3E}">
        <p14:creationId xmlns:p14="http://schemas.microsoft.com/office/powerpoint/2010/main" val="2844955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a:t>
            </a:r>
          </a:p>
        </p:txBody>
      </p:sp>
      <p:sp>
        <p:nvSpPr>
          <p:cNvPr id="4" name="Slide Number Placeholder 3"/>
          <p:cNvSpPr>
            <a:spLocks noGrp="1"/>
          </p:cNvSpPr>
          <p:nvPr>
            <p:ph type="sldNum" sz="quarter" idx="10"/>
          </p:nvPr>
        </p:nvSpPr>
        <p:spPr/>
        <p:txBody>
          <a:bodyPr/>
          <a:lstStyle/>
          <a:p>
            <a:fld id="{11416DEC-1873-4F5C-9BCE-87CE99BD82AA}" type="slidenum">
              <a:rPr lang="en-GB" smtClean="0"/>
              <a:t>17</a:t>
            </a:fld>
            <a:endParaRPr lang="en-GB"/>
          </a:p>
        </p:txBody>
      </p:sp>
    </p:spTree>
    <p:extLst>
      <p:ext uri="{BB962C8B-B14F-4D97-AF65-F5344CB8AC3E}">
        <p14:creationId xmlns:p14="http://schemas.microsoft.com/office/powerpoint/2010/main" val="2917536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a:t>
            </a:r>
          </a:p>
        </p:txBody>
      </p:sp>
      <p:sp>
        <p:nvSpPr>
          <p:cNvPr id="4" name="Slide Number Placeholder 3"/>
          <p:cNvSpPr>
            <a:spLocks noGrp="1"/>
          </p:cNvSpPr>
          <p:nvPr>
            <p:ph type="sldNum" sz="quarter" idx="10"/>
          </p:nvPr>
        </p:nvSpPr>
        <p:spPr/>
        <p:txBody>
          <a:bodyPr/>
          <a:lstStyle/>
          <a:p>
            <a:fld id="{11416DEC-1873-4F5C-9BCE-87CE99BD82AA}" type="slidenum">
              <a:rPr lang="en-GB" smtClean="0"/>
              <a:t>18</a:t>
            </a:fld>
            <a:endParaRPr lang="en-GB"/>
          </a:p>
        </p:txBody>
      </p:sp>
    </p:spTree>
    <p:extLst>
      <p:ext uri="{BB962C8B-B14F-4D97-AF65-F5344CB8AC3E}">
        <p14:creationId xmlns:p14="http://schemas.microsoft.com/office/powerpoint/2010/main" val="148300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 - problems with on-going support, but one off projects could work.  Recent experience of funding theological students, and salt &amp; soap would continue. </a:t>
            </a:r>
          </a:p>
        </p:txBody>
      </p:sp>
      <p:sp>
        <p:nvSpPr>
          <p:cNvPr id="4" name="Slide Number Placeholder 3"/>
          <p:cNvSpPr>
            <a:spLocks noGrp="1"/>
          </p:cNvSpPr>
          <p:nvPr>
            <p:ph type="sldNum" sz="quarter" idx="10"/>
          </p:nvPr>
        </p:nvSpPr>
        <p:spPr/>
        <p:txBody>
          <a:bodyPr/>
          <a:lstStyle/>
          <a:p>
            <a:fld id="{11416DEC-1873-4F5C-9BCE-87CE99BD82AA}" type="slidenum">
              <a:rPr lang="en-GB" smtClean="0"/>
              <a:t>19</a:t>
            </a:fld>
            <a:endParaRPr lang="en-GB"/>
          </a:p>
        </p:txBody>
      </p:sp>
    </p:spTree>
    <p:extLst>
      <p:ext uri="{BB962C8B-B14F-4D97-AF65-F5344CB8AC3E}">
        <p14:creationId xmlns:p14="http://schemas.microsoft.com/office/powerpoint/2010/main" val="2333241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r>
              <a:rPr lang="en-US" baseline="0" dirty="0"/>
              <a:t> – I just want to set the plan against the background of the national scene and particularly in the light of the Archbishop’s 3 priorities when he came into office. Prayer, Reconciliation, Evangelism and Witness. </a:t>
            </a:r>
            <a:endParaRPr lang="en-US" dirty="0"/>
          </a:p>
        </p:txBody>
      </p:sp>
      <p:sp>
        <p:nvSpPr>
          <p:cNvPr id="4" name="Slide Number Placeholder 3"/>
          <p:cNvSpPr>
            <a:spLocks noGrp="1"/>
          </p:cNvSpPr>
          <p:nvPr>
            <p:ph type="sldNum" sz="quarter" idx="10"/>
          </p:nvPr>
        </p:nvSpPr>
        <p:spPr/>
        <p:txBody>
          <a:bodyPr/>
          <a:lstStyle/>
          <a:p>
            <a:fld id="{11416DEC-1873-4F5C-9BCE-87CE99BD82AA}" type="slidenum">
              <a:rPr lang="en-GB" smtClean="0"/>
              <a:t>2</a:t>
            </a:fld>
            <a:endParaRPr lang="en-GB"/>
          </a:p>
        </p:txBody>
      </p:sp>
    </p:spTree>
    <p:extLst>
      <p:ext uri="{BB962C8B-B14F-4D97-AF65-F5344CB8AC3E}">
        <p14:creationId xmlns:p14="http://schemas.microsoft.com/office/powerpoint/2010/main" val="2887093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Section 4 – Gill</a:t>
            </a:r>
          </a:p>
          <a:p>
            <a:r>
              <a:rPr lang="en-GB" b="0" dirty="0"/>
              <a:t>Four projects we</a:t>
            </a:r>
            <a:r>
              <a:rPr lang="en-GB" b="0" baseline="0" dirty="0"/>
              <a:t> are proposing to look at are, Vocations and discipleship, music &amp; worship, on how to become an Eco-Church, and then also the call to plant new churches in areas of new housing. </a:t>
            </a:r>
            <a:endParaRPr lang="en-GB" b="1" dirty="0"/>
          </a:p>
          <a:p>
            <a:endParaRPr lang="en-GB" b="1" dirty="0"/>
          </a:p>
        </p:txBody>
      </p:sp>
      <p:sp>
        <p:nvSpPr>
          <p:cNvPr id="4" name="Slide Number Placeholder 3"/>
          <p:cNvSpPr>
            <a:spLocks noGrp="1"/>
          </p:cNvSpPr>
          <p:nvPr>
            <p:ph type="sldNum" sz="quarter" idx="10"/>
          </p:nvPr>
        </p:nvSpPr>
        <p:spPr/>
        <p:txBody>
          <a:bodyPr/>
          <a:lstStyle/>
          <a:p>
            <a:fld id="{11416DEC-1873-4F5C-9BCE-87CE99BD82AA}" type="slidenum">
              <a:rPr lang="en-GB" smtClean="0"/>
              <a:t>20</a:t>
            </a:fld>
            <a:endParaRPr lang="en-GB"/>
          </a:p>
        </p:txBody>
      </p:sp>
    </p:spTree>
    <p:extLst>
      <p:ext uri="{BB962C8B-B14F-4D97-AF65-F5344CB8AC3E}">
        <p14:creationId xmlns:p14="http://schemas.microsoft.com/office/powerpoint/2010/main" val="1526380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Section 12 – Vocation – Gill</a:t>
            </a:r>
          </a:p>
          <a:p>
            <a:r>
              <a:rPr lang="en-GB" b="0" dirty="0"/>
              <a:t>Vocation – widest sense</a:t>
            </a:r>
          </a:p>
          <a:p>
            <a:r>
              <a:rPr lang="en-GB" b="0" dirty="0"/>
              <a:t>Diocesan Discipleship Co-ordinator </a:t>
            </a:r>
          </a:p>
          <a:p>
            <a:r>
              <a:rPr lang="en-GB" b="0" dirty="0"/>
              <a:t>Role of</a:t>
            </a:r>
            <a:r>
              <a:rPr lang="en-GB" b="0" baseline="0" dirty="0"/>
              <a:t> </a:t>
            </a:r>
            <a:r>
              <a:rPr lang="en-GB" b="0" dirty="0"/>
              <a:t>deanery in diocesan aim to help individuals and</a:t>
            </a:r>
            <a:r>
              <a:rPr lang="en-GB" b="0" baseline="0" dirty="0"/>
              <a:t> groups to grow as Christians – resources available?</a:t>
            </a:r>
          </a:p>
          <a:p>
            <a:r>
              <a:rPr lang="en-GB" b="0" baseline="0" dirty="0"/>
              <a:t>We need leaders – leaders need training – an area we can address in future Deanery meetings as part of our DAP</a:t>
            </a:r>
          </a:p>
          <a:p>
            <a:r>
              <a:rPr lang="en-GB" b="0" baseline="0" dirty="0"/>
              <a:t>Perhaps a continuation of some of the aspects involved in Fresh Expressions and Energising local Ministry</a:t>
            </a:r>
          </a:p>
          <a:p>
            <a:r>
              <a:rPr lang="en-GB" b="0" baseline="0" dirty="0"/>
              <a:t>But this focus on Vocation is vital to our ned to GROW – in our own spiritual maturity and understanding and also in numbers – of leaders and members of our congregation</a:t>
            </a:r>
          </a:p>
          <a:p>
            <a:r>
              <a:rPr lang="en-GB" b="0" dirty="0"/>
              <a:t>Lots of points relating to this idea of strengthening discipleship in discussion feedback in June – training for prayer, opportunities for prayer, improving our devotional lives, extending Home Groups  </a:t>
            </a:r>
            <a:r>
              <a:rPr lang="en-GB" b="0" dirty="0" err="1"/>
              <a:t>etc</a:t>
            </a:r>
            <a:endParaRPr lang="en-GB" b="0" dirty="0"/>
          </a:p>
        </p:txBody>
      </p:sp>
      <p:sp>
        <p:nvSpPr>
          <p:cNvPr id="4" name="Slide Number Placeholder 3"/>
          <p:cNvSpPr>
            <a:spLocks noGrp="1"/>
          </p:cNvSpPr>
          <p:nvPr>
            <p:ph type="sldNum" sz="quarter" idx="10"/>
          </p:nvPr>
        </p:nvSpPr>
        <p:spPr/>
        <p:txBody>
          <a:bodyPr/>
          <a:lstStyle/>
          <a:p>
            <a:fld id="{11416DEC-1873-4F5C-9BCE-87CE99BD82AA}" type="slidenum">
              <a:rPr lang="en-GB" smtClean="0"/>
              <a:t>21</a:t>
            </a:fld>
            <a:endParaRPr lang="en-GB"/>
          </a:p>
        </p:txBody>
      </p:sp>
    </p:spTree>
    <p:extLst>
      <p:ext uri="{BB962C8B-B14F-4D97-AF65-F5344CB8AC3E}">
        <p14:creationId xmlns:p14="http://schemas.microsoft.com/office/powerpoint/2010/main" val="3967433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 Passion Sunday.</a:t>
            </a:r>
            <a:r>
              <a:rPr lang="en-US" baseline="0" dirty="0"/>
              <a:t> Good Friday and Prom Praise. Appointed Heather </a:t>
            </a:r>
            <a:r>
              <a:rPr lang="en-US" baseline="0" dirty="0" err="1"/>
              <a:t>Waldsax</a:t>
            </a:r>
            <a:r>
              <a:rPr lang="en-US" baseline="0" dirty="0"/>
              <a:t> to be Deanery Music Co-</a:t>
            </a:r>
            <a:r>
              <a:rPr lang="en-US" baseline="0" dirty="0" err="1"/>
              <a:t>rdinator</a:t>
            </a:r>
            <a:r>
              <a:rPr lang="en-US" baseline="0" dirty="0"/>
              <a:t>. </a:t>
            </a:r>
            <a:endParaRPr lang="en-US" dirty="0"/>
          </a:p>
        </p:txBody>
      </p:sp>
      <p:sp>
        <p:nvSpPr>
          <p:cNvPr id="4" name="Slide Number Placeholder 3"/>
          <p:cNvSpPr>
            <a:spLocks noGrp="1"/>
          </p:cNvSpPr>
          <p:nvPr>
            <p:ph type="sldNum" sz="quarter" idx="10"/>
          </p:nvPr>
        </p:nvSpPr>
        <p:spPr/>
        <p:txBody>
          <a:bodyPr/>
          <a:lstStyle/>
          <a:p>
            <a:fld id="{11416DEC-1873-4F5C-9BCE-87CE99BD82AA}" type="slidenum">
              <a:rPr lang="en-GB" smtClean="0"/>
              <a:t>22</a:t>
            </a:fld>
            <a:endParaRPr lang="en-GB"/>
          </a:p>
        </p:txBody>
      </p:sp>
    </p:spTree>
    <p:extLst>
      <p:ext uri="{BB962C8B-B14F-4D97-AF65-F5344CB8AC3E}">
        <p14:creationId xmlns:p14="http://schemas.microsoft.com/office/powerpoint/2010/main" val="1288379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Section 14 – Eco-Church – Gill</a:t>
            </a:r>
          </a:p>
          <a:p>
            <a:r>
              <a:rPr lang="en-GB" b="0" dirty="0"/>
              <a:t>Bishop Nicholas leading the way nationally and internationally with his talks and action on Climate Change</a:t>
            </a:r>
          </a:p>
          <a:p>
            <a:r>
              <a:rPr lang="en-GB" b="0" dirty="0"/>
              <a:t>A focus too for the Pope in his </a:t>
            </a:r>
            <a:r>
              <a:rPr lang="en-GB" sz="1200" kern="1200" dirty="0">
                <a:solidFill>
                  <a:schemeClr val="tx1"/>
                </a:solidFill>
                <a:effectLst/>
                <a:latin typeface="+mn-lt"/>
                <a:ea typeface="+mn-ea"/>
                <a:cs typeface="+mn-cs"/>
              </a:rPr>
              <a:t>encyclical </a:t>
            </a:r>
            <a:r>
              <a:rPr lang="en-GB" sz="1200" i="1" kern="1200" dirty="0" err="1">
                <a:solidFill>
                  <a:schemeClr val="tx1"/>
                </a:solidFill>
                <a:effectLst/>
                <a:latin typeface="+mn-lt"/>
                <a:ea typeface="+mn-ea"/>
                <a:cs typeface="+mn-cs"/>
              </a:rPr>
              <a:t>Laudato</a:t>
            </a:r>
            <a:r>
              <a:rPr lang="en-GB" sz="1200" i="1" kern="1200" dirty="0">
                <a:solidFill>
                  <a:schemeClr val="tx1"/>
                </a:solidFill>
                <a:effectLst/>
                <a:latin typeface="+mn-lt"/>
                <a:ea typeface="+mn-ea"/>
                <a:cs typeface="+mn-cs"/>
              </a:rPr>
              <a:t> Si’ </a:t>
            </a:r>
            <a:r>
              <a:rPr lang="en-GB" sz="1200" i="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“Praise be to you”—a line from </a:t>
            </a:r>
            <a:r>
              <a:rPr lang="en-GB" sz="1200" u="none" strike="noStrike" kern="1200" dirty="0">
                <a:solidFill>
                  <a:schemeClr val="tx1"/>
                </a:solidFill>
                <a:effectLst/>
                <a:latin typeface="+mn-lt"/>
                <a:ea typeface="+mn-ea"/>
                <a:cs typeface="+mn-cs"/>
              </a:rPr>
              <a:t>the Canticle</a:t>
            </a:r>
            <a:r>
              <a:rPr lang="en-GB" sz="1200" u="none" strike="noStrike" kern="1200" baseline="0" dirty="0">
                <a:solidFill>
                  <a:schemeClr val="tx1"/>
                </a:solidFill>
                <a:effectLst/>
                <a:latin typeface="+mn-lt"/>
                <a:ea typeface="+mn-ea"/>
                <a:cs typeface="+mn-cs"/>
              </a:rPr>
              <a:t> of the Sun </a:t>
            </a:r>
            <a:r>
              <a:rPr lang="en-GB" sz="1200" kern="1200" dirty="0">
                <a:solidFill>
                  <a:schemeClr val="tx1"/>
                </a:solidFill>
                <a:effectLst/>
                <a:latin typeface="+mn-lt"/>
                <a:ea typeface="+mn-ea"/>
                <a:cs typeface="+mn-cs"/>
              </a:rPr>
              <a:t>by St. Francis of Assisi</a:t>
            </a:r>
          </a:p>
          <a:p>
            <a:r>
              <a:rPr lang="en-GB" sz="1200" b="0" kern="1200" dirty="0">
                <a:solidFill>
                  <a:schemeClr val="tx1"/>
                </a:solidFill>
                <a:effectLst/>
                <a:latin typeface="+mn-lt"/>
                <a:ea typeface="+mn-ea"/>
                <a:cs typeface="+mn-cs"/>
              </a:rPr>
              <a:t>And of great concern to many people, not least the younger generation.</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We have arranged for this to be the topic at our</a:t>
            </a:r>
            <a:r>
              <a:rPr lang="en-GB" sz="1200" b="0" kern="1200" baseline="0" dirty="0">
                <a:solidFill>
                  <a:schemeClr val="tx1"/>
                </a:solidFill>
                <a:effectLst/>
                <a:latin typeface="+mn-lt"/>
                <a:ea typeface="+mn-ea"/>
                <a:cs typeface="+mn-cs"/>
              </a:rPr>
              <a:t> June Synod meeting – grateful to David Morgan for arranging for Ruth Valerio, an expert and activist in environmental issues, to coming to talk to us and introduce us to the Eco-Church project </a:t>
            </a:r>
            <a:endParaRPr lang="en-GB" b="0" dirty="0"/>
          </a:p>
          <a:p>
            <a:endParaRPr lang="en-GB" b="1" dirty="0"/>
          </a:p>
          <a:p>
            <a:endParaRPr lang="en-GB" b="1" dirty="0"/>
          </a:p>
          <a:p>
            <a:endParaRPr lang="en-GB" b="1" dirty="0"/>
          </a:p>
          <a:p>
            <a:endParaRPr lang="en-GB" b="0" dirty="0"/>
          </a:p>
          <a:p>
            <a:endParaRPr lang="en-GB" b="1" dirty="0"/>
          </a:p>
        </p:txBody>
      </p:sp>
      <p:sp>
        <p:nvSpPr>
          <p:cNvPr id="4" name="Slide Number Placeholder 3"/>
          <p:cNvSpPr>
            <a:spLocks noGrp="1"/>
          </p:cNvSpPr>
          <p:nvPr>
            <p:ph type="sldNum" sz="quarter" idx="10"/>
          </p:nvPr>
        </p:nvSpPr>
        <p:spPr/>
        <p:txBody>
          <a:bodyPr/>
          <a:lstStyle/>
          <a:p>
            <a:fld id="{11416DEC-1873-4F5C-9BCE-87CE99BD82AA}" type="slidenum">
              <a:rPr lang="en-GB" smtClean="0"/>
              <a:t>23</a:t>
            </a:fld>
            <a:endParaRPr lang="en-GB"/>
          </a:p>
        </p:txBody>
      </p:sp>
    </p:spTree>
    <p:extLst>
      <p:ext uri="{BB962C8B-B14F-4D97-AF65-F5344CB8AC3E}">
        <p14:creationId xmlns:p14="http://schemas.microsoft.com/office/powerpoint/2010/main" val="25462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a:t>
            </a:r>
            <a:r>
              <a:rPr lang="en-US" baseline="0" dirty="0"/>
              <a:t> – new housing hubs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1416DEC-1873-4F5C-9BCE-87CE99BD82AA}" type="slidenum">
              <a:rPr lang="en-GB" smtClean="0"/>
              <a:t>24</a:t>
            </a:fld>
            <a:endParaRPr lang="en-GB"/>
          </a:p>
        </p:txBody>
      </p:sp>
    </p:spTree>
    <p:extLst>
      <p:ext uri="{BB962C8B-B14F-4D97-AF65-F5344CB8AC3E}">
        <p14:creationId xmlns:p14="http://schemas.microsoft.com/office/powerpoint/2010/main" val="2600899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Chris – in summary – these are the proposed on-going</a:t>
            </a:r>
            <a:r>
              <a:rPr lang="en-GB" b="1" baseline="0" dirty="0"/>
              <a:t> or proposed plan projects</a:t>
            </a:r>
            <a:endParaRPr lang="en-GB" b="1" dirty="0"/>
          </a:p>
          <a:p>
            <a:endParaRPr lang="en-GB" b="1" dirty="0"/>
          </a:p>
        </p:txBody>
      </p:sp>
      <p:sp>
        <p:nvSpPr>
          <p:cNvPr id="4" name="Slide Number Placeholder 3"/>
          <p:cNvSpPr>
            <a:spLocks noGrp="1"/>
          </p:cNvSpPr>
          <p:nvPr>
            <p:ph type="sldNum" sz="quarter" idx="10"/>
          </p:nvPr>
        </p:nvSpPr>
        <p:spPr/>
        <p:txBody>
          <a:bodyPr/>
          <a:lstStyle/>
          <a:p>
            <a:fld id="{11416DEC-1873-4F5C-9BCE-87CE99BD82AA}" type="slidenum">
              <a:rPr lang="en-GB" smtClean="0"/>
              <a:t>25</a:t>
            </a:fld>
            <a:endParaRPr lang="en-GB"/>
          </a:p>
        </p:txBody>
      </p:sp>
    </p:spTree>
    <p:extLst>
      <p:ext uri="{BB962C8B-B14F-4D97-AF65-F5344CB8AC3E}">
        <p14:creationId xmlns:p14="http://schemas.microsoft.com/office/powerpoint/2010/main" val="1526380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Chris</a:t>
            </a:r>
            <a:r>
              <a:rPr lang="en-GB" b="1" baseline="0" dirty="0"/>
              <a:t> – and this is the process to discuss, and confirm our new Deanery Mission Action Plan. </a:t>
            </a:r>
            <a:endParaRPr lang="en-GB" b="1" dirty="0"/>
          </a:p>
          <a:p>
            <a:endParaRPr lang="en-GB" b="1" dirty="0"/>
          </a:p>
        </p:txBody>
      </p:sp>
      <p:sp>
        <p:nvSpPr>
          <p:cNvPr id="4" name="Slide Number Placeholder 3"/>
          <p:cNvSpPr>
            <a:spLocks noGrp="1"/>
          </p:cNvSpPr>
          <p:nvPr>
            <p:ph type="sldNum" sz="quarter" idx="10"/>
          </p:nvPr>
        </p:nvSpPr>
        <p:spPr/>
        <p:txBody>
          <a:bodyPr/>
          <a:lstStyle/>
          <a:p>
            <a:fld id="{11416DEC-1873-4F5C-9BCE-87CE99BD82AA}" type="slidenum">
              <a:rPr lang="en-GB" smtClean="0"/>
              <a:t>26</a:t>
            </a:fld>
            <a:endParaRPr lang="en-GB"/>
          </a:p>
        </p:txBody>
      </p:sp>
    </p:spTree>
    <p:extLst>
      <p:ext uri="{BB962C8B-B14F-4D97-AF65-F5344CB8AC3E}">
        <p14:creationId xmlns:p14="http://schemas.microsoft.com/office/powerpoint/2010/main" val="1526380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Section 6 – Gill – now need you to get into your groups and consider the following questions?</a:t>
            </a:r>
          </a:p>
          <a:p>
            <a:endParaRPr lang="en-GB" b="0" dirty="0"/>
          </a:p>
          <a:p>
            <a:endParaRPr lang="en-GB"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b="0" baseline="0" dirty="0"/>
          </a:p>
          <a:p>
            <a:endParaRPr lang="en-GB" b="0" dirty="0"/>
          </a:p>
          <a:p>
            <a:endParaRPr lang="en-GB" b="1" dirty="0"/>
          </a:p>
        </p:txBody>
      </p:sp>
      <p:sp>
        <p:nvSpPr>
          <p:cNvPr id="4" name="Slide Number Placeholder 3"/>
          <p:cNvSpPr>
            <a:spLocks noGrp="1"/>
          </p:cNvSpPr>
          <p:nvPr>
            <p:ph type="sldNum" sz="quarter" idx="10"/>
          </p:nvPr>
        </p:nvSpPr>
        <p:spPr/>
        <p:txBody>
          <a:bodyPr/>
          <a:lstStyle/>
          <a:p>
            <a:fld id="{11416DEC-1873-4F5C-9BCE-87CE99BD82AA}" type="slidenum">
              <a:rPr lang="en-GB" smtClean="0"/>
              <a:t>27</a:t>
            </a:fld>
            <a:endParaRPr lang="en-GB"/>
          </a:p>
        </p:txBody>
      </p:sp>
    </p:spTree>
    <p:extLst>
      <p:ext uri="{BB962C8B-B14F-4D97-AF65-F5344CB8AC3E}">
        <p14:creationId xmlns:p14="http://schemas.microsoft.com/office/powerpoint/2010/main" val="3627057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Chris</a:t>
            </a:r>
            <a:r>
              <a:rPr lang="en-GB" b="1" baseline="0" dirty="0"/>
              <a:t> – and this is the process to discuss, and confirm our new Deanery Mission Action Plan. </a:t>
            </a:r>
            <a:endParaRPr lang="en-GB" b="1" dirty="0"/>
          </a:p>
          <a:p>
            <a:endParaRPr lang="en-GB" b="1" dirty="0"/>
          </a:p>
        </p:txBody>
      </p:sp>
      <p:sp>
        <p:nvSpPr>
          <p:cNvPr id="4" name="Slide Number Placeholder 3"/>
          <p:cNvSpPr>
            <a:spLocks noGrp="1"/>
          </p:cNvSpPr>
          <p:nvPr>
            <p:ph type="sldNum" sz="quarter" idx="10"/>
          </p:nvPr>
        </p:nvSpPr>
        <p:spPr/>
        <p:txBody>
          <a:bodyPr/>
          <a:lstStyle/>
          <a:p>
            <a:fld id="{11416DEC-1873-4F5C-9BCE-87CE99BD82AA}" type="slidenum">
              <a:rPr lang="en-GB" smtClean="0"/>
              <a:t>28</a:t>
            </a:fld>
            <a:endParaRPr lang="en-GB"/>
          </a:p>
        </p:txBody>
      </p:sp>
    </p:spTree>
    <p:extLst>
      <p:ext uri="{BB962C8B-B14F-4D97-AF65-F5344CB8AC3E}">
        <p14:creationId xmlns:p14="http://schemas.microsoft.com/office/powerpoint/2010/main" val="1526380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a:t>
            </a:r>
            <a:r>
              <a:rPr lang="en-US" b="1" baseline="0" dirty="0"/>
              <a:t> – </a:t>
            </a:r>
            <a:r>
              <a:rPr lang="en-US" b="0" baseline="0" dirty="0"/>
              <a:t>How does this translate to the National Church. </a:t>
            </a:r>
            <a:r>
              <a:rPr lang="en-US" baseline="0" dirty="0"/>
              <a:t>The church is on the move, with Anglicans being encouraged to share their faith much more readily and openly  IN addition, there is a review of all things we do called renewal and reform, seeking to simplify the way the church does what it does, and through that renew and grow. Vocations and ordained and lay training is a massive challenge as the number of ministers falls off a cliff in the next 10 years. And now the question over women’s ministry and women bishops is largely resolved, there is a real willingness to wrestle with the elephant in the room, Human Sexuality, and see where God is leading the Church of England through a process of Shared Conversations. </a:t>
            </a:r>
            <a:endParaRPr lang="en-US" dirty="0"/>
          </a:p>
        </p:txBody>
      </p:sp>
      <p:sp>
        <p:nvSpPr>
          <p:cNvPr id="4" name="Slide Number Placeholder 3"/>
          <p:cNvSpPr>
            <a:spLocks noGrp="1"/>
          </p:cNvSpPr>
          <p:nvPr>
            <p:ph type="sldNum" sz="quarter" idx="10"/>
          </p:nvPr>
        </p:nvSpPr>
        <p:spPr/>
        <p:txBody>
          <a:bodyPr/>
          <a:lstStyle/>
          <a:p>
            <a:fld id="{EE5EB793-AFC1-6B44-83D4-E4465266FAF3}" type="slidenum">
              <a:rPr lang="en-US" smtClean="0"/>
              <a:t>3</a:t>
            </a:fld>
            <a:endParaRPr lang="en-US"/>
          </a:p>
        </p:txBody>
      </p:sp>
    </p:spTree>
    <p:extLst>
      <p:ext uri="{BB962C8B-B14F-4D97-AF65-F5344CB8AC3E}">
        <p14:creationId xmlns:p14="http://schemas.microsoft.com/office/powerpoint/2010/main" val="904996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Gill</a:t>
            </a:r>
            <a:endParaRPr lang="en-GB" b="0" dirty="0"/>
          </a:p>
          <a:p>
            <a:r>
              <a:rPr lang="en-GB" b="0" dirty="0"/>
              <a:t>Perfect Timing - DAP 2012 – 2016</a:t>
            </a:r>
          </a:p>
          <a:p>
            <a:r>
              <a:rPr lang="en-GB" b="0" dirty="0"/>
              <a:t>Bishop Nicholas’s visit March 2015 – energised by this – large numbers - just at the right time for reviewing and refocusing</a:t>
            </a:r>
            <a:r>
              <a:rPr lang="en-GB" b="0" baseline="0" dirty="0"/>
              <a:t> our DAP</a:t>
            </a:r>
          </a:p>
          <a:p>
            <a:r>
              <a:rPr lang="en-GB" b="0" baseline="0" dirty="0"/>
              <a:t>Pray Serve Grow</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Pray - </a:t>
            </a:r>
            <a:r>
              <a:rPr lang="en-GB" sz="1200" i="1" kern="1200" dirty="0">
                <a:solidFill>
                  <a:schemeClr val="tx1"/>
                </a:solidFill>
                <a:effectLst/>
                <a:latin typeface="+mn-lt"/>
                <a:ea typeface="+mn-ea"/>
                <a:cs typeface="+mn-cs"/>
              </a:rPr>
              <a:t>Worship and prayer are at the heart of what we do and who we are.   It is the heartbeat of our church.   </a:t>
            </a:r>
          </a:p>
          <a:p>
            <a:r>
              <a:rPr lang="en-GB" sz="1200" i="0" kern="1200" dirty="0">
                <a:solidFill>
                  <a:schemeClr val="tx1"/>
                </a:solidFill>
                <a:effectLst/>
                <a:latin typeface="+mn-lt"/>
                <a:ea typeface="+mn-ea"/>
                <a:cs typeface="+mn-cs"/>
              </a:rPr>
              <a:t>Serve</a:t>
            </a:r>
            <a:r>
              <a:rPr lang="en-GB" sz="1200" i="1" kern="1200" baseline="0" dirty="0">
                <a:solidFill>
                  <a:schemeClr val="tx1"/>
                </a:solidFill>
                <a:effectLst/>
                <a:latin typeface="+mn-lt"/>
                <a:ea typeface="+mn-ea"/>
                <a:cs typeface="+mn-cs"/>
              </a:rPr>
              <a:t> -  Whom do we serve? </a:t>
            </a:r>
            <a:r>
              <a:rPr lang="en-GB" sz="1200" i="1" kern="1200" dirty="0">
                <a:solidFill>
                  <a:schemeClr val="tx1"/>
                </a:solidFill>
                <a:effectLst/>
                <a:latin typeface="+mn-lt"/>
                <a:ea typeface="+mn-ea"/>
                <a:cs typeface="+mn-cs"/>
              </a:rPr>
              <a:t> It is good ministry which is the purpose and mission of the church.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As part of the Church of England, we in Wimborne Deanery aim to have a flourishing Christian presence in our community. </a:t>
            </a:r>
          </a:p>
          <a:p>
            <a:r>
              <a:rPr lang="en-GB" sz="1200" i="0" kern="1200" dirty="0">
                <a:solidFill>
                  <a:schemeClr val="tx1"/>
                </a:solidFill>
                <a:effectLst/>
                <a:latin typeface="+mn-lt"/>
                <a:ea typeface="+mn-ea"/>
                <a:cs typeface="+mn-cs"/>
              </a:rPr>
              <a:t>Grow</a:t>
            </a:r>
            <a:r>
              <a:rPr lang="en-GB" sz="1200" i="1" kern="1200" dirty="0">
                <a:solidFill>
                  <a:schemeClr val="tx1"/>
                </a:solidFill>
                <a:effectLst/>
                <a:latin typeface="+mn-lt"/>
                <a:ea typeface="+mn-ea"/>
                <a:cs typeface="+mn-cs"/>
              </a:rPr>
              <a:t> – Our primary focus is on prayer and serving others and  through this we will  aim to grow. </a:t>
            </a:r>
          </a:p>
          <a:p>
            <a:r>
              <a:rPr lang="en-GB" sz="1200" i="0" kern="1200" dirty="0">
                <a:solidFill>
                  <a:schemeClr val="tx1"/>
                </a:solidFill>
                <a:effectLst/>
                <a:latin typeface="+mn-lt"/>
                <a:ea typeface="+mn-ea"/>
                <a:cs typeface="+mn-cs"/>
              </a:rPr>
              <a:t>We aim to grow in depth, in</a:t>
            </a:r>
            <a:r>
              <a:rPr lang="en-GB" sz="1200" i="0" kern="1200" baseline="0" dirty="0">
                <a:solidFill>
                  <a:schemeClr val="tx1"/>
                </a:solidFill>
                <a:effectLst/>
                <a:latin typeface="+mn-lt"/>
                <a:ea typeface="+mn-ea"/>
                <a:cs typeface="+mn-cs"/>
              </a:rPr>
              <a:t> impact and in numbers.</a:t>
            </a:r>
          </a:p>
          <a:p>
            <a:endParaRPr lang="en-GB" sz="1200" i="0" kern="1200" baseline="0" dirty="0">
              <a:solidFill>
                <a:schemeClr val="tx1"/>
              </a:solidFill>
              <a:effectLst/>
              <a:latin typeface="+mn-lt"/>
              <a:ea typeface="+mn-ea"/>
              <a:cs typeface="+mn-cs"/>
            </a:endParaRPr>
          </a:p>
          <a:p>
            <a:r>
              <a:rPr lang="en-GB" sz="1200" i="0" kern="1200" baseline="0" dirty="0">
                <a:solidFill>
                  <a:schemeClr val="tx1"/>
                </a:solidFill>
                <a:effectLst/>
                <a:latin typeface="+mn-lt"/>
                <a:ea typeface="+mn-ea"/>
                <a:cs typeface="+mn-cs"/>
              </a:rPr>
              <a:t>Our June meeting last year was in discussion groups which threw up a huge range of ways we could further develop prayer in our deanery and individual parishes and benefices and ways in which we could serve others.</a:t>
            </a:r>
          </a:p>
          <a:p>
            <a:r>
              <a:rPr lang="en-GB" sz="1200" i="0" kern="1200" baseline="0" dirty="0">
                <a:solidFill>
                  <a:schemeClr val="tx1"/>
                </a:solidFill>
                <a:effectLst/>
                <a:latin typeface="+mn-lt"/>
                <a:ea typeface="+mn-ea"/>
                <a:cs typeface="+mn-cs"/>
              </a:rPr>
              <a:t>And in our proposals for our renewed DAP, we have used these key words to steer our project plan, as we try to rise to Bishop Nicholas’ challenge to us to Pray Serve Grow.</a:t>
            </a:r>
            <a:endParaRPr lang="en-GB" sz="120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b="0" baseline="0" dirty="0"/>
          </a:p>
          <a:p>
            <a:endParaRPr lang="en-GB" b="0" dirty="0"/>
          </a:p>
          <a:p>
            <a:endParaRPr lang="en-GB" b="1" dirty="0"/>
          </a:p>
        </p:txBody>
      </p:sp>
      <p:sp>
        <p:nvSpPr>
          <p:cNvPr id="4" name="Slide Number Placeholder 3"/>
          <p:cNvSpPr>
            <a:spLocks noGrp="1"/>
          </p:cNvSpPr>
          <p:nvPr>
            <p:ph type="sldNum" sz="quarter" idx="10"/>
          </p:nvPr>
        </p:nvSpPr>
        <p:spPr/>
        <p:txBody>
          <a:bodyPr/>
          <a:lstStyle/>
          <a:p>
            <a:fld id="{11416DEC-1873-4F5C-9BCE-87CE99BD82AA}" type="slidenum">
              <a:rPr lang="en-GB" smtClean="0"/>
              <a:t>4</a:t>
            </a:fld>
            <a:endParaRPr lang="en-GB"/>
          </a:p>
        </p:txBody>
      </p:sp>
    </p:spTree>
    <p:extLst>
      <p:ext uri="{BB962C8B-B14F-4D97-AF65-F5344CB8AC3E}">
        <p14:creationId xmlns:p14="http://schemas.microsoft.com/office/powerpoint/2010/main" val="3627057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 - </a:t>
            </a:r>
            <a:r>
              <a:rPr lang="en-US" dirty="0"/>
              <a:t>So what’s happened since the last plan?  Well,</a:t>
            </a:r>
            <a:r>
              <a:rPr lang="en-US" baseline="0" dirty="0"/>
              <a:t> we ‘exported’ the Bridge Parishes to Milford and </a:t>
            </a:r>
            <a:r>
              <a:rPr lang="en-US" baseline="0" dirty="0" err="1"/>
              <a:t>Blandford</a:t>
            </a:r>
            <a:r>
              <a:rPr lang="en-US" baseline="0" dirty="0"/>
              <a:t> Deanery, which made sense as they are a much smaller deanery and there was a natural link with their sister parishes in the Lower </a:t>
            </a:r>
            <a:r>
              <a:rPr lang="en-US" baseline="0" dirty="0" err="1"/>
              <a:t>Stour</a:t>
            </a:r>
            <a:r>
              <a:rPr lang="en-US" baseline="0" dirty="0"/>
              <a:t> benefice below </a:t>
            </a:r>
            <a:r>
              <a:rPr lang="en-US" baseline="0" dirty="0" err="1"/>
              <a:t>Blandford</a:t>
            </a:r>
            <a:r>
              <a:rPr lang="en-US" baseline="0" dirty="0"/>
              <a:t>. This left a Deanery of two halves – the suburban in khaki, and the rural in green.  Although in February last year the Bishop said that we were a Deanery that had declined in numbers, actually that was after taking out the numbers transferred to M&amp;B and actually over the 10 year period we bucked the trend and actually grew by one whole member!</a:t>
            </a:r>
            <a:endParaRPr lang="en-US" dirty="0"/>
          </a:p>
        </p:txBody>
      </p:sp>
      <p:sp>
        <p:nvSpPr>
          <p:cNvPr id="4" name="Slide Number Placeholder 3"/>
          <p:cNvSpPr>
            <a:spLocks noGrp="1"/>
          </p:cNvSpPr>
          <p:nvPr>
            <p:ph type="sldNum" sz="quarter" idx="10"/>
          </p:nvPr>
        </p:nvSpPr>
        <p:spPr/>
        <p:txBody>
          <a:bodyPr/>
          <a:lstStyle/>
          <a:p>
            <a:fld id="{11416DEC-1873-4F5C-9BCE-87CE99BD82AA}" type="slidenum">
              <a:rPr lang="en-GB" smtClean="0"/>
              <a:t>5</a:t>
            </a:fld>
            <a:endParaRPr lang="en-GB"/>
          </a:p>
        </p:txBody>
      </p:sp>
    </p:spTree>
    <p:extLst>
      <p:ext uri="{BB962C8B-B14F-4D97-AF65-F5344CB8AC3E}">
        <p14:creationId xmlns:p14="http://schemas.microsoft.com/office/powerpoint/2010/main" val="2331736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 </a:t>
            </a:r>
            <a:r>
              <a:rPr lang="en-US" baseline="0" dirty="0"/>
              <a:t>Wimborne Deanery is the second largest deanery in the Diocese with a population of just under 90,000. Our Fairer Share number was 2,628 at the last count in 2015, which puts us at just under 3% of the population, an average for the Diocese which is the second largest % in the Church of England behind Hereford. We are 100% of our numbers in 2005 and so have grown more than the average in the diocese, which has seen shrinkage of 0.7% p.a. over the past 10 years, a number similar to the national church trend. Our growth is largely due to rises in larger suburban churches, which have offset the decline in other parishes and in the rural areas. Without wishing to get hung up on labels, we represent the complete spectrum of churchmanship, from Anglo-Catholic to Central Liberal to Charismatic evangelical and conservative evangelical. Although we highest percentage of retired people in Europe we also have a strong family and children scene, and a number of church schools both primary and secondary and three Academies. </a:t>
            </a:r>
            <a:endParaRPr lang="en-US" dirty="0"/>
          </a:p>
        </p:txBody>
      </p:sp>
      <p:sp>
        <p:nvSpPr>
          <p:cNvPr id="4" name="Slide Number Placeholder 3"/>
          <p:cNvSpPr>
            <a:spLocks noGrp="1"/>
          </p:cNvSpPr>
          <p:nvPr>
            <p:ph type="sldNum" sz="quarter" idx="10"/>
          </p:nvPr>
        </p:nvSpPr>
        <p:spPr/>
        <p:txBody>
          <a:bodyPr/>
          <a:lstStyle/>
          <a:p>
            <a:fld id="{11416DEC-1873-4F5C-9BCE-87CE99BD82AA}" type="slidenum">
              <a:rPr lang="en-GB" smtClean="0"/>
              <a:t>6</a:t>
            </a:fld>
            <a:endParaRPr lang="en-GB"/>
          </a:p>
        </p:txBody>
      </p:sp>
    </p:spTree>
    <p:extLst>
      <p:ext uri="{BB962C8B-B14F-4D97-AF65-F5344CB8AC3E}">
        <p14:creationId xmlns:p14="http://schemas.microsoft.com/office/powerpoint/2010/main" val="1375906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C00000"/>
                </a:solidFill>
              </a:rPr>
              <a:t>Section</a:t>
            </a:r>
            <a:r>
              <a:rPr lang="en-GB" b="1" baseline="0" dirty="0">
                <a:solidFill>
                  <a:srgbClr val="C00000"/>
                </a:solidFill>
              </a:rPr>
              <a:t> 3 – Gill</a:t>
            </a:r>
          </a:p>
          <a:p>
            <a:r>
              <a:rPr lang="en-GB" dirty="0"/>
              <a:t>Quick review of the Deanery Plan 2012 – 2016</a:t>
            </a:r>
            <a:r>
              <a:rPr lang="en-GB" baseline="0" dirty="0"/>
              <a:t> </a:t>
            </a:r>
            <a:r>
              <a:rPr lang="en-GB" dirty="0"/>
              <a:t>– can’t and don’t need to read but this was our working document</a:t>
            </a:r>
            <a:r>
              <a:rPr lang="en-GB" baseline="0" dirty="0"/>
              <a:t> – our project plan. Colour coded from time to time with traffic lights</a:t>
            </a:r>
            <a:endParaRPr lang="en-GB" dirty="0"/>
          </a:p>
        </p:txBody>
      </p:sp>
      <p:sp>
        <p:nvSpPr>
          <p:cNvPr id="4" name="Slide Number Placeholder 3"/>
          <p:cNvSpPr>
            <a:spLocks noGrp="1"/>
          </p:cNvSpPr>
          <p:nvPr>
            <p:ph type="sldNum" sz="quarter" idx="10"/>
          </p:nvPr>
        </p:nvSpPr>
        <p:spPr/>
        <p:txBody>
          <a:bodyPr/>
          <a:lstStyle/>
          <a:p>
            <a:fld id="{11416DEC-1873-4F5C-9BCE-87CE99BD82AA}" type="slidenum">
              <a:rPr lang="en-GB" smtClean="0"/>
              <a:t>7</a:t>
            </a:fld>
            <a:endParaRPr lang="en-GB"/>
          </a:p>
        </p:txBody>
      </p:sp>
    </p:spTree>
    <p:extLst>
      <p:ext uri="{BB962C8B-B14F-4D97-AF65-F5344CB8AC3E}">
        <p14:creationId xmlns:p14="http://schemas.microsoft.com/office/powerpoint/2010/main" val="1614321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Section 4 – Gill</a:t>
            </a:r>
          </a:p>
          <a:p>
            <a:r>
              <a:rPr lang="en-GB" b="0" dirty="0"/>
              <a:t>Two projects from our 2012 DAP we are recommending don’t continue</a:t>
            </a:r>
          </a:p>
          <a:p>
            <a:r>
              <a:rPr lang="en-GB" b="0" dirty="0"/>
              <a:t>Shared services tried and not particularly</a:t>
            </a:r>
            <a:r>
              <a:rPr lang="en-GB" b="0" baseline="0" dirty="0"/>
              <a:t> successful – </a:t>
            </a:r>
            <a:r>
              <a:rPr lang="en-GB" b="0" baseline="0" dirty="0" err="1"/>
              <a:t>eg</a:t>
            </a:r>
            <a:r>
              <a:rPr lang="en-GB" b="0" baseline="0" dirty="0"/>
              <a:t> Education Sunday</a:t>
            </a:r>
          </a:p>
          <a:p>
            <a:r>
              <a:rPr lang="en-GB" b="0" baseline="0" dirty="0"/>
              <a:t>Directory of Deanery pastoral services – never got off the ground</a:t>
            </a:r>
            <a:endParaRPr lang="en-GB" b="0" dirty="0"/>
          </a:p>
          <a:p>
            <a:endParaRPr lang="en-GB" b="1" dirty="0"/>
          </a:p>
          <a:p>
            <a:endParaRPr lang="en-GB" b="1" dirty="0"/>
          </a:p>
        </p:txBody>
      </p:sp>
      <p:sp>
        <p:nvSpPr>
          <p:cNvPr id="4" name="Slide Number Placeholder 3"/>
          <p:cNvSpPr>
            <a:spLocks noGrp="1"/>
          </p:cNvSpPr>
          <p:nvPr>
            <p:ph type="sldNum" sz="quarter" idx="10"/>
          </p:nvPr>
        </p:nvSpPr>
        <p:spPr/>
        <p:txBody>
          <a:bodyPr/>
          <a:lstStyle/>
          <a:p>
            <a:fld id="{11416DEC-1873-4F5C-9BCE-87CE99BD82AA}" type="slidenum">
              <a:rPr lang="en-GB" smtClean="0"/>
              <a:t>8</a:t>
            </a:fld>
            <a:endParaRPr lang="en-GB"/>
          </a:p>
        </p:txBody>
      </p:sp>
    </p:spTree>
    <p:extLst>
      <p:ext uri="{BB962C8B-B14F-4D97-AF65-F5344CB8AC3E}">
        <p14:creationId xmlns:p14="http://schemas.microsoft.com/office/powerpoint/2010/main" val="1526380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Section 4 – Gill</a:t>
            </a:r>
          </a:p>
          <a:p>
            <a:r>
              <a:rPr lang="en-GB" b="0" dirty="0"/>
              <a:t>Three</a:t>
            </a:r>
            <a:r>
              <a:rPr lang="en-GB" b="0" baseline="0" dirty="0"/>
              <a:t> areas that have been a great success and are either on-going, or completed</a:t>
            </a:r>
            <a:r>
              <a:rPr lang="is-IS" b="0" baseline="0" dirty="0"/>
              <a:t>…</a:t>
            </a:r>
            <a:r>
              <a:rPr lang="is-IS" b="1" baseline="0" dirty="0"/>
              <a:t>.</a:t>
            </a:r>
            <a:r>
              <a:rPr lang="is-IS" b="0" baseline="0" dirty="0"/>
              <a:t> </a:t>
            </a:r>
            <a:r>
              <a:rPr lang="en-US" b="0" baseline="0" dirty="0"/>
              <a:t>A</a:t>
            </a:r>
            <a:r>
              <a:rPr lang="is-IS" b="0" baseline="0" dirty="0"/>
              <a:t>nd here are some photographic examples ...</a:t>
            </a:r>
            <a:endParaRPr lang="en-GB" b="0" dirty="0"/>
          </a:p>
          <a:p>
            <a:endParaRPr lang="en-GB" b="1" dirty="0"/>
          </a:p>
        </p:txBody>
      </p:sp>
      <p:sp>
        <p:nvSpPr>
          <p:cNvPr id="4" name="Slide Number Placeholder 3"/>
          <p:cNvSpPr>
            <a:spLocks noGrp="1"/>
          </p:cNvSpPr>
          <p:nvPr>
            <p:ph type="sldNum" sz="quarter" idx="10"/>
          </p:nvPr>
        </p:nvSpPr>
        <p:spPr/>
        <p:txBody>
          <a:bodyPr/>
          <a:lstStyle/>
          <a:p>
            <a:fld id="{11416DEC-1873-4F5C-9BCE-87CE99BD82AA}" type="slidenum">
              <a:rPr lang="en-GB" smtClean="0"/>
              <a:t>9</a:t>
            </a:fld>
            <a:endParaRPr lang="en-GB"/>
          </a:p>
        </p:txBody>
      </p:sp>
    </p:spTree>
    <p:extLst>
      <p:ext uri="{BB962C8B-B14F-4D97-AF65-F5344CB8AC3E}">
        <p14:creationId xmlns:p14="http://schemas.microsoft.com/office/powerpoint/2010/main" val="152638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B4CDCED-5861-4334-B035-15D6D86703C3}" type="datetimeFigureOut">
              <a:rPr lang="en-GB" smtClean="0"/>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A24099-6280-4C8A-8391-4C356918A12D}" type="slidenum">
              <a:rPr lang="en-GB" smtClean="0"/>
              <a:t>‹#›</a:t>
            </a:fld>
            <a:endParaRPr lang="en-GB"/>
          </a:p>
        </p:txBody>
      </p:sp>
    </p:spTree>
    <p:extLst>
      <p:ext uri="{BB962C8B-B14F-4D97-AF65-F5344CB8AC3E}">
        <p14:creationId xmlns:p14="http://schemas.microsoft.com/office/powerpoint/2010/main" val="20861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4CDCED-5861-4334-B035-15D6D86703C3}" type="datetimeFigureOut">
              <a:rPr lang="en-GB" smtClean="0"/>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A24099-6280-4C8A-8391-4C356918A12D}" type="slidenum">
              <a:rPr lang="en-GB" smtClean="0"/>
              <a:t>‹#›</a:t>
            </a:fld>
            <a:endParaRPr lang="en-GB"/>
          </a:p>
        </p:txBody>
      </p:sp>
    </p:spTree>
    <p:extLst>
      <p:ext uri="{BB962C8B-B14F-4D97-AF65-F5344CB8AC3E}">
        <p14:creationId xmlns:p14="http://schemas.microsoft.com/office/powerpoint/2010/main" val="93486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4CDCED-5861-4334-B035-15D6D86703C3}" type="datetimeFigureOut">
              <a:rPr lang="en-GB" smtClean="0"/>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A24099-6280-4C8A-8391-4C356918A12D}" type="slidenum">
              <a:rPr lang="en-GB" smtClean="0"/>
              <a:t>‹#›</a:t>
            </a:fld>
            <a:endParaRPr lang="en-GB"/>
          </a:p>
        </p:txBody>
      </p:sp>
    </p:spTree>
    <p:extLst>
      <p:ext uri="{BB962C8B-B14F-4D97-AF65-F5344CB8AC3E}">
        <p14:creationId xmlns:p14="http://schemas.microsoft.com/office/powerpoint/2010/main" val="786670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4CDCED-5861-4334-B035-15D6D86703C3}" type="datetimeFigureOut">
              <a:rPr lang="en-GB" smtClean="0"/>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A24099-6280-4C8A-8391-4C356918A12D}" type="slidenum">
              <a:rPr lang="en-GB" smtClean="0"/>
              <a:t>‹#›</a:t>
            </a:fld>
            <a:endParaRPr lang="en-GB"/>
          </a:p>
        </p:txBody>
      </p:sp>
    </p:spTree>
    <p:extLst>
      <p:ext uri="{BB962C8B-B14F-4D97-AF65-F5344CB8AC3E}">
        <p14:creationId xmlns:p14="http://schemas.microsoft.com/office/powerpoint/2010/main" val="2140654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CDCED-5861-4334-B035-15D6D86703C3}" type="datetimeFigureOut">
              <a:rPr lang="en-GB" smtClean="0"/>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A24099-6280-4C8A-8391-4C356918A12D}" type="slidenum">
              <a:rPr lang="en-GB" smtClean="0"/>
              <a:t>‹#›</a:t>
            </a:fld>
            <a:endParaRPr lang="en-GB"/>
          </a:p>
        </p:txBody>
      </p:sp>
    </p:spTree>
    <p:extLst>
      <p:ext uri="{BB962C8B-B14F-4D97-AF65-F5344CB8AC3E}">
        <p14:creationId xmlns:p14="http://schemas.microsoft.com/office/powerpoint/2010/main" val="220126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B4CDCED-5861-4334-B035-15D6D86703C3}" type="datetimeFigureOut">
              <a:rPr lang="en-GB" smtClean="0"/>
              <a:t>20/02/2018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A24099-6280-4C8A-8391-4C356918A12D}" type="slidenum">
              <a:rPr lang="en-GB" smtClean="0"/>
              <a:t>‹#›</a:t>
            </a:fld>
            <a:endParaRPr lang="en-GB"/>
          </a:p>
        </p:txBody>
      </p:sp>
    </p:spTree>
    <p:extLst>
      <p:ext uri="{BB962C8B-B14F-4D97-AF65-F5344CB8AC3E}">
        <p14:creationId xmlns:p14="http://schemas.microsoft.com/office/powerpoint/2010/main" val="2960155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B4CDCED-5861-4334-B035-15D6D86703C3}" type="datetimeFigureOut">
              <a:rPr lang="en-GB" smtClean="0"/>
              <a:t>20/02/2018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A24099-6280-4C8A-8391-4C356918A12D}" type="slidenum">
              <a:rPr lang="en-GB" smtClean="0"/>
              <a:t>‹#›</a:t>
            </a:fld>
            <a:endParaRPr lang="en-GB"/>
          </a:p>
        </p:txBody>
      </p:sp>
    </p:spTree>
    <p:extLst>
      <p:ext uri="{BB962C8B-B14F-4D97-AF65-F5344CB8AC3E}">
        <p14:creationId xmlns:p14="http://schemas.microsoft.com/office/powerpoint/2010/main" val="144170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B4CDCED-5861-4334-B035-15D6D86703C3}" type="datetimeFigureOut">
              <a:rPr lang="en-GB" smtClean="0"/>
              <a:t>20/02/2018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A24099-6280-4C8A-8391-4C356918A12D}" type="slidenum">
              <a:rPr lang="en-GB" smtClean="0"/>
              <a:t>‹#›</a:t>
            </a:fld>
            <a:endParaRPr lang="en-GB"/>
          </a:p>
        </p:txBody>
      </p:sp>
    </p:spTree>
    <p:extLst>
      <p:ext uri="{BB962C8B-B14F-4D97-AF65-F5344CB8AC3E}">
        <p14:creationId xmlns:p14="http://schemas.microsoft.com/office/powerpoint/2010/main" val="10839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CDCED-5861-4334-B035-15D6D86703C3}" type="datetimeFigureOut">
              <a:rPr lang="en-GB" smtClean="0"/>
              <a:t>20/02/2018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A24099-6280-4C8A-8391-4C356918A12D}" type="slidenum">
              <a:rPr lang="en-GB" smtClean="0"/>
              <a:t>‹#›</a:t>
            </a:fld>
            <a:endParaRPr lang="en-GB"/>
          </a:p>
        </p:txBody>
      </p:sp>
    </p:spTree>
    <p:extLst>
      <p:ext uri="{BB962C8B-B14F-4D97-AF65-F5344CB8AC3E}">
        <p14:creationId xmlns:p14="http://schemas.microsoft.com/office/powerpoint/2010/main" val="184629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CDCED-5861-4334-B035-15D6D86703C3}" type="datetimeFigureOut">
              <a:rPr lang="en-GB" smtClean="0"/>
              <a:t>20/02/2018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A24099-6280-4C8A-8391-4C356918A12D}" type="slidenum">
              <a:rPr lang="en-GB" smtClean="0"/>
              <a:t>‹#›</a:t>
            </a:fld>
            <a:endParaRPr lang="en-GB"/>
          </a:p>
        </p:txBody>
      </p:sp>
    </p:spTree>
    <p:extLst>
      <p:ext uri="{BB962C8B-B14F-4D97-AF65-F5344CB8AC3E}">
        <p14:creationId xmlns:p14="http://schemas.microsoft.com/office/powerpoint/2010/main" val="2608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CDCED-5861-4334-B035-15D6D86703C3}" type="datetimeFigureOut">
              <a:rPr lang="en-GB" smtClean="0"/>
              <a:t>20/02/2018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A24099-6280-4C8A-8391-4C356918A12D}" type="slidenum">
              <a:rPr lang="en-GB" smtClean="0"/>
              <a:t>‹#›</a:t>
            </a:fld>
            <a:endParaRPr lang="en-GB"/>
          </a:p>
        </p:txBody>
      </p:sp>
    </p:spTree>
    <p:extLst>
      <p:ext uri="{BB962C8B-B14F-4D97-AF65-F5344CB8AC3E}">
        <p14:creationId xmlns:p14="http://schemas.microsoft.com/office/powerpoint/2010/main" val="1680682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4CDCED-5861-4334-B035-15D6D86703C3}" type="datetimeFigureOut">
              <a:rPr lang="en-GB" smtClean="0"/>
              <a:t>20/02/2018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24099-6280-4C8A-8391-4C356918A12D}" type="slidenum">
              <a:rPr lang="en-GB" smtClean="0"/>
              <a:t>‹#›</a:t>
            </a:fld>
            <a:endParaRPr lang="en-GB"/>
          </a:p>
        </p:txBody>
      </p:sp>
    </p:spTree>
    <p:extLst>
      <p:ext uri="{BB962C8B-B14F-4D97-AF65-F5344CB8AC3E}">
        <p14:creationId xmlns:p14="http://schemas.microsoft.com/office/powerpoint/2010/main" val="972032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p:cNvPicPr>
          <p:nvPr/>
        </p:nvPicPr>
        <p:blipFill>
          <a:blip r:embed="rId3">
            <a:alphaModFix amt="35000"/>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9652"/>
                    </a14:imgEffect>
                  </a14:imgLayer>
                </a14:imgProps>
              </a:ext>
              <a:ext uri="{28A0092B-C50C-407E-A947-70E740481C1C}">
                <a14:useLocalDpi xmlns:a14="http://schemas.microsoft.com/office/drawing/2010/main"/>
              </a:ext>
            </a:extLst>
          </a:blip>
          <a:srcRect/>
          <a:stretch>
            <a:fillRect/>
          </a:stretch>
        </p:blipFill>
        <p:spPr bwMode="auto">
          <a:xfrm>
            <a:off x="0" y="0"/>
            <a:ext cx="9067800" cy="6858000"/>
          </a:xfrm>
          <a:prstGeom prst="rect">
            <a:avLst/>
          </a:prstGeom>
          <a:noFill/>
          <a:ln>
            <a:noFill/>
          </a:ln>
          <a:extLst>
            <a:ext uri="{909E8E84-426E-40dd-AFC4-6F175D3DCCD1}">
              <a14:hiddenFill xmlns:a14="http://schemas.microsoft.com/office/drawing/2010/main" xmlns="">
                <a:solidFill>
                  <a:srgbClr val="FFFFFF">
                    <a:alpha val="35001"/>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Title 1"/>
          <p:cNvSpPr>
            <a:spLocks noGrp="1"/>
          </p:cNvSpPr>
          <p:nvPr>
            <p:ph type="ctrTitle"/>
          </p:nvPr>
        </p:nvSpPr>
        <p:spPr/>
        <p:style>
          <a:lnRef idx="1">
            <a:schemeClr val="accent1"/>
          </a:lnRef>
          <a:fillRef idx="2">
            <a:schemeClr val="accent1"/>
          </a:fillRef>
          <a:effectRef idx="1">
            <a:schemeClr val="accent1"/>
          </a:effectRef>
          <a:fontRef idx="minor">
            <a:schemeClr val="dk1"/>
          </a:fontRef>
        </p:style>
        <p:txBody>
          <a:bodyPr/>
          <a:lstStyle/>
          <a:p>
            <a:pPr eaLnBrk="1" hangingPunct="1"/>
            <a:r>
              <a:rPr lang="en-US" b="1" dirty="0">
                <a:latin typeface="Calibri" charset="0"/>
                <a:ea typeface="ＭＳ Ｐゴシック" charset="0"/>
                <a:cs typeface="ＭＳ Ｐゴシック" charset="0"/>
              </a:rPr>
              <a:t>Wimborne Deanery Plan</a:t>
            </a:r>
          </a:p>
        </p:txBody>
      </p:sp>
      <p:sp>
        <p:nvSpPr>
          <p:cNvPr id="3" name="Subtitle 2"/>
          <p:cNvSpPr>
            <a:spLocks noGrp="1"/>
          </p:cNvSpPr>
          <p:nvPr>
            <p:ph type="subTitle" idx="1"/>
          </p:nvPr>
        </p:nvSpPr>
        <p:spPr>
          <a:xfrm>
            <a:off x="2483768" y="3886200"/>
            <a:ext cx="3672408" cy="838944"/>
          </a:xfrm>
        </p:spPr>
        <p:style>
          <a:lnRef idx="1">
            <a:schemeClr val="accent1"/>
          </a:lnRef>
          <a:fillRef idx="2">
            <a:schemeClr val="accent1"/>
          </a:fillRef>
          <a:effectRef idx="1">
            <a:schemeClr val="accent1"/>
          </a:effectRef>
          <a:fontRef idx="minor">
            <a:schemeClr val="dk1"/>
          </a:fontRef>
        </p:style>
        <p:txBody>
          <a:bodyPr rtlCol="0">
            <a:normAutofit/>
          </a:bodyPr>
          <a:lstStyle/>
          <a:p>
            <a:pPr eaLnBrk="1" fontAlgn="auto" hangingPunct="1">
              <a:spcAft>
                <a:spcPts val="0"/>
              </a:spcAft>
              <a:buFont typeface="Arial"/>
              <a:buNone/>
              <a:defRPr/>
            </a:pPr>
            <a:r>
              <a:rPr lang="en-US" dirty="0">
                <a:solidFill>
                  <a:schemeClr val="tx1"/>
                </a:solidFill>
              </a:rPr>
              <a:t>2016-2020</a:t>
            </a:r>
            <a:endParaRPr lang="en-US" dirty="0">
              <a:solidFill>
                <a:schemeClr val="tx1"/>
              </a:solidFill>
              <a:ea typeface="+mn-ea"/>
              <a:cs typeface="+mn-cs"/>
            </a:endParaRPr>
          </a:p>
        </p:txBody>
      </p:sp>
      <p:pic>
        <p:nvPicPr>
          <p:cNvPr id="5" name="Picture 4" descr="Logo 6-2.png"/>
          <p:cNvPicPr>
            <a:picLocks noChangeAspect="1"/>
          </p:cNvPicPr>
          <p:nvPr/>
        </p:nvPicPr>
        <p:blipFill>
          <a:blip r:embed="rId5" cstate="email">
            <a:alphaModFix amt="71000"/>
            <a:extLst>
              <a:ext uri="{28A0092B-C50C-407E-A947-70E740481C1C}">
                <a14:useLocalDpi xmlns:a14="http://schemas.microsoft.com/office/drawing/2010/main"/>
              </a:ext>
            </a:extLst>
          </a:blip>
          <a:stretch>
            <a:fillRect/>
          </a:stretch>
        </p:blipFill>
        <p:spPr>
          <a:xfrm>
            <a:off x="1907704" y="4941168"/>
            <a:ext cx="5132994" cy="1543221"/>
          </a:xfrm>
          <a:prstGeom prst="rect">
            <a:avLst/>
          </a:prstGeom>
          <a:ln>
            <a:noFill/>
          </a:ln>
          <a:effectLst>
            <a:softEdge rad="112500"/>
          </a:effectLst>
        </p:spPr>
      </p:pic>
    </p:spTree>
    <p:extLst>
      <p:ext uri="{BB962C8B-B14F-4D97-AF65-F5344CB8AC3E}">
        <p14:creationId xmlns:p14="http://schemas.microsoft.com/office/powerpoint/2010/main" val="140068097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lex and Gill\Documents\GILL\DEANERY SYNOD\otb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9512" y="188640"/>
            <a:ext cx="4091002" cy="3240360"/>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Alex and Gill\Documents\GILL\DEANERY SYNOD\otb1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25372" y="260648"/>
            <a:ext cx="4461844" cy="3168352"/>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C:\Users\Alex and Gill\Documents\GILL\DEANERY SYNOD\otb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26062" y="3501008"/>
            <a:ext cx="4358199" cy="3312368"/>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descr="C:\Users\Alex and Gill\Documents\GILL\DEANERY SYNOD\otb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9512" y="3573016"/>
            <a:ext cx="4224470" cy="316835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491880" y="2276872"/>
            <a:ext cx="1944216" cy="181588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800" dirty="0"/>
              <a:t>CYP Training – Open the Book</a:t>
            </a:r>
          </a:p>
        </p:txBody>
      </p:sp>
      <p:pic>
        <p:nvPicPr>
          <p:cNvPr id="7" name="Picture 6" descr="Logo 6-2.png"/>
          <p:cNvPicPr>
            <a:picLocks noChangeAspect="1"/>
          </p:cNvPicPr>
          <p:nvPr/>
        </p:nvPicPr>
        <p:blipFill>
          <a:blip r:embed="rId7" cstate="email">
            <a:alphaModFix amt="71000"/>
            <a:extLst>
              <a:ext uri="{28A0092B-C50C-407E-A947-70E740481C1C}">
                <a14:useLocalDpi xmlns:a14="http://schemas.microsoft.com/office/drawing/2010/main"/>
              </a:ext>
            </a:extLst>
          </a:blip>
          <a:stretch>
            <a:fillRect/>
          </a:stretch>
        </p:blipFill>
        <p:spPr>
          <a:xfrm>
            <a:off x="6732240" y="188640"/>
            <a:ext cx="1995880" cy="600056"/>
          </a:xfrm>
          <a:prstGeom prst="rect">
            <a:avLst/>
          </a:prstGeom>
          <a:ln>
            <a:noFill/>
          </a:ln>
          <a:effectLst>
            <a:softEdge rad="112500"/>
          </a:effectLst>
        </p:spPr>
      </p:pic>
    </p:spTree>
    <p:extLst>
      <p:ext uri="{BB962C8B-B14F-4D97-AF65-F5344CB8AC3E}">
        <p14:creationId xmlns:p14="http://schemas.microsoft.com/office/powerpoint/2010/main" val="31358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584175"/>
          </a:xfrm>
        </p:spPr>
        <p:style>
          <a:lnRef idx="1">
            <a:schemeClr val="accent2"/>
          </a:lnRef>
          <a:fillRef idx="2">
            <a:schemeClr val="accent2"/>
          </a:fillRef>
          <a:effectRef idx="1">
            <a:schemeClr val="accent2"/>
          </a:effectRef>
          <a:fontRef idx="minor">
            <a:schemeClr val="dk1"/>
          </a:fontRef>
        </p:style>
        <p:txBody>
          <a:bodyPr/>
          <a:lstStyle/>
          <a:p>
            <a:pPr algn="r"/>
            <a:r>
              <a:rPr lang="en-GB" b="1" dirty="0"/>
              <a:t>FRESH EXPRESSIONS</a:t>
            </a:r>
          </a:p>
        </p:txBody>
      </p:sp>
      <p:sp>
        <p:nvSpPr>
          <p:cNvPr id="3" name="Content Placeholder 2"/>
          <p:cNvSpPr>
            <a:spLocks noGrp="1"/>
          </p:cNvSpPr>
          <p:nvPr>
            <p:ph type="subTitle" idx="1"/>
          </p:nvPr>
        </p:nvSpPr>
        <p:spPr>
          <a:xfrm>
            <a:off x="683568" y="1916832"/>
            <a:ext cx="7704856" cy="4536504"/>
          </a:xfrm>
        </p:spPr>
        <p:style>
          <a:lnRef idx="1">
            <a:schemeClr val="accent3"/>
          </a:lnRef>
          <a:fillRef idx="2">
            <a:schemeClr val="accent3"/>
          </a:fillRef>
          <a:effectRef idx="1">
            <a:schemeClr val="accent3"/>
          </a:effectRef>
          <a:fontRef idx="minor">
            <a:schemeClr val="dk1"/>
          </a:fontRef>
        </p:style>
        <p:txBody>
          <a:bodyPr>
            <a:normAutofit/>
          </a:bodyPr>
          <a:lstStyle/>
          <a:p>
            <a:pPr marL="457200" indent="-457200" algn="ctr">
              <a:buFont typeface="Arial" panose="020B0604020202020204" pitchFamily="34" charset="0"/>
              <a:buChar char="•"/>
            </a:pPr>
            <a:r>
              <a:rPr lang="en-GB" dirty="0">
                <a:solidFill>
                  <a:schemeClr val="tx1"/>
                </a:solidFill>
              </a:rPr>
              <a:t>Community Café</a:t>
            </a:r>
          </a:p>
          <a:p>
            <a:pPr marL="457200" indent="-457200" algn="ctr">
              <a:buFont typeface="Arial" panose="020B0604020202020204" pitchFamily="34" charset="0"/>
              <a:buChar char="•"/>
            </a:pPr>
            <a:r>
              <a:rPr lang="en-GB" dirty="0">
                <a:solidFill>
                  <a:schemeClr val="tx1"/>
                </a:solidFill>
              </a:rPr>
              <a:t>Re-create</a:t>
            </a:r>
          </a:p>
          <a:p>
            <a:pPr marL="457200" indent="-457200" algn="ctr">
              <a:buFont typeface="Arial" panose="020B0604020202020204" pitchFamily="34" charset="0"/>
              <a:buChar char="•"/>
            </a:pPr>
            <a:r>
              <a:rPr lang="en-GB" dirty="0">
                <a:solidFill>
                  <a:schemeClr val="tx1"/>
                </a:solidFill>
              </a:rPr>
              <a:t>Streetlight Centre</a:t>
            </a:r>
          </a:p>
          <a:p>
            <a:pPr marL="457200" indent="-457200" algn="ctr">
              <a:buFont typeface="Arial" panose="020B0604020202020204" pitchFamily="34" charset="0"/>
              <a:buChar char="•"/>
            </a:pPr>
            <a:r>
              <a:rPr lang="en-GB" dirty="0">
                <a:solidFill>
                  <a:schemeClr val="tx1"/>
                </a:solidFill>
              </a:rPr>
              <a:t>Breakfast Church (4)</a:t>
            </a:r>
          </a:p>
          <a:p>
            <a:pPr marL="457200" indent="-457200" algn="ctr">
              <a:buFont typeface="Arial" panose="020B0604020202020204" pitchFamily="34" charset="0"/>
              <a:buChar char="•"/>
            </a:pPr>
            <a:r>
              <a:rPr lang="en-GB" dirty="0">
                <a:solidFill>
                  <a:schemeClr val="tx1"/>
                </a:solidFill>
              </a:rPr>
              <a:t>Messy Church</a:t>
            </a:r>
          </a:p>
          <a:p>
            <a:pPr marL="457200" indent="-457200" algn="ctr">
              <a:buFont typeface="Arial" panose="020B0604020202020204" pitchFamily="34" charset="0"/>
              <a:buChar char="•"/>
            </a:pPr>
            <a:r>
              <a:rPr lang="en-GB" dirty="0">
                <a:solidFill>
                  <a:schemeClr val="tx1"/>
                </a:solidFill>
              </a:rPr>
              <a:t>Community project - Kingfisher</a:t>
            </a:r>
          </a:p>
        </p:txBody>
      </p:sp>
      <p:pic>
        <p:nvPicPr>
          <p:cNvPr id="4" name="Picture 3" descr="Logo 6-2.png"/>
          <p:cNvPicPr>
            <a:picLocks noChangeAspect="1"/>
          </p:cNvPicPr>
          <p:nvPr/>
        </p:nvPicPr>
        <p:blipFill>
          <a:blip r:embed="rId3" cstate="email">
            <a:alphaModFix amt="71000"/>
            <a:extLst>
              <a:ext uri="{28A0092B-C50C-407E-A947-70E740481C1C}">
                <a14:useLocalDpi xmlns:a14="http://schemas.microsoft.com/office/drawing/2010/main"/>
              </a:ext>
            </a:extLst>
          </a:blip>
          <a:stretch>
            <a:fillRect/>
          </a:stretch>
        </p:blipFill>
        <p:spPr>
          <a:xfrm>
            <a:off x="683568" y="692696"/>
            <a:ext cx="2612714" cy="785506"/>
          </a:xfrm>
          <a:prstGeom prst="rect">
            <a:avLst/>
          </a:prstGeom>
          <a:ln>
            <a:noFill/>
          </a:ln>
          <a:effectLst>
            <a:softEdge rad="112500"/>
          </a:effectLst>
        </p:spPr>
      </p:pic>
    </p:spTree>
    <p:extLst>
      <p:ext uri="{BB962C8B-B14F-4D97-AF65-F5344CB8AC3E}">
        <p14:creationId xmlns:p14="http://schemas.microsoft.com/office/powerpoint/2010/main" val="24633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6-02-23 at 22.51.35.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00133" y="2336800"/>
            <a:ext cx="3843867" cy="4521200"/>
          </a:xfrm>
          <a:prstGeom prst="rect">
            <a:avLst/>
          </a:prstGeom>
        </p:spPr>
      </p:pic>
      <p:sp>
        <p:nvSpPr>
          <p:cNvPr id="2" name="Title 1"/>
          <p:cNvSpPr>
            <a:spLocks noGrp="1"/>
          </p:cNvSpPr>
          <p:nvPr>
            <p:ph type="title"/>
          </p:nvPr>
        </p:nvSpPr>
        <p:spPr/>
        <p:txBody>
          <a:bodyPr/>
          <a:lstStyle/>
          <a:p>
            <a:endParaRPr lang="en-US"/>
          </a:p>
        </p:txBody>
      </p:sp>
      <p:pic>
        <p:nvPicPr>
          <p:cNvPr id="4" name="Content Placeholder 3" descr="Screen Shot 2016-02-23 at 22.44.45.png"/>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t="-872" b="-957"/>
          <a:stretch/>
        </p:blipFill>
        <p:spPr>
          <a:xfrm>
            <a:off x="0" y="0"/>
            <a:ext cx="9144000" cy="2556933"/>
          </a:xfrm>
        </p:spPr>
      </p:pic>
      <p:pic>
        <p:nvPicPr>
          <p:cNvPr id="5" name="Picture 4" descr="Screen Shot 2016-02-23 at 22.46.35.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552" y="4913519"/>
            <a:ext cx="5296631" cy="1944481"/>
          </a:xfrm>
          <a:prstGeom prst="rect">
            <a:avLst/>
          </a:prstGeom>
        </p:spPr>
      </p:pic>
      <p:sp>
        <p:nvSpPr>
          <p:cNvPr id="6" name="Explosion 1 5"/>
          <p:cNvSpPr/>
          <p:nvPr/>
        </p:nvSpPr>
        <p:spPr>
          <a:xfrm>
            <a:off x="-5432" y="2204864"/>
            <a:ext cx="7776864" cy="3096344"/>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547664" y="3212976"/>
            <a:ext cx="4608512" cy="769441"/>
          </a:xfrm>
          <a:prstGeom prst="rect">
            <a:avLst/>
          </a:prstGeom>
          <a:noFill/>
        </p:spPr>
        <p:txBody>
          <a:bodyPr wrap="square" rtlCol="0">
            <a:spAutoFit/>
          </a:bodyPr>
          <a:lstStyle/>
          <a:p>
            <a:r>
              <a:rPr lang="en-US" sz="4400" b="1" i="1" dirty="0"/>
              <a:t>Fresh Expressions </a:t>
            </a:r>
          </a:p>
        </p:txBody>
      </p:sp>
      <p:pic>
        <p:nvPicPr>
          <p:cNvPr id="9" name="Picture 8" descr="Logo 6-2.png"/>
          <p:cNvPicPr>
            <a:picLocks noChangeAspect="1"/>
          </p:cNvPicPr>
          <p:nvPr/>
        </p:nvPicPr>
        <p:blipFill>
          <a:blip r:embed="rId6" cstate="email">
            <a:alphaModFix amt="71000"/>
            <a:extLst>
              <a:ext uri="{28A0092B-C50C-407E-A947-70E740481C1C}">
                <a14:useLocalDpi xmlns:a14="http://schemas.microsoft.com/office/drawing/2010/main"/>
              </a:ext>
            </a:extLst>
          </a:blip>
          <a:stretch>
            <a:fillRect/>
          </a:stretch>
        </p:blipFill>
        <p:spPr>
          <a:xfrm>
            <a:off x="5709444" y="5818835"/>
            <a:ext cx="3456425" cy="1039165"/>
          </a:xfrm>
          <a:prstGeom prst="rect">
            <a:avLst/>
          </a:prstGeom>
          <a:ln>
            <a:noFill/>
          </a:ln>
          <a:effectLst>
            <a:softEdge rad="112500"/>
          </a:effectLst>
        </p:spPr>
      </p:pic>
    </p:spTree>
    <p:extLst>
      <p:ext uri="{BB962C8B-B14F-4D97-AF65-F5344CB8AC3E}">
        <p14:creationId xmlns:p14="http://schemas.microsoft.com/office/powerpoint/2010/main" val="195891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M201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1760" y="0"/>
            <a:ext cx="6426679" cy="6858000"/>
          </a:xfrm>
          <a:prstGeom prst="rect">
            <a:avLst/>
          </a:prstGeom>
        </p:spPr>
      </p:pic>
      <p:sp>
        <p:nvSpPr>
          <p:cNvPr id="3" name="TextBox 2"/>
          <p:cNvSpPr txBox="1"/>
          <p:nvPr/>
        </p:nvSpPr>
        <p:spPr>
          <a:xfrm>
            <a:off x="611560" y="1844824"/>
            <a:ext cx="2304256"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b="1" dirty="0"/>
              <a:t>Wimborne Minster and Northern Villages</a:t>
            </a:r>
          </a:p>
          <a:p>
            <a:pPr algn="ctr"/>
            <a:r>
              <a:rPr lang="en-US" sz="2800" b="1" dirty="0"/>
              <a:t>Joint ministry scheme</a:t>
            </a:r>
          </a:p>
        </p:txBody>
      </p:sp>
      <p:sp>
        <p:nvSpPr>
          <p:cNvPr id="4" name="TextBox 3"/>
          <p:cNvSpPr txBox="1"/>
          <p:nvPr/>
        </p:nvSpPr>
        <p:spPr>
          <a:xfrm>
            <a:off x="827584" y="980728"/>
            <a:ext cx="1224136"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4000" dirty="0"/>
              <a:t>ELM</a:t>
            </a:r>
          </a:p>
        </p:txBody>
      </p:sp>
      <p:sp>
        <p:nvSpPr>
          <p:cNvPr id="5" name="TextBox 4"/>
          <p:cNvSpPr txBox="1"/>
          <p:nvPr/>
        </p:nvSpPr>
        <p:spPr>
          <a:xfrm>
            <a:off x="179512" y="4725144"/>
            <a:ext cx="3816424"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dirty="0"/>
              <a:t>Plan Recommendation </a:t>
            </a:r>
          </a:p>
          <a:p>
            <a:pPr algn="ctr"/>
            <a:r>
              <a:rPr lang="en-US" sz="2800" dirty="0"/>
              <a:t>Continue to explore possibilities for creative pastoral schemes</a:t>
            </a:r>
          </a:p>
        </p:txBody>
      </p:sp>
      <p:cxnSp>
        <p:nvCxnSpPr>
          <p:cNvPr id="7" name="Straight Arrow Connector 6"/>
          <p:cNvCxnSpPr>
            <a:stCxn id="3" idx="3"/>
          </p:cNvCxnSpPr>
          <p:nvPr/>
        </p:nvCxnSpPr>
        <p:spPr>
          <a:xfrm>
            <a:off x="2915816" y="3183652"/>
            <a:ext cx="2304256" cy="677396"/>
          </a:xfrm>
          <a:prstGeom prst="straightConnector1">
            <a:avLst/>
          </a:prstGeom>
          <a:ln w="44450">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8" name="Picture 7" descr="Logo 6-2.png"/>
          <p:cNvPicPr>
            <a:picLocks noChangeAspect="1"/>
          </p:cNvPicPr>
          <p:nvPr/>
        </p:nvPicPr>
        <p:blipFill>
          <a:blip r:embed="rId4" cstate="email">
            <a:alphaModFix amt="71000"/>
            <a:extLst>
              <a:ext uri="{28A0092B-C50C-407E-A947-70E740481C1C}">
                <a14:useLocalDpi xmlns:a14="http://schemas.microsoft.com/office/drawing/2010/main"/>
              </a:ext>
            </a:extLst>
          </a:blip>
          <a:stretch>
            <a:fillRect/>
          </a:stretch>
        </p:blipFill>
        <p:spPr>
          <a:xfrm>
            <a:off x="251520" y="0"/>
            <a:ext cx="3384376" cy="1017504"/>
          </a:xfrm>
          <a:prstGeom prst="rect">
            <a:avLst/>
          </a:prstGeom>
          <a:ln>
            <a:noFill/>
          </a:ln>
          <a:effectLst>
            <a:softEdge rad="112500"/>
          </a:effectLst>
        </p:spPr>
      </p:pic>
    </p:spTree>
    <p:extLst>
      <p:ext uri="{BB962C8B-B14F-4D97-AF65-F5344CB8AC3E}">
        <p14:creationId xmlns:p14="http://schemas.microsoft.com/office/powerpoint/2010/main" val="322013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14400" y="260350"/>
            <a:ext cx="8229600" cy="1287463"/>
          </a:xfrm>
        </p:spPr>
        <p:style>
          <a:lnRef idx="1">
            <a:schemeClr val="accent5"/>
          </a:lnRef>
          <a:fillRef idx="2">
            <a:schemeClr val="accent5"/>
          </a:fillRef>
          <a:effectRef idx="1">
            <a:schemeClr val="accent5"/>
          </a:effectRef>
          <a:fontRef idx="minor">
            <a:schemeClr val="dk1"/>
          </a:fontRef>
        </p:style>
        <p:txBody>
          <a:bodyPr>
            <a:normAutofit fontScale="90000"/>
          </a:bodyPr>
          <a:lstStyle/>
          <a:p>
            <a:br>
              <a:rPr lang="en-GB" dirty="0"/>
            </a:br>
            <a:br>
              <a:rPr lang="en-GB" dirty="0"/>
            </a:br>
            <a:r>
              <a:rPr lang="en-GB" dirty="0"/>
              <a:t>On-going and extend</a:t>
            </a:r>
            <a:r>
              <a:rPr lang="is-IS" dirty="0"/>
              <a:t>… </a:t>
            </a:r>
            <a:br>
              <a:rPr lang="en-GB" dirty="0"/>
            </a:br>
            <a:br>
              <a:rPr lang="en-GB" dirty="0"/>
            </a:br>
            <a:br>
              <a:rPr lang="en-GB" dirty="0"/>
            </a:br>
            <a:r>
              <a:rPr lang="en-GB" dirty="0"/>
              <a:t>Rec</a:t>
            </a:r>
          </a:p>
        </p:txBody>
      </p:sp>
      <p:sp>
        <p:nvSpPr>
          <p:cNvPr id="2" name="Content Placeholder 1"/>
          <p:cNvSpPr>
            <a:spLocks noGrp="1"/>
          </p:cNvSpPr>
          <p:nvPr>
            <p:ph sz="half" idx="4294967295"/>
          </p:nvPr>
        </p:nvSpPr>
        <p:spPr>
          <a:xfrm>
            <a:off x="899592" y="1268761"/>
            <a:ext cx="8244408" cy="5589240"/>
          </a:xfrm>
        </p:spPr>
        <p:style>
          <a:lnRef idx="1">
            <a:schemeClr val="accent1"/>
          </a:lnRef>
          <a:fillRef idx="2">
            <a:schemeClr val="accent1"/>
          </a:fillRef>
          <a:effectRef idx="1">
            <a:schemeClr val="accent1"/>
          </a:effectRef>
          <a:fontRef idx="minor">
            <a:schemeClr val="dk1"/>
          </a:fontRef>
        </p:style>
        <p:txBody>
          <a:bodyPr>
            <a:noAutofit/>
          </a:bodyPr>
          <a:lstStyle/>
          <a:p>
            <a:pPr>
              <a:lnSpc>
                <a:spcPct val="120000"/>
              </a:lnSpc>
            </a:pPr>
            <a:r>
              <a:rPr lang="en-GB" sz="3600" b="1" dirty="0"/>
              <a:t>Children &amp; Young People</a:t>
            </a:r>
          </a:p>
          <a:p>
            <a:pPr lvl="1">
              <a:lnSpc>
                <a:spcPct val="70000"/>
              </a:lnSpc>
            </a:pPr>
            <a:r>
              <a:rPr lang="en-GB" sz="3200" b="1" dirty="0"/>
              <a:t>Coach in the Community </a:t>
            </a:r>
          </a:p>
          <a:p>
            <a:pPr lvl="1">
              <a:lnSpc>
                <a:spcPct val="70000"/>
              </a:lnSpc>
            </a:pPr>
            <a:r>
              <a:rPr lang="en-GB" sz="3200" b="1" dirty="0"/>
              <a:t>CYP ‘Champion’</a:t>
            </a:r>
          </a:p>
          <a:p>
            <a:pPr lvl="1">
              <a:lnSpc>
                <a:spcPct val="70000"/>
              </a:lnSpc>
            </a:pPr>
            <a:r>
              <a:rPr lang="en-GB" sz="3200" b="1" dirty="0"/>
              <a:t>Bridging the youth work gap </a:t>
            </a:r>
          </a:p>
          <a:p>
            <a:pPr>
              <a:lnSpc>
                <a:spcPct val="120000"/>
              </a:lnSpc>
            </a:pPr>
            <a:r>
              <a:rPr lang="en-GB" sz="3600" b="1" dirty="0"/>
              <a:t>South Sudan project</a:t>
            </a:r>
          </a:p>
          <a:p>
            <a:pPr>
              <a:lnSpc>
                <a:spcPct val="120000"/>
              </a:lnSpc>
            </a:pPr>
            <a:r>
              <a:rPr lang="en-GB" sz="3600" b="1" dirty="0"/>
              <a:t>Men’s events</a:t>
            </a:r>
          </a:p>
          <a:p>
            <a:pPr>
              <a:lnSpc>
                <a:spcPct val="120000"/>
              </a:lnSpc>
            </a:pPr>
            <a:r>
              <a:rPr lang="en-GB" sz="3600" b="1" dirty="0"/>
              <a:t>Church Planting</a:t>
            </a:r>
          </a:p>
          <a:p>
            <a:pPr>
              <a:lnSpc>
                <a:spcPct val="130000"/>
              </a:lnSpc>
            </a:pPr>
            <a:endParaRPr lang="en-GB" sz="3600" b="1" dirty="0"/>
          </a:p>
        </p:txBody>
      </p:sp>
      <p:pic>
        <p:nvPicPr>
          <p:cNvPr id="4" name="Picture 3" descr="Logo 6-2.png"/>
          <p:cNvPicPr>
            <a:picLocks noChangeAspect="1"/>
          </p:cNvPicPr>
          <p:nvPr/>
        </p:nvPicPr>
        <p:blipFill>
          <a:blip r:embed="rId3" cstate="email">
            <a:alphaModFix amt="71000"/>
            <a:extLst>
              <a:ext uri="{28A0092B-C50C-407E-A947-70E740481C1C}">
                <a14:useLocalDpi xmlns:a14="http://schemas.microsoft.com/office/drawing/2010/main"/>
              </a:ext>
            </a:extLst>
          </a:blip>
          <a:stretch>
            <a:fillRect/>
          </a:stretch>
        </p:blipFill>
        <p:spPr>
          <a:xfrm>
            <a:off x="5652120" y="5517232"/>
            <a:ext cx="3216915" cy="967157"/>
          </a:xfrm>
          <a:prstGeom prst="rect">
            <a:avLst/>
          </a:prstGeom>
          <a:ln>
            <a:noFill/>
          </a:ln>
          <a:effectLst>
            <a:softEdge rad="112500"/>
          </a:effectLst>
        </p:spPr>
      </p:pic>
    </p:spTree>
    <p:extLst>
      <p:ext uri="{BB962C8B-B14F-4D97-AF65-F5344CB8AC3E}">
        <p14:creationId xmlns:p14="http://schemas.microsoft.com/office/powerpoint/2010/main" val="291698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128" y="116632"/>
            <a:ext cx="3034680" cy="2664296"/>
          </a:xfrm>
        </p:spPr>
        <p:txBody>
          <a:bodyPr>
            <a:normAutofit fontScale="90000"/>
          </a:bodyPr>
          <a:lstStyle/>
          <a:p>
            <a:r>
              <a:rPr lang="en-GB" dirty="0"/>
              <a:t>COACH IN THE COMMUNITY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260648"/>
            <a:ext cx="5349493" cy="385861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4" name="Picture 2" descr="C:\Users\Alex and Gill\Documents\GILL\MAGAZINE\2013\SEPT 13\IMG_0068 (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3968" y="3137234"/>
            <a:ext cx="4752528" cy="351582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520" y="3835005"/>
            <a:ext cx="3816424" cy="2762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6" name="Picture 5" descr="Logo 6-2.png"/>
          <p:cNvPicPr>
            <a:picLocks noChangeAspect="1"/>
          </p:cNvPicPr>
          <p:nvPr/>
        </p:nvPicPr>
        <p:blipFill>
          <a:blip r:embed="rId6" cstate="email">
            <a:alphaModFix amt="71000"/>
            <a:extLst>
              <a:ext uri="{28A0092B-C50C-407E-A947-70E740481C1C}">
                <a14:useLocalDpi xmlns:a14="http://schemas.microsoft.com/office/drawing/2010/main"/>
              </a:ext>
            </a:extLst>
          </a:blip>
          <a:stretch>
            <a:fillRect/>
          </a:stretch>
        </p:blipFill>
        <p:spPr>
          <a:xfrm>
            <a:off x="5796136" y="5589240"/>
            <a:ext cx="3216915" cy="967157"/>
          </a:xfrm>
          <a:prstGeom prst="rect">
            <a:avLst/>
          </a:prstGeom>
          <a:ln>
            <a:noFill/>
          </a:ln>
          <a:effectLst>
            <a:softEdge rad="112500"/>
          </a:effectLst>
        </p:spPr>
      </p:pic>
    </p:spTree>
    <p:extLst>
      <p:ext uri="{BB962C8B-B14F-4D97-AF65-F5344CB8AC3E}">
        <p14:creationId xmlns:p14="http://schemas.microsoft.com/office/powerpoint/2010/main" val="1935156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466728" cy="1786210"/>
          </a:xfrm>
        </p:spPr>
        <p:txBody>
          <a:bodyPr>
            <a:normAutofit/>
          </a:bodyPr>
          <a:lstStyle/>
          <a:p>
            <a:r>
              <a:rPr lang="en-GB" dirty="0"/>
              <a:t>Men’s Meetings</a:t>
            </a:r>
          </a:p>
        </p:txBody>
      </p:sp>
      <p:sp>
        <p:nvSpPr>
          <p:cNvPr id="3" name="Content Placeholder 2"/>
          <p:cNvSpPr>
            <a:spLocks noGrp="1"/>
          </p:cNvSpPr>
          <p:nvPr>
            <p:ph idx="1"/>
          </p:nvPr>
        </p:nvSpPr>
        <p:spPr>
          <a:xfrm>
            <a:off x="755576" y="1844824"/>
            <a:ext cx="2962672" cy="3672407"/>
          </a:xfrm>
        </p:spPr>
        <p:txBody>
          <a:bodyPr/>
          <a:lstStyle/>
          <a:p>
            <a:pPr marL="0" indent="0" algn="ctr">
              <a:buNone/>
            </a:pPr>
            <a:endParaRPr lang="en-GB" dirty="0"/>
          </a:p>
          <a:p>
            <a:pPr marL="0" indent="0" algn="ctr">
              <a:buNone/>
            </a:pPr>
            <a:endParaRPr lang="en-GB" dirty="0"/>
          </a:p>
          <a:p>
            <a:pPr marL="0" indent="0" algn="ctr">
              <a:buNone/>
            </a:pPr>
            <a:r>
              <a:rPr lang="en-GB" dirty="0"/>
              <a:t>Two events</a:t>
            </a:r>
          </a:p>
          <a:p>
            <a:pPr marL="0" indent="0" algn="ctr">
              <a:buNone/>
            </a:pPr>
            <a:r>
              <a:rPr lang="en-GB" dirty="0"/>
              <a:t>2013 and 2015</a:t>
            </a:r>
          </a:p>
        </p:txBody>
      </p:sp>
      <p:pic>
        <p:nvPicPr>
          <p:cNvPr id="4" name="Picture 2" descr="C:\Users\Alex and Gill\Pictures\img19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3968" y="116632"/>
            <a:ext cx="4652384" cy="662473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Logo 6-2.png"/>
          <p:cNvPicPr>
            <a:picLocks noChangeAspect="1"/>
          </p:cNvPicPr>
          <p:nvPr/>
        </p:nvPicPr>
        <p:blipFill>
          <a:blip r:embed="rId4" cstate="email">
            <a:alphaModFix amt="71000"/>
            <a:extLst>
              <a:ext uri="{28A0092B-C50C-407E-A947-70E740481C1C}">
                <a14:useLocalDpi xmlns:a14="http://schemas.microsoft.com/office/drawing/2010/main"/>
              </a:ext>
            </a:extLst>
          </a:blip>
          <a:stretch>
            <a:fillRect/>
          </a:stretch>
        </p:blipFill>
        <p:spPr>
          <a:xfrm>
            <a:off x="539551" y="5198158"/>
            <a:ext cx="3456385" cy="1039154"/>
          </a:xfrm>
          <a:prstGeom prst="rect">
            <a:avLst/>
          </a:prstGeom>
          <a:ln>
            <a:noFill/>
          </a:ln>
          <a:effectLst>
            <a:softEdge rad="112500"/>
          </a:effectLst>
        </p:spPr>
      </p:pic>
    </p:spTree>
    <p:extLst>
      <p:ext uri="{BB962C8B-B14F-4D97-AF65-F5344CB8AC3E}">
        <p14:creationId xmlns:p14="http://schemas.microsoft.com/office/powerpoint/2010/main" val="269751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182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87416" y="0"/>
            <a:ext cx="5256584" cy="3123728"/>
          </a:xfrm>
        </p:spPr>
        <p:txBody>
          <a:bodyPr>
            <a:normAutofit/>
          </a:bodyPr>
          <a:lstStyle/>
          <a:p>
            <a:r>
              <a:rPr lang="en-GB" sz="2800" b="1" dirty="0">
                <a:solidFill>
                  <a:srgbClr val="FFFF00"/>
                </a:solidFill>
              </a:rPr>
              <a:t>Salt and Soap</a:t>
            </a:r>
            <a:br>
              <a:rPr lang="en-GB" sz="2800" b="1" dirty="0">
                <a:solidFill>
                  <a:srgbClr val="FFFF00"/>
                </a:solidFill>
              </a:rPr>
            </a:br>
            <a:r>
              <a:rPr lang="en-GB" sz="2800" b="1" dirty="0">
                <a:solidFill>
                  <a:srgbClr val="FFFF00"/>
                </a:solidFill>
              </a:rPr>
              <a:t>Training priests/ Bicycles/</a:t>
            </a:r>
            <a:br>
              <a:rPr lang="en-GB" sz="2800" b="1" dirty="0">
                <a:solidFill>
                  <a:srgbClr val="FFFF00"/>
                </a:solidFill>
              </a:rPr>
            </a:br>
            <a:r>
              <a:rPr lang="en-GB" sz="2800" b="1" dirty="0">
                <a:solidFill>
                  <a:srgbClr val="FFFF00"/>
                </a:solidFill>
              </a:rPr>
              <a:t>Rotary Project</a:t>
            </a:r>
            <a:br>
              <a:rPr lang="en-GB" sz="2800" b="1" dirty="0">
                <a:solidFill>
                  <a:srgbClr val="FFFF00"/>
                </a:solidFill>
              </a:rPr>
            </a:br>
            <a:r>
              <a:rPr lang="en-GB" sz="2800" b="1" dirty="0">
                <a:solidFill>
                  <a:srgbClr val="FFFF00"/>
                </a:solidFill>
              </a:rPr>
              <a:t>Chris and Vanessa - visit to South Sudan</a:t>
            </a:r>
          </a:p>
        </p:txBody>
      </p:sp>
      <p:pic>
        <p:nvPicPr>
          <p:cNvPr id="4" name="Picture 3" descr="Logo 6-2.png"/>
          <p:cNvPicPr>
            <a:picLocks noChangeAspect="1"/>
          </p:cNvPicPr>
          <p:nvPr/>
        </p:nvPicPr>
        <p:blipFill>
          <a:blip r:embed="rId4" cstate="email">
            <a:alphaModFix amt="71000"/>
            <a:extLst>
              <a:ext uri="{28A0092B-C50C-407E-A947-70E740481C1C}">
                <a14:useLocalDpi xmlns:a14="http://schemas.microsoft.com/office/drawing/2010/main"/>
              </a:ext>
            </a:extLst>
          </a:blip>
          <a:stretch>
            <a:fillRect/>
          </a:stretch>
        </p:blipFill>
        <p:spPr>
          <a:xfrm>
            <a:off x="107504" y="548680"/>
            <a:ext cx="2952328" cy="887610"/>
          </a:xfrm>
          <a:prstGeom prst="rect">
            <a:avLst/>
          </a:prstGeom>
          <a:ln>
            <a:noFill/>
          </a:ln>
          <a:effectLst>
            <a:softEdge rad="112500"/>
          </a:effectLst>
        </p:spPr>
      </p:pic>
    </p:spTree>
    <p:extLst>
      <p:ext uri="{BB962C8B-B14F-4D97-AF65-F5344CB8AC3E}">
        <p14:creationId xmlns:p14="http://schemas.microsoft.com/office/powerpoint/2010/main" val="411470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pic>
        <p:nvPicPr>
          <p:cNvPr id="6146" name="Picture 2" descr="C:\Users\Alex and Gill\Pictures\churchyear\sudan bish Samuel 2015\2015-04-16 20.37.54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7150369"/>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Logo 6-2.png"/>
          <p:cNvPicPr>
            <a:picLocks noChangeAspect="1"/>
          </p:cNvPicPr>
          <p:nvPr/>
        </p:nvPicPr>
        <p:blipFill>
          <a:blip r:embed="rId4" cstate="email">
            <a:alphaModFix amt="71000"/>
            <a:extLst>
              <a:ext uri="{28A0092B-C50C-407E-A947-70E740481C1C}">
                <a14:useLocalDpi xmlns:a14="http://schemas.microsoft.com/office/drawing/2010/main"/>
              </a:ext>
            </a:extLst>
          </a:blip>
          <a:stretch>
            <a:fillRect/>
          </a:stretch>
        </p:blipFill>
        <p:spPr>
          <a:xfrm>
            <a:off x="12493" y="14230"/>
            <a:ext cx="3119347" cy="937824"/>
          </a:xfrm>
          <a:prstGeom prst="rect">
            <a:avLst/>
          </a:prstGeom>
          <a:ln>
            <a:noFill/>
          </a:ln>
          <a:effectLst>
            <a:softEdge rad="112500"/>
          </a:effectLst>
        </p:spPr>
      </p:pic>
    </p:spTree>
    <p:extLst>
      <p:ext uri="{BB962C8B-B14F-4D97-AF65-F5344CB8AC3E}">
        <p14:creationId xmlns:p14="http://schemas.microsoft.com/office/powerpoint/2010/main" val="66682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a:t>Deanery Supper with Bishop Samuel</a:t>
            </a:r>
          </a:p>
        </p:txBody>
      </p:sp>
      <p:pic>
        <p:nvPicPr>
          <p:cNvPr id="7170" name="Picture 2" descr="C:\Users\Alex and Gill\Pictures\churchyear\sudan bish Samuel 2015\2015-04-16 20.37.18 (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39332"/>
          <a:stretch/>
        </p:blipFill>
        <p:spPr bwMode="auto">
          <a:xfrm>
            <a:off x="-108000" y="1108720"/>
            <a:ext cx="13036048" cy="573325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979712" y="1412776"/>
            <a:ext cx="6048672" cy="5016757"/>
          </a:xfrm>
          <a:prstGeom prst="rect">
            <a:avLst/>
          </a:prstGeom>
        </p:spPr>
        <p:txBody>
          <a:bodyPr wrap="square">
            <a:spAutoFit/>
          </a:bodyPr>
          <a:lstStyle/>
          <a:p>
            <a:r>
              <a:rPr lang="en-GB" sz="3200" b="1" dirty="0">
                <a:solidFill>
                  <a:srgbClr val="FFFF00"/>
                </a:solidFill>
              </a:rPr>
              <a:t>Between 2013 and 2015</a:t>
            </a:r>
            <a:br>
              <a:rPr lang="en-GB" sz="3200" b="1" dirty="0">
                <a:solidFill>
                  <a:srgbClr val="FFFF00"/>
                </a:solidFill>
              </a:rPr>
            </a:br>
            <a:br>
              <a:rPr lang="en-GB" sz="3200" b="1" dirty="0">
                <a:solidFill>
                  <a:srgbClr val="FFFF00"/>
                </a:solidFill>
              </a:rPr>
            </a:br>
            <a:r>
              <a:rPr lang="en-GB" sz="3200" b="1" dirty="0">
                <a:solidFill>
                  <a:srgbClr val="FFFF00"/>
                </a:solidFill>
              </a:rPr>
              <a:t>£18,296</a:t>
            </a:r>
            <a:br>
              <a:rPr lang="en-GB" sz="3200" b="1" dirty="0">
                <a:solidFill>
                  <a:srgbClr val="FFFF00"/>
                </a:solidFill>
              </a:rPr>
            </a:br>
            <a:br>
              <a:rPr lang="en-GB" sz="3200" b="1" dirty="0">
                <a:solidFill>
                  <a:srgbClr val="FFFF00"/>
                </a:solidFill>
              </a:rPr>
            </a:br>
            <a:r>
              <a:rPr lang="en-GB" sz="3200" b="1" dirty="0">
                <a:solidFill>
                  <a:srgbClr val="FFFF00"/>
                </a:solidFill>
              </a:rPr>
              <a:t>has been given by parishes to South Sudan</a:t>
            </a:r>
            <a:br>
              <a:rPr lang="en-GB" sz="3200" b="1" dirty="0">
                <a:solidFill>
                  <a:srgbClr val="FFFF00"/>
                </a:solidFill>
              </a:rPr>
            </a:br>
            <a:br>
              <a:rPr lang="en-GB" sz="3200" b="1" dirty="0">
                <a:solidFill>
                  <a:srgbClr val="FFFF00"/>
                </a:solidFill>
              </a:rPr>
            </a:br>
            <a:r>
              <a:rPr lang="en-GB" sz="3200" b="1" dirty="0">
                <a:solidFill>
                  <a:srgbClr val="FFFF00"/>
                </a:solidFill>
              </a:rPr>
              <a:t>plus important new community link through Wimborne Rotary</a:t>
            </a:r>
            <a:br>
              <a:rPr lang="en-GB" sz="3200" b="1" dirty="0">
                <a:solidFill>
                  <a:srgbClr val="FFFF00"/>
                </a:solidFill>
              </a:rPr>
            </a:br>
            <a:endParaRPr lang="en-US" sz="3200" b="1" dirty="0">
              <a:solidFill>
                <a:srgbClr val="FFFF00"/>
              </a:solidFill>
            </a:endParaRPr>
          </a:p>
        </p:txBody>
      </p:sp>
    </p:spTree>
    <p:extLst>
      <p:ext uri="{BB962C8B-B14F-4D97-AF65-F5344CB8AC3E}">
        <p14:creationId xmlns:p14="http://schemas.microsoft.com/office/powerpoint/2010/main" val="34679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2-27 at 07.55.57.png"/>
          <p:cNvPicPr>
            <a:picLocks noGrp="1" noChangeAspect="1"/>
          </p:cNvPicPr>
          <p:nvPr>
            <p:ph idx="1"/>
          </p:nvPr>
        </p:nvPicPr>
        <p:blipFill>
          <a:blip r:embed="rId3" cstate="email">
            <a:extLst>
              <a:ext uri="{28A0092B-C50C-407E-A947-70E740481C1C}">
                <a14:useLocalDpi xmlns:a14="http://schemas.microsoft.com/office/drawing/2010/main"/>
              </a:ext>
            </a:extLst>
          </a:blip>
          <a:srcRect l="-53692" r="-53692"/>
          <a:stretch>
            <a:fillRect/>
          </a:stretch>
        </p:blipFill>
        <p:spPr>
          <a:xfrm>
            <a:off x="-2729238" y="116632"/>
            <a:ext cx="11888353" cy="6538137"/>
          </a:xfrm>
        </p:spPr>
      </p:pic>
      <p:sp>
        <p:nvSpPr>
          <p:cNvPr id="3" name="Title 2"/>
          <p:cNvSpPr>
            <a:spLocks noGrp="1"/>
          </p:cNvSpPr>
          <p:nvPr>
            <p:ph type="title"/>
          </p:nvPr>
        </p:nvSpPr>
        <p:spPr>
          <a:xfrm>
            <a:off x="6300192" y="2564904"/>
            <a:ext cx="2843808" cy="189706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a:t>Archbishop’s</a:t>
            </a:r>
            <a:br>
              <a:rPr lang="en-US" dirty="0"/>
            </a:br>
            <a:r>
              <a:rPr lang="en-US" dirty="0"/>
              <a:t>3 </a:t>
            </a:r>
            <a:br>
              <a:rPr lang="en-US" dirty="0"/>
            </a:br>
            <a:r>
              <a:rPr lang="en-US" sz="3600" dirty="0"/>
              <a:t>Priorities</a:t>
            </a:r>
          </a:p>
        </p:txBody>
      </p:sp>
      <p:pic>
        <p:nvPicPr>
          <p:cNvPr id="5" name="Picture 4" descr="Logo 6-2.png"/>
          <p:cNvPicPr>
            <a:picLocks noChangeAspect="1"/>
          </p:cNvPicPr>
          <p:nvPr/>
        </p:nvPicPr>
        <p:blipFill>
          <a:blip r:embed="rId4" cstate="email">
            <a:alphaModFix amt="71000"/>
            <a:extLst>
              <a:ext uri="{28A0092B-C50C-407E-A947-70E740481C1C}">
                <a14:useLocalDpi xmlns:a14="http://schemas.microsoft.com/office/drawing/2010/main"/>
              </a:ext>
            </a:extLst>
          </a:blip>
          <a:stretch>
            <a:fillRect/>
          </a:stretch>
        </p:blipFill>
        <p:spPr>
          <a:xfrm>
            <a:off x="6406105" y="116632"/>
            <a:ext cx="2737895" cy="823141"/>
          </a:xfrm>
          <a:prstGeom prst="rect">
            <a:avLst/>
          </a:prstGeom>
          <a:ln>
            <a:noFill/>
          </a:ln>
          <a:effectLst>
            <a:softEdge rad="112500"/>
          </a:effectLst>
        </p:spPr>
      </p:pic>
    </p:spTree>
    <p:extLst>
      <p:ext uri="{BB962C8B-B14F-4D97-AF65-F5344CB8AC3E}">
        <p14:creationId xmlns:p14="http://schemas.microsoft.com/office/powerpoint/2010/main" val="319939519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8229600" cy="1287016"/>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r"/>
            <a:br>
              <a:rPr lang="en-GB" dirty="0"/>
            </a:br>
            <a:br>
              <a:rPr lang="en-GB" dirty="0"/>
            </a:br>
            <a:r>
              <a:rPr lang="en-GB" b="1" i="1" dirty="0"/>
              <a:t>Possible New Initiatives</a:t>
            </a:r>
            <a:br>
              <a:rPr lang="en-GB" dirty="0"/>
            </a:br>
            <a:br>
              <a:rPr lang="en-GB" dirty="0"/>
            </a:br>
            <a:br>
              <a:rPr lang="en-GB" dirty="0"/>
            </a:br>
            <a:r>
              <a:rPr lang="en-GB" dirty="0"/>
              <a:t>Rec</a:t>
            </a:r>
          </a:p>
        </p:txBody>
      </p:sp>
      <p:sp>
        <p:nvSpPr>
          <p:cNvPr id="2" name="Content Placeholder 1"/>
          <p:cNvSpPr>
            <a:spLocks noGrp="1"/>
          </p:cNvSpPr>
          <p:nvPr>
            <p:ph sz="half" idx="1"/>
          </p:nvPr>
        </p:nvSpPr>
        <p:spPr>
          <a:xfrm>
            <a:off x="467544" y="1340768"/>
            <a:ext cx="8208912" cy="5400600"/>
          </a:xfrm>
        </p:spPr>
        <p:style>
          <a:lnRef idx="1">
            <a:schemeClr val="accent1"/>
          </a:lnRef>
          <a:fillRef idx="2">
            <a:schemeClr val="accent1"/>
          </a:fillRef>
          <a:effectRef idx="1">
            <a:schemeClr val="accent1"/>
          </a:effectRef>
          <a:fontRef idx="minor">
            <a:schemeClr val="dk1"/>
          </a:fontRef>
        </p:style>
        <p:txBody>
          <a:bodyPr>
            <a:noAutofit/>
          </a:bodyPr>
          <a:lstStyle/>
          <a:p>
            <a:pPr>
              <a:lnSpc>
                <a:spcPct val="150000"/>
              </a:lnSpc>
            </a:pPr>
            <a:r>
              <a:rPr lang="en-GB" sz="3600" b="1" dirty="0"/>
              <a:t>Vocations &amp; growing discipleship</a:t>
            </a:r>
          </a:p>
          <a:p>
            <a:pPr>
              <a:lnSpc>
                <a:spcPct val="150000"/>
              </a:lnSpc>
            </a:pPr>
            <a:r>
              <a:rPr lang="en-GB" sz="3600" b="1" dirty="0"/>
              <a:t>Music &amp; worship </a:t>
            </a:r>
          </a:p>
          <a:p>
            <a:pPr>
              <a:lnSpc>
                <a:spcPct val="150000"/>
              </a:lnSpc>
            </a:pPr>
            <a:r>
              <a:rPr lang="en-GB" sz="3600" b="1" dirty="0"/>
              <a:t>Eco-church</a:t>
            </a:r>
          </a:p>
          <a:p>
            <a:pPr>
              <a:lnSpc>
                <a:spcPct val="150000"/>
              </a:lnSpc>
            </a:pPr>
            <a:r>
              <a:rPr lang="en-GB" sz="3600" b="1" dirty="0"/>
              <a:t>Church planting -New housing hubs</a:t>
            </a:r>
          </a:p>
          <a:p>
            <a:pPr>
              <a:lnSpc>
                <a:spcPct val="130000"/>
              </a:lnSpc>
            </a:pPr>
            <a:endParaRPr lang="en-GB" sz="3600" b="1" dirty="0"/>
          </a:p>
        </p:txBody>
      </p:sp>
      <p:pic>
        <p:nvPicPr>
          <p:cNvPr id="4" name="Picture 3" descr="Logo 6-2.png"/>
          <p:cNvPicPr>
            <a:picLocks noChangeAspect="1"/>
          </p:cNvPicPr>
          <p:nvPr/>
        </p:nvPicPr>
        <p:blipFill>
          <a:blip r:embed="rId3" cstate="email">
            <a:alphaModFix amt="71000"/>
            <a:extLst>
              <a:ext uri="{28A0092B-C50C-407E-A947-70E740481C1C}">
                <a14:useLocalDpi xmlns:a14="http://schemas.microsoft.com/office/drawing/2010/main"/>
              </a:ext>
            </a:extLst>
          </a:blip>
          <a:stretch>
            <a:fillRect/>
          </a:stretch>
        </p:blipFill>
        <p:spPr>
          <a:xfrm>
            <a:off x="323528" y="188641"/>
            <a:ext cx="3113625" cy="936103"/>
          </a:xfrm>
          <a:prstGeom prst="rect">
            <a:avLst/>
          </a:prstGeom>
          <a:ln>
            <a:noFill/>
          </a:ln>
          <a:effectLst>
            <a:softEdge rad="112500"/>
          </a:effectLst>
        </p:spPr>
      </p:pic>
    </p:spTree>
    <p:extLst>
      <p:ext uri="{BB962C8B-B14F-4D97-AF65-F5344CB8AC3E}">
        <p14:creationId xmlns:p14="http://schemas.microsoft.com/office/powerpoint/2010/main" val="299780962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alphaModFix amt="5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043608" y="332656"/>
            <a:ext cx="7772400" cy="1470025"/>
          </a:xfrm>
        </p:spPr>
        <p:txBody>
          <a:bodyPr/>
          <a:lstStyle/>
          <a:p>
            <a:r>
              <a:rPr lang="en-GB" b="1" dirty="0"/>
              <a:t>VOCATION</a:t>
            </a:r>
          </a:p>
        </p:txBody>
      </p:sp>
      <p:sp>
        <p:nvSpPr>
          <p:cNvPr id="3" name="Subtitle 2"/>
          <p:cNvSpPr>
            <a:spLocks noGrp="1"/>
          </p:cNvSpPr>
          <p:nvPr>
            <p:ph type="subTitle" idx="1"/>
          </p:nvPr>
        </p:nvSpPr>
        <p:spPr>
          <a:xfrm>
            <a:off x="1371600" y="1844824"/>
            <a:ext cx="6400800" cy="3793976"/>
          </a:xfrm>
        </p:spPr>
        <p:txBody>
          <a:bodyPr/>
          <a:lstStyle/>
          <a:p>
            <a:pPr marL="457200" indent="-457200">
              <a:buFont typeface="Wingdings" panose="05000000000000000000" pitchFamily="2" charset="2"/>
              <a:buChar char="q"/>
            </a:pPr>
            <a:r>
              <a:rPr lang="en-GB" dirty="0">
                <a:solidFill>
                  <a:schemeClr val="tx1"/>
                </a:solidFill>
              </a:rPr>
              <a:t>Exploring and nurturing discipleship </a:t>
            </a:r>
          </a:p>
          <a:p>
            <a:pPr marL="457200" indent="-457200">
              <a:buFont typeface="Wingdings" panose="05000000000000000000" pitchFamily="2" charset="2"/>
              <a:buChar char="q"/>
            </a:pPr>
            <a:r>
              <a:rPr lang="en-GB" dirty="0">
                <a:solidFill>
                  <a:schemeClr val="tx1"/>
                </a:solidFill>
              </a:rPr>
              <a:t>Encouraging and supporting strong leaders</a:t>
            </a:r>
          </a:p>
          <a:p>
            <a:pPr marL="457200" indent="-457200">
              <a:buFont typeface="Wingdings" panose="05000000000000000000" pitchFamily="2" charset="2"/>
              <a:buChar char="q"/>
            </a:pPr>
            <a:r>
              <a:rPr lang="en-GB" dirty="0">
                <a:solidFill>
                  <a:schemeClr val="tx1"/>
                </a:solidFill>
              </a:rPr>
              <a:t>Learning about vocations</a:t>
            </a:r>
          </a:p>
          <a:p>
            <a:pPr marL="457200" indent="-457200">
              <a:buFont typeface="Wingdings" panose="05000000000000000000" pitchFamily="2" charset="2"/>
              <a:buChar char="q"/>
            </a:pPr>
            <a:r>
              <a:rPr lang="en-GB" dirty="0">
                <a:solidFill>
                  <a:schemeClr val="tx1"/>
                </a:solidFill>
              </a:rPr>
              <a:t>Prayer</a:t>
            </a:r>
          </a:p>
          <a:p>
            <a:pPr marL="457200" indent="-457200">
              <a:buFont typeface="Wingdings" panose="05000000000000000000" pitchFamily="2" charset="2"/>
              <a:buChar char="q"/>
            </a:pPr>
            <a:endParaRPr lang="en-GB" dirty="0">
              <a:solidFill>
                <a:schemeClr val="tx1"/>
              </a:solidFill>
            </a:endParaRPr>
          </a:p>
          <a:p>
            <a:pPr marL="457200" indent="-457200">
              <a:buFont typeface="Wingdings" panose="05000000000000000000" pitchFamily="2" charset="2"/>
              <a:buChar char="q"/>
            </a:pPr>
            <a:endParaRPr lang="en-GB" dirty="0">
              <a:solidFill>
                <a:schemeClr val="tx1"/>
              </a:solidFill>
            </a:endParaRPr>
          </a:p>
          <a:p>
            <a:pPr marL="457200" indent="-457200">
              <a:buFont typeface="Wingdings" panose="05000000000000000000" pitchFamily="2" charset="2"/>
              <a:buChar char="q"/>
            </a:pPr>
            <a:endParaRPr lang="en-GB" dirty="0">
              <a:solidFill>
                <a:schemeClr val="tx1"/>
              </a:solidFill>
            </a:endParaRPr>
          </a:p>
          <a:p>
            <a:pPr marL="457200" indent="-457200">
              <a:buFont typeface="Wingdings" panose="05000000000000000000" pitchFamily="2" charset="2"/>
              <a:buChar char="q"/>
            </a:pPr>
            <a:endParaRPr lang="en-GB" dirty="0"/>
          </a:p>
        </p:txBody>
      </p:sp>
      <p:pic>
        <p:nvPicPr>
          <p:cNvPr id="5" name="Picture 4" descr="Logo 6-2.png"/>
          <p:cNvPicPr>
            <a:picLocks noChangeAspect="1"/>
          </p:cNvPicPr>
          <p:nvPr/>
        </p:nvPicPr>
        <p:blipFill>
          <a:blip r:embed="rId4" cstate="email">
            <a:alphaModFix amt="71000"/>
            <a:extLst>
              <a:ext uri="{28A0092B-C50C-407E-A947-70E740481C1C}">
                <a14:useLocalDpi xmlns:a14="http://schemas.microsoft.com/office/drawing/2010/main"/>
              </a:ext>
            </a:extLst>
          </a:blip>
          <a:stretch>
            <a:fillRect/>
          </a:stretch>
        </p:blipFill>
        <p:spPr>
          <a:xfrm>
            <a:off x="395536" y="692696"/>
            <a:ext cx="2395100" cy="720080"/>
          </a:xfrm>
          <a:prstGeom prst="rect">
            <a:avLst/>
          </a:prstGeom>
          <a:ln>
            <a:noFill/>
          </a:ln>
          <a:effectLst>
            <a:softEdge rad="112500"/>
          </a:effectLst>
        </p:spPr>
      </p:pic>
    </p:spTree>
    <p:extLst>
      <p:ext uri="{BB962C8B-B14F-4D97-AF65-F5344CB8AC3E}">
        <p14:creationId xmlns:p14="http://schemas.microsoft.com/office/powerpoint/2010/main" val="94509331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 2016-2-1 0001.jpg"/>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l="-40548" r="-40548"/>
          <a:stretch/>
        </p:blipFill>
        <p:spPr>
          <a:xfrm>
            <a:off x="-2412776" y="-333376"/>
            <a:ext cx="10440988" cy="7191376"/>
          </a:xfrm>
        </p:spPr>
      </p:pic>
      <p:sp>
        <p:nvSpPr>
          <p:cNvPr id="6" name="Explosion 1 5"/>
          <p:cNvSpPr/>
          <p:nvPr/>
        </p:nvSpPr>
        <p:spPr>
          <a:xfrm>
            <a:off x="4860032" y="980728"/>
            <a:ext cx="4176464" cy="360040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868144" y="1988840"/>
            <a:ext cx="2304256" cy="1846659"/>
          </a:xfrm>
          <a:prstGeom prst="rect">
            <a:avLst/>
          </a:prstGeom>
          <a:noFill/>
        </p:spPr>
        <p:txBody>
          <a:bodyPr wrap="square" rtlCol="0">
            <a:spAutoFit/>
          </a:bodyPr>
          <a:lstStyle/>
          <a:p>
            <a:pPr algn="ctr"/>
            <a:r>
              <a:rPr lang="en-US" sz="3200" b="1" dirty="0">
                <a:latin typeface="Arial Narrow"/>
                <a:cs typeface="Arial Narrow"/>
              </a:rPr>
              <a:t>Deanery Music </a:t>
            </a:r>
          </a:p>
          <a:p>
            <a:r>
              <a:rPr lang="en-US" sz="3200" b="1" dirty="0">
                <a:latin typeface="Arial Narrow"/>
                <a:cs typeface="Arial Narrow"/>
              </a:rPr>
              <a:t>Coordinator </a:t>
            </a:r>
          </a:p>
          <a:p>
            <a:endParaRPr lang="en-US" dirty="0"/>
          </a:p>
        </p:txBody>
      </p:sp>
      <p:sp>
        <p:nvSpPr>
          <p:cNvPr id="9" name="Explosion 1 8"/>
          <p:cNvSpPr/>
          <p:nvPr/>
        </p:nvSpPr>
        <p:spPr>
          <a:xfrm>
            <a:off x="5508104" y="3689648"/>
            <a:ext cx="3635896" cy="3339752"/>
          </a:xfrm>
          <a:prstGeom prst="irregularSeal1">
            <a:avLst/>
          </a:prstGeom>
          <a:solidFill>
            <a:schemeClr val="accent2">
              <a:lumMod val="40000"/>
              <a:lumOff val="6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300192" y="4653136"/>
            <a:ext cx="2232248" cy="1323439"/>
          </a:xfrm>
          <a:prstGeom prst="rect">
            <a:avLst/>
          </a:prstGeom>
          <a:noFill/>
        </p:spPr>
        <p:txBody>
          <a:bodyPr wrap="square" rtlCol="0">
            <a:spAutoFit/>
          </a:bodyPr>
          <a:lstStyle/>
          <a:p>
            <a:pPr algn="ctr"/>
            <a:r>
              <a:rPr lang="en-US" sz="2000" b="1" dirty="0"/>
              <a:t>e.g. Passion Sunday </a:t>
            </a:r>
          </a:p>
          <a:p>
            <a:pPr algn="ctr"/>
            <a:r>
              <a:rPr lang="en-US" sz="2000" b="1" dirty="0"/>
              <a:t>Choral Sing-in and Performance</a:t>
            </a:r>
          </a:p>
        </p:txBody>
      </p:sp>
      <p:pic>
        <p:nvPicPr>
          <p:cNvPr id="8" name="Picture 7" descr="Logo 6-2.png"/>
          <p:cNvPicPr>
            <a:picLocks noChangeAspect="1"/>
          </p:cNvPicPr>
          <p:nvPr/>
        </p:nvPicPr>
        <p:blipFill>
          <a:blip r:embed="rId4" cstate="email">
            <a:alphaModFix amt="71000"/>
            <a:extLst>
              <a:ext uri="{28A0092B-C50C-407E-A947-70E740481C1C}">
                <a14:useLocalDpi xmlns:a14="http://schemas.microsoft.com/office/drawing/2010/main"/>
              </a:ext>
            </a:extLst>
          </a:blip>
          <a:stretch>
            <a:fillRect/>
          </a:stretch>
        </p:blipFill>
        <p:spPr>
          <a:xfrm>
            <a:off x="6012160" y="188640"/>
            <a:ext cx="2977405" cy="895149"/>
          </a:xfrm>
          <a:prstGeom prst="rect">
            <a:avLst/>
          </a:prstGeom>
          <a:ln>
            <a:noFill/>
          </a:ln>
          <a:effectLst>
            <a:softEdge rad="112500"/>
          </a:effectLst>
        </p:spPr>
      </p:pic>
    </p:spTree>
    <p:extLst>
      <p:ext uri="{BB962C8B-B14F-4D97-AF65-F5344CB8AC3E}">
        <p14:creationId xmlns:p14="http://schemas.microsoft.com/office/powerpoint/2010/main" val="300826202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2-01 at 15.41.52.png"/>
          <p:cNvPicPr>
            <a:picLocks noChangeAspect="1"/>
          </p:cNvPicPr>
          <p:nvPr/>
        </p:nvPicPr>
        <p:blipFill rotWithShape="1">
          <a:blip r:embed="rId3" cstate="email">
            <a:alphaModFix amt="47000"/>
            <a:extLst>
              <a:ext uri="{28A0092B-C50C-407E-A947-70E740481C1C}">
                <a14:useLocalDpi xmlns:a14="http://schemas.microsoft.com/office/drawing/2010/main"/>
              </a:ext>
            </a:extLst>
          </a:blip>
          <a:srcRect l="-11"/>
          <a:stretch/>
        </p:blipFill>
        <p:spPr>
          <a:xfrm>
            <a:off x="-3600" y="1772816"/>
            <a:ext cx="9165600" cy="3888432"/>
          </a:xfrm>
          <a:prstGeom prst="rect">
            <a:avLst/>
          </a:prstGeom>
        </p:spPr>
      </p:pic>
      <p:sp>
        <p:nvSpPr>
          <p:cNvPr id="2" name="Title 1"/>
          <p:cNvSpPr>
            <a:spLocks noGrp="1"/>
          </p:cNvSpPr>
          <p:nvPr>
            <p:ph type="ctrTitle"/>
          </p:nvPr>
        </p:nvSpPr>
        <p:spPr>
          <a:xfrm>
            <a:off x="3419872" y="332656"/>
            <a:ext cx="4964088" cy="1470025"/>
          </a:xfrm>
        </p:spPr>
        <p:txBody>
          <a:bodyPr>
            <a:normAutofit/>
          </a:bodyPr>
          <a:lstStyle/>
          <a:p>
            <a:r>
              <a:rPr lang="en-GB" b="1" dirty="0"/>
              <a:t>ENVIRONMENT</a:t>
            </a:r>
            <a:br>
              <a:rPr lang="en-GB" b="1" dirty="0"/>
            </a:br>
            <a:r>
              <a:rPr lang="en-GB" b="1" dirty="0"/>
              <a:t>Eco-Church</a:t>
            </a:r>
          </a:p>
        </p:txBody>
      </p:sp>
      <p:sp>
        <p:nvSpPr>
          <p:cNvPr id="3" name="Subtitle 2"/>
          <p:cNvSpPr>
            <a:spLocks noGrp="1"/>
          </p:cNvSpPr>
          <p:nvPr>
            <p:ph type="subTitle" idx="1"/>
          </p:nvPr>
        </p:nvSpPr>
        <p:spPr>
          <a:xfrm>
            <a:off x="971600" y="2492896"/>
            <a:ext cx="7272808" cy="3240360"/>
          </a:xfrm>
        </p:spPr>
        <p:txBody>
          <a:bodyPr/>
          <a:lstStyle/>
          <a:p>
            <a:pPr marL="457200" indent="-457200" algn="l">
              <a:buFont typeface="Wingdings" panose="05000000000000000000" pitchFamily="2" charset="2"/>
              <a:buChar char="q"/>
            </a:pPr>
            <a:r>
              <a:rPr lang="en-GB" dirty="0">
                <a:solidFill>
                  <a:schemeClr val="tx2"/>
                </a:solidFill>
              </a:rPr>
              <a:t>Worship and teaching</a:t>
            </a:r>
          </a:p>
          <a:p>
            <a:pPr marL="457200" indent="-457200" algn="l">
              <a:buFont typeface="Wingdings" panose="05000000000000000000" pitchFamily="2" charset="2"/>
              <a:buChar char="q"/>
            </a:pPr>
            <a:r>
              <a:rPr lang="en-GB" dirty="0">
                <a:solidFill>
                  <a:schemeClr val="tx2"/>
                </a:solidFill>
              </a:rPr>
              <a:t>Church buildings and land</a:t>
            </a:r>
          </a:p>
          <a:p>
            <a:pPr marL="457200" indent="-457200" algn="l">
              <a:buFont typeface="Wingdings" panose="05000000000000000000" pitchFamily="2" charset="2"/>
              <a:buChar char="q"/>
            </a:pPr>
            <a:r>
              <a:rPr lang="en-GB" dirty="0">
                <a:solidFill>
                  <a:schemeClr val="tx2"/>
                </a:solidFill>
              </a:rPr>
              <a:t>Personal lifestyles</a:t>
            </a:r>
          </a:p>
          <a:p>
            <a:pPr marL="457200" indent="-457200" algn="l">
              <a:buFont typeface="Wingdings" panose="05000000000000000000" pitchFamily="2" charset="2"/>
              <a:buChar char="q"/>
            </a:pPr>
            <a:r>
              <a:rPr lang="en-GB" dirty="0">
                <a:solidFill>
                  <a:schemeClr val="tx2"/>
                </a:solidFill>
              </a:rPr>
              <a:t>Opportunity for community engagement</a:t>
            </a:r>
          </a:p>
        </p:txBody>
      </p:sp>
      <p:pic>
        <p:nvPicPr>
          <p:cNvPr id="5" name="Picture 4" descr="Screen Shot 2016-02-01 at 15.39.4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661248"/>
            <a:ext cx="9144000" cy="1332381"/>
          </a:xfrm>
          <a:prstGeom prst="rect">
            <a:avLst/>
          </a:prstGeom>
        </p:spPr>
      </p:pic>
      <p:pic>
        <p:nvPicPr>
          <p:cNvPr id="6" name="Picture 5" descr="Logo 6-2.png"/>
          <p:cNvPicPr>
            <a:picLocks noChangeAspect="1"/>
          </p:cNvPicPr>
          <p:nvPr/>
        </p:nvPicPr>
        <p:blipFill>
          <a:blip r:embed="rId5" cstate="email">
            <a:alphaModFix amt="71000"/>
            <a:extLst>
              <a:ext uri="{28A0092B-C50C-407E-A947-70E740481C1C}">
                <a14:useLocalDpi xmlns:a14="http://schemas.microsoft.com/office/drawing/2010/main"/>
              </a:ext>
            </a:extLst>
          </a:blip>
          <a:stretch>
            <a:fillRect/>
          </a:stretch>
        </p:blipFill>
        <p:spPr>
          <a:xfrm>
            <a:off x="107504" y="548680"/>
            <a:ext cx="2880320" cy="865961"/>
          </a:xfrm>
          <a:prstGeom prst="rect">
            <a:avLst/>
          </a:prstGeom>
          <a:ln>
            <a:noFill/>
          </a:ln>
          <a:effectLst>
            <a:softEdge rad="112500"/>
          </a:effectLst>
        </p:spPr>
      </p:pic>
    </p:spTree>
    <p:extLst>
      <p:ext uri="{BB962C8B-B14F-4D97-AF65-F5344CB8AC3E}">
        <p14:creationId xmlns:p14="http://schemas.microsoft.com/office/powerpoint/2010/main" val="358643519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r"/>
            <a:r>
              <a:rPr lang="en-US" sz="3600" b="1" dirty="0"/>
              <a:t>Reaching new communities</a:t>
            </a:r>
          </a:p>
        </p:txBody>
      </p:sp>
      <p:sp>
        <p:nvSpPr>
          <p:cNvPr id="3" name="Content Placeholder 2"/>
          <p:cNvSpPr>
            <a:spLocks noGrp="1"/>
          </p:cNvSpPr>
          <p:nvPr>
            <p:ph idx="1"/>
          </p:nvPr>
        </p:nvSpPr>
        <p:spPr/>
        <p:style>
          <a:lnRef idx="0">
            <a:schemeClr val="accent1"/>
          </a:lnRef>
          <a:fillRef idx="3">
            <a:schemeClr val="accent1"/>
          </a:fillRef>
          <a:effectRef idx="3">
            <a:schemeClr val="accent1"/>
          </a:effectRef>
          <a:fontRef idx="minor">
            <a:schemeClr val="lt1"/>
          </a:fontRef>
        </p:style>
        <p:txBody>
          <a:bodyPr>
            <a:normAutofit fontScale="92500" lnSpcReduction="20000"/>
          </a:bodyPr>
          <a:lstStyle/>
          <a:p>
            <a:pPr lvl="0"/>
            <a:r>
              <a:rPr lang="en-GB" dirty="0"/>
              <a:t>Wimborne   -   </a:t>
            </a:r>
            <a:r>
              <a:rPr lang="en-GB" dirty="0" err="1"/>
              <a:t>Cuthbury</a:t>
            </a:r>
            <a:r>
              <a:rPr lang="en-GB" dirty="0"/>
              <a:t> allotments                 220</a:t>
            </a:r>
          </a:p>
          <a:p>
            <a:pPr lvl="0"/>
            <a:r>
              <a:rPr lang="en-GB" dirty="0"/>
              <a:t>Wimborne   -   South of Leigh Road                  350</a:t>
            </a:r>
          </a:p>
          <a:p>
            <a:pPr lvl="0"/>
            <a:r>
              <a:rPr lang="en-GB" dirty="0" err="1"/>
              <a:t>Colehill</a:t>
            </a:r>
            <a:r>
              <a:rPr lang="en-GB" dirty="0"/>
              <a:t>   -   </a:t>
            </a:r>
            <a:r>
              <a:rPr lang="en-GB" dirty="0" err="1"/>
              <a:t>Cranborne</a:t>
            </a:r>
            <a:r>
              <a:rPr lang="en-GB" dirty="0"/>
              <a:t> Road                               600</a:t>
            </a:r>
          </a:p>
          <a:p>
            <a:pPr lvl="0"/>
            <a:r>
              <a:rPr lang="en-GB" dirty="0" err="1"/>
              <a:t>Corfe</a:t>
            </a:r>
            <a:r>
              <a:rPr lang="en-GB" dirty="0"/>
              <a:t> Mullen                                                         250 </a:t>
            </a:r>
          </a:p>
          <a:p>
            <a:pPr lvl="0"/>
            <a:r>
              <a:rPr lang="en-GB" dirty="0" err="1"/>
              <a:t>Ferndown</a:t>
            </a:r>
            <a:r>
              <a:rPr lang="en-GB" dirty="0"/>
              <a:t>   -   </a:t>
            </a:r>
            <a:r>
              <a:rPr lang="en-GB" dirty="0" err="1"/>
              <a:t>Holmwood</a:t>
            </a:r>
            <a:r>
              <a:rPr lang="en-GB" dirty="0"/>
              <a:t> Park                          110</a:t>
            </a:r>
          </a:p>
          <a:p>
            <a:pPr lvl="0"/>
            <a:r>
              <a:rPr lang="en-GB" dirty="0" err="1"/>
              <a:t>Ferndown</a:t>
            </a:r>
            <a:r>
              <a:rPr lang="en-GB" dirty="0"/>
              <a:t>   -   </a:t>
            </a:r>
            <a:r>
              <a:rPr lang="en-GB" dirty="0" err="1"/>
              <a:t>Coppins</a:t>
            </a:r>
            <a:r>
              <a:rPr lang="en-GB" dirty="0"/>
              <a:t>                                           30</a:t>
            </a:r>
          </a:p>
          <a:p>
            <a:pPr lvl="0"/>
            <a:r>
              <a:rPr lang="en-GB" dirty="0"/>
              <a:t>West Parley   -   East of New Road                    320</a:t>
            </a:r>
          </a:p>
          <a:p>
            <a:pPr lvl="0"/>
            <a:r>
              <a:rPr lang="en-GB" dirty="0"/>
              <a:t>West Parley   -   West of New Road                  200</a:t>
            </a:r>
          </a:p>
          <a:p>
            <a:pPr lvl="0"/>
            <a:r>
              <a:rPr lang="en-GB" dirty="0" err="1"/>
              <a:t>Verwood</a:t>
            </a:r>
            <a:r>
              <a:rPr lang="en-GB" dirty="0"/>
              <a:t>   -   North West                                    230</a:t>
            </a:r>
          </a:p>
          <a:p>
            <a:endParaRPr lang="en-US" dirty="0"/>
          </a:p>
        </p:txBody>
      </p:sp>
      <p:sp>
        <p:nvSpPr>
          <p:cNvPr id="4" name="TextBox 3"/>
          <p:cNvSpPr txBox="1"/>
          <p:nvPr/>
        </p:nvSpPr>
        <p:spPr>
          <a:xfrm>
            <a:off x="467544" y="6093296"/>
            <a:ext cx="8208912" cy="523220"/>
          </a:xfrm>
          <a:prstGeom prst="rect">
            <a:avLst/>
          </a:prstGeom>
          <a:noFill/>
        </p:spPr>
        <p:txBody>
          <a:bodyPr wrap="square" rtlCol="0">
            <a:spAutoFit/>
          </a:bodyPr>
          <a:lstStyle/>
          <a:p>
            <a:r>
              <a:rPr lang="en-US" sz="2800" b="1" dirty="0"/>
              <a:t>New Homes in EDDC   				          2310</a:t>
            </a:r>
          </a:p>
        </p:txBody>
      </p:sp>
      <p:pic>
        <p:nvPicPr>
          <p:cNvPr id="5" name="Picture 4" descr="Logo 6-2.png"/>
          <p:cNvPicPr>
            <a:picLocks noChangeAspect="1"/>
          </p:cNvPicPr>
          <p:nvPr/>
        </p:nvPicPr>
        <p:blipFill>
          <a:blip r:embed="rId3" cstate="email">
            <a:alphaModFix amt="71000"/>
            <a:extLst>
              <a:ext uri="{28A0092B-C50C-407E-A947-70E740481C1C}">
                <a14:useLocalDpi xmlns:a14="http://schemas.microsoft.com/office/drawing/2010/main"/>
              </a:ext>
            </a:extLst>
          </a:blip>
          <a:stretch>
            <a:fillRect/>
          </a:stretch>
        </p:blipFill>
        <p:spPr>
          <a:xfrm>
            <a:off x="539552" y="476672"/>
            <a:ext cx="2520280" cy="757715"/>
          </a:xfrm>
          <a:prstGeom prst="rect">
            <a:avLst/>
          </a:prstGeom>
          <a:ln>
            <a:noFill/>
          </a:ln>
          <a:effectLst>
            <a:softEdge rad="112500"/>
          </a:effectLst>
        </p:spPr>
      </p:pic>
    </p:spTree>
    <p:extLst>
      <p:ext uri="{BB962C8B-B14F-4D97-AF65-F5344CB8AC3E}">
        <p14:creationId xmlns:p14="http://schemas.microsoft.com/office/powerpoint/2010/main" val="345373174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8229600" cy="1287016"/>
          </a:xfrm>
        </p:spPr>
        <p:style>
          <a:lnRef idx="1">
            <a:schemeClr val="accent5"/>
          </a:lnRef>
          <a:fillRef idx="2">
            <a:schemeClr val="accent5"/>
          </a:fillRef>
          <a:effectRef idx="1">
            <a:schemeClr val="accent5"/>
          </a:effectRef>
          <a:fontRef idx="minor">
            <a:schemeClr val="dk1"/>
          </a:fontRef>
        </p:style>
        <p:txBody>
          <a:bodyPr>
            <a:normAutofit fontScale="90000"/>
          </a:bodyPr>
          <a:lstStyle/>
          <a:p>
            <a:br>
              <a:rPr lang="en-GB" dirty="0"/>
            </a:br>
            <a:br>
              <a:rPr lang="en-GB" dirty="0"/>
            </a:br>
            <a:r>
              <a:rPr lang="en-GB" dirty="0"/>
              <a:t>				 </a:t>
            </a:r>
            <a:r>
              <a:rPr lang="en-GB" b="1" i="1" dirty="0"/>
              <a:t>Proposed Plan Projects	</a:t>
            </a:r>
            <a:br>
              <a:rPr lang="en-GB" dirty="0"/>
            </a:br>
            <a:br>
              <a:rPr lang="en-GB" dirty="0"/>
            </a:br>
            <a:br>
              <a:rPr lang="en-GB" dirty="0"/>
            </a:br>
            <a:r>
              <a:rPr lang="en-GB" dirty="0"/>
              <a:t>Rec</a:t>
            </a:r>
          </a:p>
        </p:txBody>
      </p:sp>
      <p:sp>
        <p:nvSpPr>
          <p:cNvPr id="2" name="Content Placeholder 1"/>
          <p:cNvSpPr>
            <a:spLocks noGrp="1"/>
          </p:cNvSpPr>
          <p:nvPr>
            <p:ph sz="half" idx="1"/>
          </p:nvPr>
        </p:nvSpPr>
        <p:spPr>
          <a:xfrm>
            <a:off x="467544" y="1340768"/>
            <a:ext cx="8208912" cy="5517232"/>
          </a:xfrm>
        </p:spPr>
        <p:style>
          <a:lnRef idx="1">
            <a:schemeClr val="accent1"/>
          </a:lnRef>
          <a:fillRef idx="2">
            <a:schemeClr val="accent1"/>
          </a:fillRef>
          <a:effectRef idx="1">
            <a:schemeClr val="accent1"/>
          </a:effectRef>
          <a:fontRef idx="minor">
            <a:schemeClr val="dk1"/>
          </a:fontRef>
        </p:style>
        <p:txBody>
          <a:bodyPr>
            <a:noAutofit/>
          </a:bodyPr>
          <a:lstStyle/>
          <a:p>
            <a:r>
              <a:rPr lang="en-GB" sz="3600" b="1" dirty="0"/>
              <a:t>CYP -Bus project</a:t>
            </a:r>
          </a:p>
          <a:p>
            <a:r>
              <a:rPr lang="en-GB" sz="3600" b="1" dirty="0"/>
              <a:t>Men</a:t>
            </a:r>
          </a:p>
          <a:p>
            <a:r>
              <a:rPr lang="en-GB" sz="3600" b="1" dirty="0"/>
              <a:t>South Sudan</a:t>
            </a:r>
          </a:p>
          <a:p>
            <a:r>
              <a:rPr lang="en-GB" sz="3600" b="1" dirty="0"/>
              <a:t>Church Planting - new communities</a:t>
            </a:r>
          </a:p>
          <a:p>
            <a:r>
              <a:rPr lang="en-GB" sz="3600" b="1" dirty="0"/>
              <a:t>Vocation &amp; Discipleship</a:t>
            </a:r>
          </a:p>
          <a:p>
            <a:r>
              <a:rPr lang="en-GB" sz="3600" b="1" dirty="0"/>
              <a:t>Music &amp; worship</a:t>
            </a:r>
          </a:p>
          <a:p>
            <a:r>
              <a:rPr lang="en-GB" sz="3600" b="1" dirty="0"/>
              <a:t>Environment &amp; Eco-church</a:t>
            </a:r>
          </a:p>
        </p:txBody>
      </p:sp>
      <p:pic>
        <p:nvPicPr>
          <p:cNvPr id="4" name="Picture 3" descr="Logo 6-2.png"/>
          <p:cNvPicPr>
            <a:picLocks noChangeAspect="1"/>
          </p:cNvPicPr>
          <p:nvPr/>
        </p:nvPicPr>
        <p:blipFill>
          <a:blip r:embed="rId3" cstate="email">
            <a:alphaModFix amt="71000"/>
            <a:extLst>
              <a:ext uri="{28A0092B-C50C-407E-A947-70E740481C1C}">
                <a14:useLocalDpi xmlns:a14="http://schemas.microsoft.com/office/drawing/2010/main"/>
              </a:ext>
            </a:extLst>
          </a:blip>
          <a:stretch>
            <a:fillRect/>
          </a:stretch>
        </p:blipFill>
        <p:spPr>
          <a:xfrm>
            <a:off x="467544" y="404664"/>
            <a:ext cx="2226044" cy="669255"/>
          </a:xfrm>
          <a:prstGeom prst="rect">
            <a:avLst/>
          </a:prstGeom>
          <a:ln>
            <a:noFill/>
          </a:ln>
          <a:effectLst>
            <a:softEdge rad="112500"/>
          </a:effectLst>
        </p:spPr>
      </p:pic>
    </p:spTree>
    <p:extLst>
      <p:ext uri="{BB962C8B-B14F-4D97-AF65-F5344CB8AC3E}">
        <p14:creationId xmlns:p14="http://schemas.microsoft.com/office/powerpoint/2010/main" val="137390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8229600" cy="1287016"/>
          </a:xfrm>
        </p:spPr>
        <p:style>
          <a:lnRef idx="1">
            <a:schemeClr val="accent5"/>
          </a:lnRef>
          <a:fillRef idx="2">
            <a:schemeClr val="accent5"/>
          </a:fillRef>
          <a:effectRef idx="1">
            <a:schemeClr val="accent5"/>
          </a:effectRef>
          <a:fontRef idx="minor">
            <a:schemeClr val="dk1"/>
          </a:fontRef>
        </p:style>
        <p:txBody>
          <a:bodyPr>
            <a:normAutofit fontScale="90000"/>
          </a:bodyPr>
          <a:lstStyle/>
          <a:p>
            <a:br>
              <a:rPr lang="en-GB" dirty="0"/>
            </a:br>
            <a:br>
              <a:rPr lang="en-GB" dirty="0"/>
            </a:br>
            <a:r>
              <a:rPr lang="en-GB" dirty="0"/>
              <a:t>                       </a:t>
            </a:r>
            <a:r>
              <a:rPr lang="en-GB" b="1" i="1" dirty="0"/>
              <a:t>2016-20 MAP Process</a:t>
            </a:r>
            <a:br>
              <a:rPr lang="en-GB" dirty="0"/>
            </a:br>
            <a:br>
              <a:rPr lang="en-GB" dirty="0"/>
            </a:br>
            <a:br>
              <a:rPr lang="en-GB" dirty="0"/>
            </a:br>
            <a:r>
              <a:rPr lang="en-GB" dirty="0"/>
              <a:t>Rec</a:t>
            </a:r>
          </a:p>
        </p:txBody>
      </p:sp>
      <p:sp>
        <p:nvSpPr>
          <p:cNvPr id="2" name="Content Placeholder 1"/>
          <p:cNvSpPr>
            <a:spLocks noGrp="1"/>
          </p:cNvSpPr>
          <p:nvPr>
            <p:ph sz="half" idx="1"/>
          </p:nvPr>
        </p:nvSpPr>
        <p:spPr>
          <a:xfrm>
            <a:off x="467544" y="1340768"/>
            <a:ext cx="8208912" cy="5400600"/>
          </a:xfrm>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en-GB" sz="3600" b="1" dirty="0"/>
              <a:t>10/3		Launch new plan </a:t>
            </a:r>
          </a:p>
          <a:p>
            <a:pPr marL="0" indent="0">
              <a:buNone/>
            </a:pPr>
            <a:r>
              <a:rPr lang="en-GB" sz="3600" b="1" dirty="0"/>
              <a:t>10/5 	Discuss Chapter</a:t>
            </a:r>
          </a:p>
          <a:p>
            <a:pPr marL="0" indent="0">
              <a:buNone/>
            </a:pPr>
            <a:r>
              <a:rPr lang="en-GB" sz="2400" b="1" dirty="0"/>
              <a:t>May/June</a:t>
            </a:r>
            <a:r>
              <a:rPr lang="en-GB" sz="3600" b="1" dirty="0"/>
              <a:t>	PCC’s review and feedback</a:t>
            </a:r>
          </a:p>
          <a:p>
            <a:pPr marL="0" indent="0">
              <a:buNone/>
            </a:pPr>
            <a:r>
              <a:rPr lang="en-GB" sz="3600" b="1" dirty="0"/>
              <a:t>15/6		Deanery Standing Committee </a:t>
            </a:r>
          </a:p>
          <a:p>
            <a:pPr marL="0" indent="0">
              <a:buNone/>
            </a:pPr>
            <a:r>
              <a:rPr lang="en-GB" sz="3600" b="1" dirty="0"/>
              <a:t>30/6		Deanery Synod review + Eco-</a:t>
            </a:r>
            <a:br>
              <a:rPr lang="en-GB" sz="3600" b="1" dirty="0"/>
            </a:br>
            <a:r>
              <a:rPr lang="en-GB" sz="3600" b="1" dirty="0"/>
              <a:t>							church</a:t>
            </a:r>
          </a:p>
          <a:p>
            <a:pPr marL="0" indent="0">
              <a:buNone/>
            </a:pPr>
            <a:r>
              <a:rPr lang="en-GB" sz="2400" b="1" dirty="0"/>
              <a:t>Sept/Oct</a:t>
            </a:r>
            <a:r>
              <a:rPr lang="en-GB" sz="3600" b="1" dirty="0"/>
              <a:t>	Submit plan to Senior Staff 17/11	Deanery Synod confirm plan</a:t>
            </a:r>
          </a:p>
          <a:p>
            <a:pPr>
              <a:lnSpc>
                <a:spcPct val="130000"/>
              </a:lnSpc>
            </a:pPr>
            <a:endParaRPr lang="en-GB" sz="3600" b="1" dirty="0"/>
          </a:p>
        </p:txBody>
      </p:sp>
      <p:pic>
        <p:nvPicPr>
          <p:cNvPr id="6" name="Picture 5" descr="Logo 6-2.png"/>
          <p:cNvPicPr>
            <a:picLocks noChangeAspect="1"/>
          </p:cNvPicPr>
          <p:nvPr/>
        </p:nvPicPr>
        <p:blipFill>
          <a:blip r:embed="rId3" cstate="email">
            <a:alphaModFix amt="71000"/>
            <a:extLst>
              <a:ext uri="{28A0092B-C50C-407E-A947-70E740481C1C}">
                <a14:useLocalDpi xmlns:a14="http://schemas.microsoft.com/office/drawing/2010/main"/>
              </a:ext>
            </a:extLst>
          </a:blip>
          <a:stretch>
            <a:fillRect/>
          </a:stretch>
        </p:blipFill>
        <p:spPr>
          <a:xfrm>
            <a:off x="467544" y="332656"/>
            <a:ext cx="2808312" cy="844312"/>
          </a:xfrm>
          <a:prstGeom prst="rect">
            <a:avLst/>
          </a:prstGeom>
          <a:ln>
            <a:noFill/>
          </a:ln>
          <a:effectLst>
            <a:softEdge rad="112500"/>
          </a:effectLst>
        </p:spPr>
      </p:pic>
    </p:spTree>
    <p:extLst>
      <p:ext uri="{BB962C8B-B14F-4D97-AF65-F5344CB8AC3E}">
        <p14:creationId xmlns:p14="http://schemas.microsoft.com/office/powerpoint/2010/main" val="2470993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ross 3 Mosaic03.jpg"/>
          <p:cNvPicPr>
            <a:picLocks noChangeAspect="1"/>
          </p:cNvPicPr>
          <p:nvPr/>
        </p:nvPicPr>
        <p:blipFill>
          <a:blip r:embed="rId3" cstate="email">
            <a:alphaModFix/>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32434" y="0"/>
            <a:ext cx="9986777" cy="6858000"/>
          </a:xfrm>
          <a:prstGeom prst="rect">
            <a:avLst/>
          </a:prstGeom>
        </p:spPr>
      </p:pic>
      <p:pic>
        <p:nvPicPr>
          <p:cNvPr id="5" name="Picture 4" descr="Logo 6-2.png"/>
          <p:cNvPicPr>
            <a:picLocks noChangeAspect="1"/>
          </p:cNvPicPr>
          <p:nvPr/>
        </p:nvPicPr>
        <p:blipFill>
          <a:blip r:embed="rId5" cstate="email">
            <a:alphaModFix amt="71000"/>
            <a:extLst>
              <a:ext uri="{28A0092B-C50C-407E-A947-70E740481C1C}">
                <a14:useLocalDpi xmlns:a14="http://schemas.microsoft.com/office/drawing/2010/main"/>
              </a:ext>
            </a:extLst>
          </a:blip>
          <a:stretch>
            <a:fillRect/>
          </a:stretch>
        </p:blipFill>
        <p:spPr>
          <a:xfrm>
            <a:off x="3851920" y="3212976"/>
            <a:ext cx="5132994" cy="1543221"/>
          </a:xfrm>
          <a:prstGeom prst="rect">
            <a:avLst/>
          </a:prstGeom>
          <a:ln>
            <a:noFill/>
          </a:ln>
          <a:effectLst>
            <a:softEdge rad="112500"/>
          </a:effectLst>
        </p:spPr>
      </p:pic>
    </p:spTree>
    <p:extLst>
      <p:ext uri="{BB962C8B-B14F-4D97-AF65-F5344CB8AC3E}">
        <p14:creationId xmlns:p14="http://schemas.microsoft.com/office/powerpoint/2010/main" val="187952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8229600" cy="1287016"/>
          </a:xfrm>
        </p:spPr>
        <p:style>
          <a:lnRef idx="1">
            <a:schemeClr val="accent5"/>
          </a:lnRef>
          <a:fillRef idx="2">
            <a:schemeClr val="accent5"/>
          </a:fillRef>
          <a:effectRef idx="1">
            <a:schemeClr val="accent5"/>
          </a:effectRef>
          <a:fontRef idx="minor">
            <a:schemeClr val="dk1"/>
          </a:fontRef>
        </p:style>
        <p:txBody>
          <a:bodyPr>
            <a:normAutofit fontScale="90000"/>
          </a:bodyPr>
          <a:lstStyle/>
          <a:p>
            <a:br>
              <a:rPr lang="en-GB" dirty="0"/>
            </a:br>
            <a:br>
              <a:rPr lang="en-GB" dirty="0"/>
            </a:br>
            <a:r>
              <a:rPr lang="en-GB" dirty="0"/>
              <a:t>                       </a:t>
            </a:r>
            <a:r>
              <a:rPr lang="en-GB" b="1" i="1" dirty="0"/>
              <a:t>2016-20 MAP Process</a:t>
            </a:r>
            <a:br>
              <a:rPr lang="en-GB" dirty="0"/>
            </a:br>
            <a:br>
              <a:rPr lang="en-GB" dirty="0"/>
            </a:br>
            <a:br>
              <a:rPr lang="en-GB" dirty="0"/>
            </a:br>
            <a:r>
              <a:rPr lang="en-GB" dirty="0"/>
              <a:t>Rec</a:t>
            </a:r>
          </a:p>
        </p:txBody>
      </p:sp>
      <p:sp>
        <p:nvSpPr>
          <p:cNvPr id="2" name="Content Placeholder 1"/>
          <p:cNvSpPr>
            <a:spLocks noGrp="1"/>
          </p:cNvSpPr>
          <p:nvPr>
            <p:ph sz="half" idx="1"/>
          </p:nvPr>
        </p:nvSpPr>
        <p:spPr>
          <a:xfrm>
            <a:off x="467544" y="1340768"/>
            <a:ext cx="8208912" cy="54006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ctr">
              <a:lnSpc>
                <a:spcPct val="130000"/>
              </a:lnSpc>
              <a:buNone/>
            </a:pPr>
            <a:r>
              <a:rPr lang="en-GB" sz="3600" b="1" dirty="0"/>
              <a:t>Questions</a:t>
            </a:r>
          </a:p>
          <a:p>
            <a:pPr>
              <a:lnSpc>
                <a:spcPct val="130000"/>
              </a:lnSpc>
            </a:pPr>
            <a:r>
              <a:rPr lang="en-GB" sz="3600" b="1" dirty="0"/>
              <a:t>Is there anything missing from the Deanery Plan </a:t>
            </a:r>
          </a:p>
          <a:p>
            <a:pPr>
              <a:lnSpc>
                <a:spcPct val="130000"/>
              </a:lnSpc>
            </a:pPr>
            <a:r>
              <a:rPr lang="en-GB" sz="3600" b="1" dirty="0"/>
              <a:t>Would our church get behind this plan?</a:t>
            </a:r>
          </a:p>
          <a:p>
            <a:pPr>
              <a:lnSpc>
                <a:spcPct val="130000"/>
              </a:lnSpc>
            </a:pPr>
            <a:r>
              <a:rPr lang="en-GB" sz="3600" b="1" dirty="0"/>
              <a:t>What resources might we need or be able to give?</a:t>
            </a:r>
          </a:p>
        </p:txBody>
      </p:sp>
      <p:pic>
        <p:nvPicPr>
          <p:cNvPr id="6" name="Picture 5" descr="Logo 6-2.png"/>
          <p:cNvPicPr>
            <a:picLocks noChangeAspect="1"/>
          </p:cNvPicPr>
          <p:nvPr/>
        </p:nvPicPr>
        <p:blipFill>
          <a:blip r:embed="rId3" cstate="email">
            <a:alphaModFix amt="71000"/>
            <a:extLst>
              <a:ext uri="{28A0092B-C50C-407E-A947-70E740481C1C}">
                <a14:useLocalDpi xmlns:a14="http://schemas.microsoft.com/office/drawing/2010/main"/>
              </a:ext>
            </a:extLst>
          </a:blip>
          <a:stretch>
            <a:fillRect/>
          </a:stretch>
        </p:blipFill>
        <p:spPr>
          <a:xfrm>
            <a:off x="467544" y="332656"/>
            <a:ext cx="2808312" cy="844312"/>
          </a:xfrm>
          <a:prstGeom prst="rect">
            <a:avLst/>
          </a:prstGeom>
          <a:ln>
            <a:noFill/>
          </a:ln>
          <a:effectLst>
            <a:softEdge rad="112500"/>
          </a:effectLst>
        </p:spPr>
      </p:pic>
    </p:spTree>
    <p:extLst>
      <p:ext uri="{BB962C8B-B14F-4D97-AF65-F5344CB8AC3E}">
        <p14:creationId xmlns:p14="http://schemas.microsoft.com/office/powerpoint/2010/main" val="19269800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6-2.png"/>
          <p:cNvPicPr>
            <a:picLocks noChangeAspect="1"/>
          </p:cNvPicPr>
          <p:nvPr/>
        </p:nvPicPr>
        <p:blipFill>
          <a:blip r:embed="rId3" cstate="email">
            <a:alphaModFix amt="71000"/>
            <a:extLst>
              <a:ext uri="{28A0092B-C50C-407E-A947-70E740481C1C}">
                <a14:useLocalDpi xmlns:a14="http://schemas.microsoft.com/office/drawing/2010/main"/>
              </a:ext>
            </a:extLst>
          </a:blip>
          <a:stretch>
            <a:fillRect/>
          </a:stretch>
        </p:blipFill>
        <p:spPr>
          <a:xfrm>
            <a:off x="3131840" y="6245305"/>
            <a:ext cx="2037917" cy="612695"/>
          </a:xfrm>
          <a:prstGeom prst="rect">
            <a:avLst/>
          </a:prstGeom>
          <a:ln>
            <a:noFill/>
          </a:ln>
          <a:effectLst>
            <a:softEdge rad="112500"/>
          </a:effectLst>
        </p:spPr>
      </p:pic>
      <p:pic>
        <p:nvPicPr>
          <p:cNvPr id="3" name="Picture 2"/>
          <p:cNvPicPr>
            <a:picLocks noChangeAspect="1"/>
          </p:cNvPicPr>
          <p:nvPr/>
        </p:nvPicPr>
        <p:blipFill>
          <a:blip r:embed="rId4"/>
          <a:stretch>
            <a:fillRect/>
          </a:stretch>
        </p:blipFill>
        <p:spPr>
          <a:xfrm>
            <a:off x="1259632" y="548680"/>
            <a:ext cx="6790068" cy="5256449"/>
          </a:xfrm>
          <a:prstGeom prst="rect">
            <a:avLst/>
          </a:prstGeom>
        </p:spPr>
      </p:pic>
      <p:sp>
        <p:nvSpPr>
          <p:cNvPr id="9" name="Explosion 1 8"/>
          <p:cNvSpPr/>
          <p:nvPr/>
        </p:nvSpPr>
        <p:spPr>
          <a:xfrm rot="20828394">
            <a:off x="-227922" y="-362412"/>
            <a:ext cx="2975107" cy="2497639"/>
          </a:xfrm>
          <a:prstGeom prst="irregularSeal1">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Explosion 2 9"/>
          <p:cNvSpPr/>
          <p:nvPr/>
        </p:nvSpPr>
        <p:spPr>
          <a:xfrm>
            <a:off x="6372200" y="-315416"/>
            <a:ext cx="3384376" cy="1728192"/>
          </a:xfrm>
          <a:prstGeom prst="irregularSeal2">
            <a:avLst/>
          </a:prstGeom>
          <a:ln/>
        </p:spPr>
        <p:style>
          <a:lnRef idx="1">
            <a:schemeClr val="accent3"/>
          </a:lnRef>
          <a:fillRef idx="3">
            <a:schemeClr val="accent3"/>
          </a:fillRef>
          <a:effectRef idx="2">
            <a:schemeClr val="accent3"/>
          </a:effectRef>
          <a:fontRef idx="minor">
            <a:schemeClr val="lt1"/>
          </a:fontRef>
        </p:style>
        <p:txBody>
          <a:bodyPr/>
          <a:lstStyle/>
          <a:p>
            <a:endParaRPr lang="en-US"/>
          </a:p>
        </p:txBody>
      </p:sp>
      <p:sp>
        <p:nvSpPr>
          <p:cNvPr id="11" name="Explosion 1 10"/>
          <p:cNvSpPr/>
          <p:nvPr/>
        </p:nvSpPr>
        <p:spPr>
          <a:xfrm>
            <a:off x="4644008" y="4365104"/>
            <a:ext cx="4680519" cy="2664295"/>
          </a:xfrm>
          <a:prstGeom prst="irregularSeal1">
            <a:avLst/>
          </a:prstGeom>
          <a:ln/>
        </p:spPr>
        <p:style>
          <a:lnRef idx="1">
            <a:schemeClr val="accent6"/>
          </a:lnRef>
          <a:fillRef idx="2">
            <a:schemeClr val="accent6"/>
          </a:fillRef>
          <a:effectRef idx="1">
            <a:schemeClr val="accent6"/>
          </a:effectRef>
          <a:fontRef idx="minor">
            <a:schemeClr val="dk1"/>
          </a:fontRef>
        </p:style>
        <p:txBody>
          <a:bodyPr/>
          <a:lstStyle/>
          <a:p>
            <a:endParaRPr lang="en-US"/>
          </a:p>
        </p:txBody>
      </p:sp>
      <p:sp>
        <p:nvSpPr>
          <p:cNvPr id="12" name="TextBox 11"/>
          <p:cNvSpPr txBox="1"/>
          <p:nvPr/>
        </p:nvSpPr>
        <p:spPr>
          <a:xfrm>
            <a:off x="467544" y="548680"/>
            <a:ext cx="1944216" cy="523220"/>
          </a:xfrm>
          <a:prstGeom prst="rect">
            <a:avLst/>
          </a:prstGeom>
          <a:noFill/>
        </p:spPr>
        <p:txBody>
          <a:bodyPr wrap="square" rtlCol="0">
            <a:spAutoFit/>
          </a:bodyPr>
          <a:lstStyle/>
          <a:p>
            <a:r>
              <a:rPr lang="en-US" sz="2800" b="1" dirty="0">
                <a:solidFill>
                  <a:srgbClr val="FFFF00"/>
                </a:solidFill>
              </a:rPr>
              <a:t>Evangelism</a:t>
            </a:r>
            <a:r>
              <a:rPr lang="en-US" dirty="0"/>
              <a:t> </a:t>
            </a:r>
          </a:p>
        </p:txBody>
      </p:sp>
      <p:sp>
        <p:nvSpPr>
          <p:cNvPr id="13" name="TextBox 12"/>
          <p:cNvSpPr txBox="1"/>
          <p:nvPr/>
        </p:nvSpPr>
        <p:spPr>
          <a:xfrm>
            <a:off x="7020272" y="188640"/>
            <a:ext cx="1979712" cy="830997"/>
          </a:xfrm>
          <a:prstGeom prst="rect">
            <a:avLst/>
          </a:prstGeom>
          <a:noFill/>
        </p:spPr>
        <p:txBody>
          <a:bodyPr wrap="square" rtlCol="0">
            <a:spAutoFit/>
          </a:bodyPr>
          <a:lstStyle/>
          <a:p>
            <a:pPr algn="ctr"/>
            <a:r>
              <a:rPr lang="en-US" sz="2400" b="1" dirty="0"/>
              <a:t>Renewal &amp; Reform</a:t>
            </a:r>
          </a:p>
        </p:txBody>
      </p:sp>
      <p:sp>
        <p:nvSpPr>
          <p:cNvPr id="14" name="TextBox 13"/>
          <p:cNvSpPr txBox="1"/>
          <p:nvPr/>
        </p:nvSpPr>
        <p:spPr>
          <a:xfrm>
            <a:off x="5436096" y="5157192"/>
            <a:ext cx="3419872" cy="954107"/>
          </a:xfrm>
          <a:prstGeom prst="rect">
            <a:avLst/>
          </a:prstGeom>
          <a:noFill/>
        </p:spPr>
        <p:txBody>
          <a:bodyPr wrap="square" rtlCol="0">
            <a:spAutoFit/>
          </a:bodyPr>
          <a:lstStyle/>
          <a:p>
            <a:pPr algn="ctr"/>
            <a:r>
              <a:rPr lang="en-US" sz="2800" b="1" dirty="0"/>
              <a:t>Shared Conversations on human sexuality </a:t>
            </a:r>
          </a:p>
        </p:txBody>
      </p:sp>
      <p:sp>
        <p:nvSpPr>
          <p:cNvPr id="15" name="Explosion 2 14"/>
          <p:cNvSpPr/>
          <p:nvPr/>
        </p:nvSpPr>
        <p:spPr>
          <a:xfrm>
            <a:off x="-252536" y="4365104"/>
            <a:ext cx="4680520" cy="2304256"/>
          </a:xfrm>
          <a:prstGeom prst="irregularSeal2">
            <a:avLst/>
          </a:prstGeom>
          <a:solidFill>
            <a:srgbClr val="DA1F28"/>
          </a:solidFill>
          <a:ln/>
        </p:spPr>
        <p:style>
          <a:lnRef idx="1">
            <a:schemeClr val="accent3"/>
          </a:lnRef>
          <a:fillRef idx="3">
            <a:schemeClr val="accent3"/>
          </a:fillRef>
          <a:effectRef idx="2">
            <a:schemeClr val="accent3"/>
          </a:effectRef>
          <a:fontRef idx="minor">
            <a:schemeClr val="lt1"/>
          </a:fontRef>
        </p:style>
        <p:txBody>
          <a:bodyPr/>
          <a:lstStyle/>
          <a:p>
            <a:endParaRPr lang="en-US"/>
          </a:p>
        </p:txBody>
      </p:sp>
      <p:sp>
        <p:nvSpPr>
          <p:cNvPr id="16" name="TextBox 15"/>
          <p:cNvSpPr txBox="1"/>
          <p:nvPr/>
        </p:nvSpPr>
        <p:spPr>
          <a:xfrm>
            <a:off x="539552" y="5229200"/>
            <a:ext cx="3168352" cy="830997"/>
          </a:xfrm>
          <a:prstGeom prst="rect">
            <a:avLst/>
          </a:prstGeom>
          <a:noFill/>
        </p:spPr>
        <p:txBody>
          <a:bodyPr wrap="square" rtlCol="0">
            <a:spAutoFit/>
          </a:bodyPr>
          <a:lstStyle/>
          <a:p>
            <a:r>
              <a:rPr lang="en-US" sz="2400" dirty="0">
                <a:solidFill>
                  <a:schemeClr val="bg1"/>
                </a:solidFill>
              </a:rPr>
              <a:t>Resourcing Ministerial Education </a:t>
            </a:r>
          </a:p>
        </p:txBody>
      </p:sp>
    </p:spTree>
    <p:extLst>
      <p:ext uri="{BB962C8B-B14F-4D97-AF65-F5344CB8AC3E}">
        <p14:creationId xmlns:p14="http://schemas.microsoft.com/office/powerpoint/2010/main" val="12498316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ross 3 Mosaic03.jpg"/>
          <p:cNvPicPr>
            <a:picLocks noChangeAspect="1"/>
          </p:cNvPicPr>
          <p:nvPr/>
        </p:nvPicPr>
        <p:blipFill>
          <a:blip r:embed="rId3" cstate="email">
            <a:alphaModFix/>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48741" y="0"/>
            <a:ext cx="9992741" cy="6862096"/>
          </a:xfrm>
          <a:prstGeom prst="rect">
            <a:avLst/>
          </a:prstGeom>
        </p:spPr>
      </p:pic>
      <p:pic>
        <p:nvPicPr>
          <p:cNvPr id="5" name="Picture 4" descr="Logo 6-2.png"/>
          <p:cNvPicPr>
            <a:picLocks noChangeAspect="1"/>
          </p:cNvPicPr>
          <p:nvPr/>
        </p:nvPicPr>
        <p:blipFill>
          <a:blip r:embed="rId5" cstate="email">
            <a:alphaModFix amt="71000"/>
            <a:extLst>
              <a:ext uri="{28A0092B-C50C-407E-A947-70E740481C1C}">
                <a14:useLocalDpi xmlns:a14="http://schemas.microsoft.com/office/drawing/2010/main"/>
              </a:ext>
            </a:extLst>
          </a:blip>
          <a:stretch>
            <a:fillRect/>
          </a:stretch>
        </p:blipFill>
        <p:spPr>
          <a:xfrm>
            <a:off x="3851920" y="3212976"/>
            <a:ext cx="5132994" cy="1543221"/>
          </a:xfrm>
          <a:prstGeom prst="rect">
            <a:avLst/>
          </a:prstGeom>
          <a:ln>
            <a:noFill/>
          </a:ln>
          <a:effectLst>
            <a:softEdge rad="112500"/>
          </a:effectLst>
        </p:spPr>
      </p:pic>
    </p:spTree>
    <p:extLst>
      <p:ext uri="{BB962C8B-B14F-4D97-AF65-F5344CB8AC3E}">
        <p14:creationId xmlns:p14="http://schemas.microsoft.com/office/powerpoint/2010/main" val="396649191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aneryAreaRural-Suburbs201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3768" y="0"/>
            <a:ext cx="6426679" cy="6858000"/>
          </a:xfrm>
          <a:prstGeom prst="rect">
            <a:avLst/>
          </a:prstGeom>
        </p:spPr>
      </p:pic>
      <p:sp>
        <p:nvSpPr>
          <p:cNvPr id="5" name="TextBox 4"/>
          <p:cNvSpPr txBox="1"/>
          <p:nvPr/>
        </p:nvSpPr>
        <p:spPr>
          <a:xfrm>
            <a:off x="107504" y="1124744"/>
            <a:ext cx="2232248" cy="310854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dirty="0"/>
              <a:t>‘Bridge’ parishes </a:t>
            </a:r>
          </a:p>
          <a:p>
            <a:pPr algn="ctr"/>
            <a:r>
              <a:rPr lang="en-US" sz="2800" b="1" dirty="0"/>
              <a:t>transferred to </a:t>
            </a:r>
          </a:p>
          <a:p>
            <a:pPr algn="ctr"/>
            <a:r>
              <a:rPr lang="en-US" sz="2800" b="1" dirty="0"/>
              <a:t>Milford &amp; </a:t>
            </a:r>
            <a:r>
              <a:rPr lang="en-US" sz="2800" b="1" dirty="0" err="1"/>
              <a:t>Blandford</a:t>
            </a:r>
            <a:endParaRPr lang="en-US" sz="2800" b="1" dirty="0"/>
          </a:p>
          <a:p>
            <a:pPr algn="ctr"/>
            <a:r>
              <a:rPr lang="en-US" sz="2800" b="1" dirty="0"/>
              <a:t>Deanery</a:t>
            </a:r>
          </a:p>
        </p:txBody>
      </p:sp>
      <p:cxnSp>
        <p:nvCxnSpPr>
          <p:cNvPr id="6" name="Straight Arrow Connector 5"/>
          <p:cNvCxnSpPr>
            <a:stCxn id="5" idx="2"/>
          </p:cNvCxnSpPr>
          <p:nvPr/>
        </p:nvCxnSpPr>
        <p:spPr>
          <a:xfrm>
            <a:off x="1223628" y="4233288"/>
            <a:ext cx="2052228" cy="665196"/>
          </a:xfrm>
          <a:prstGeom prst="straightConnector1">
            <a:avLst/>
          </a:prstGeom>
          <a:ln w="444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79512" y="188640"/>
            <a:ext cx="5112568"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3600" dirty="0"/>
              <a:t>Changes since last plan </a:t>
            </a:r>
          </a:p>
        </p:txBody>
      </p:sp>
      <p:pic>
        <p:nvPicPr>
          <p:cNvPr id="7" name="Picture 6" descr="Logo 6-2.png"/>
          <p:cNvPicPr>
            <a:picLocks noChangeAspect="1"/>
          </p:cNvPicPr>
          <p:nvPr/>
        </p:nvPicPr>
        <p:blipFill>
          <a:blip r:embed="rId4" cstate="email">
            <a:alphaModFix amt="71000"/>
            <a:extLst>
              <a:ext uri="{28A0092B-C50C-407E-A947-70E740481C1C}">
                <a14:useLocalDpi xmlns:a14="http://schemas.microsoft.com/office/drawing/2010/main"/>
              </a:ext>
            </a:extLst>
          </a:blip>
          <a:stretch>
            <a:fillRect/>
          </a:stretch>
        </p:blipFill>
        <p:spPr>
          <a:xfrm>
            <a:off x="323528" y="5805264"/>
            <a:ext cx="2036650" cy="612313"/>
          </a:xfrm>
          <a:prstGeom prst="rect">
            <a:avLst/>
          </a:prstGeom>
          <a:ln>
            <a:noFill/>
          </a:ln>
          <a:effectLst>
            <a:softEdge rad="112500"/>
          </a:effectLst>
        </p:spPr>
      </p:pic>
      <p:sp>
        <p:nvSpPr>
          <p:cNvPr id="9" name="Explosion 1 8"/>
          <p:cNvSpPr/>
          <p:nvPr/>
        </p:nvSpPr>
        <p:spPr>
          <a:xfrm>
            <a:off x="6588224" y="4437112"/>
            <a:ext cx="2880320" cy="3096344"/>
          </a:xfrm>
          <a:prstGeom prst="irregularSeal1">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Approximately</a:t>
            </a:r>
          </a:p>
          <a:p>
            <a:pPr algn="ctr"/>
            <a:r>
              <a:rPr lang="en-US" b="1" dirty="0"/>
              <a:t>90,000 population</a:t>
            </a:r>
          </a:p>
          <a:p>
            <a:pPr algn="ctr"/>
            <a:r>
              <a:rPr lang="en-US" b="1" dirty="0"/>
              <a:t>FS = 2628 (2015)</a:t>
            </a:r>
          </a:p>
          <a:p>
            <a:pPr algn="ctr"/>
            <a:r>
              <a:rPr lang="en-US" b="1" dirty="0"/>
              <a:t>2627 (2005))</a:t>
            </a:r>
          </a:p>
        </p:txBody>
      </p:sp>
    </p:spTree>
    <p:extLst>
      <p:ext uri="{BB962C8B-B14F-4D97-AF65-F5344CB8AC3E}">
        <p14:creationId xmlns:p14="http://schemas.microsoft.com/office/powerpoint/2010/main" val="189225369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147248" cy="1143000"/>
          </a:xfrm>
        </p:spPr>
        <p:style>
          <a:lnRef idx="1">
            <a:schemeClr val="accent4"/>
          </a:lnRef>
          <a:fillRef idx="2">
            <a:schemeClr val="accent4"/>
          </a:fillRef>
          <a:effectRef idx="1">
            <a:schemeClr val="accent4"/>
          </a:effectRef>
          <a:fontRef idx="minor">
            <a:schemeClr val="dk1"/>
          </a:fontRef>
        </p:style>
        <p:txBody>
          <a:bodyPr/>
          <a:lstStyle/>
          <a:p>
            <a:pPr eaLnBrk="1" hangingPunct="1"/>
            <a:r>
              <a:rPr lang="en-US" dirty="0">
                <a:latin typeface="Calibri" charset="0"/>
                <a:ea typeface="ＭＳ Ｐゴシック" charset="0"/>
                <a:cs typeface="ＭＳ Ｐゴシック" charset="0"/>
              </a:rPr>
              <a:t>                    Wimborne Deanery</a:t>
            </a:r>
          </a:p>
        </p:txBody>
      </p:sp>
      <p:sp>
        <p:nvSpPr>
          <p:cNvPr id="1536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eaLnBrk="1" hangingPunct="1"/>
            <a:r>
              <a:rPr lang="en-US" dirty="0">
                <a:latin typeface="Calibri" charset="0"/>
                <a:ea typeface="ＭＳ Ｐゴシック" charset="0"/>
                <a:cs typeface="ＭＳ Ｐゴシック" charset="0"/>
              </a:rPr>
              <a:t>Second largest deanery in Salisbury Diocese</a:t>
            </a:r>
          </a:p>
          <a:p>
            <a:pPr eaLnBrk="1" hangingPunct="1"/>
            <a:r>
              <a:rPr lang="en-US" dirty="0">
                <a:latin typeface="Calibri" charset="0"/>
                <a:ea typeface="ＭＳ Ｐゴシック" charset="0"/>
                <a:cs typeface="ＭＳ Ｐゴシック" charset="0"/>
              </a:rPr>
              <a:t>Mixture of rural and suburban</a:t>
            </a:r>
          </a:p>
          <a:p>
            <a:pPr eaLnBrk="1" hangingPunct="1"/>
            <a:r>
              <a:rPr lang="en-US" dirty="0">
                <a:latin typeface="Calibri" charset="0"/>
                <a:ea typeface="ＭＳ Ｐゴシック" charset="0"/>
                <a:cs typeface="ＭＳ Ｐゴシック" charset="0"/>
              </a:rPr>
              <a:t>Wide range of traditions</a:t>
            </a:r>
          </a:p>
          <a:p>
            <a:pPr eaLnBrk="1" hangingPunct="1"/>
            <a:r>
              <a:rPr lang="en-US" dirty="0">
                <a:latin typeface="Calibri" charset="0"/>
                <a:ea typeface="ＭＳ Ｐゴシック" charset="0"/>
                <a:cs typeface="ＭＳ Ｐゴシック" charset="0"/>
              </a:rPr>
              <a:t>CYP</a:t>
            </a:r>
          </a:p>
          <a:p>
            <a:pPr lvl="1" eaLnBrk="1" hangingPunct="1"/>
            <a:r>
              <a:rPr lang="en-US" dirty="0">
                <a:latin typeface="Calibri" charset="0"/>
                <a:ea typeface="ＭＳ Ｐゴシック" charset="0"/>
              </a:rPr>
              <a:t>20 church state schools (including QE)</a:t>
            </a:r>
          </a:p>
          <a:p>
            <a:pPr lvl="1" eaLnBrk="1" hangingPunct="1"/>
            <a:r>
              <a:rPr lang="en-US" dirty="0">
                <a:latin typeface="Calibri" charset="0"/>
                <a:ea typeface="ＭＳ Ｐゴシック" charset="0"/>
              </a:rPr>
              <a:t>Three Academy Trusts  with church schools</a:t>
            </a:r>
          </a:p>
          <a:p>
            <a:pPr lvl="1" eaLnBrk="1" hangingPunct="1"/>
            <a:r>
              <a:rPr lang="en-US" dirty="0">
                <a:latin typeface="Calibri" charset="0"/>
                <a:ea typeface="ＭＳ Ｐゴシック" charset="0"/>
              </a:rPr>
              <a:t>3 independent schools with Christian foundation</a:t>
            </a:r>
          </a:p>
          <a:p>
            <a:pPr eaLnBrk="1" hangingPunct="1">
              <a:buFont typeface="Arial" charset="0"/>
              <a:buNone/>
            </a:pPr>
            <a:endParaRPr lang="en-US" dirty="0">
              <a:latin typeface="Calibri" charset="0"/>
              <a:ea typeface="ＭＳ Ｐゴシック" charset="0"/>
              <a:cs typeface="ＭＳ Ｐゴシック" charset="0"/>
            </a:endParaRPr>
          </a:p>
        </p:txBody>
      </p:sp>
      <p:sp>
        <p:nvSpPr>
          <p:cNvPr id="2" name="Explosion 1 1"/>
          <p:cNvSpPr/>
          <p:nvPr/>
        </p:nvSpPr>
        <p:spPr>
          <a:xfrm>
            <a:off x="6263680" y="1916832"/>
            <a:ext cx="2880320" cy="2520280"/>
          </a:xfrm>
          <a:prstGeom prst="irregularSeal1">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6732240" y="2636912"/>
            <a:ext cx="1944216" cy="1200329"/>
          </a:xfrm>
          <a:prstGeom prst="rect">
            <a:avLst/>
          </a:prstGeom>
          <a:noFill/>
        </p:spPr>
        <p:txBody>
          <a:bodyPr wrap="square" rtlCol="0">
            <a:spAutoFit/>
          </a:bodyPr>
          <a:lstStyle/>
          <a:p>
            <a:pPr algn="ctr"/>
            <a:r>
              <a:rPr lang="en-US" b="1" dirty="0"/>
              <a:t>Approximately</a:t>
            </a:r>
          </a:p>
          <a:p>
            <a:pPr algn="ctr"/>
            <a:r>
              <a:rPr lang="en-US" b="1" dirty="0"/>
              <a:t>90,000 population</a:t>
            </a:r>
          </a:p>
          <a:p>
            <a:pPr algn="ctr"/>
            <a:r>
              <a:rPr lang="en-US" b="1" dirty="0"/>
              <a:t>FS = 2628 (2015)</a:t>
            </a:r>
          </a:p>
          <a:p>
            <a:pPr algn="ctr"/>
            <a:r>
              <a:rPr lang="en-US" b="1" dirty="0"/>
              <a:t>2627 (2005))</a:t>
            </a:r>
          </a:p>
        </p:txBody>
      </p:sp>
      <p:pic>
        <p:nvPicPr>
          <p:cNvPr id="6" name="Picture 5" descr="Logo 6-2.png"/>
          <p:cNvPicPr>
            <a:picLocks noChangeAspect="1"/>
          </p:cNvPicPr>
          <p:nvPr/>
        </p:nvPicPr>
        <p:blipFill>
          <a:blip r:embed="rId3" cstate="email">
            <a:alphaModFix amt="71000"/>
            <a:extLst>
              <a:ext uri="{28A0092B-C50C-407E-A947-70E740481C1C}">
                <a14:useLocalDpi xmlns:a14="http://schemas.microsoft.com/office/drawing/2010/main"/>
              </a:ext>
            </a:extLst>
          </a:blip>
          <a:stretch>
            <a:fillRect/>
          </a:stretch>
        </p:blipFill>
        <p:spPr>
          <a:xfrm>
            <a:off x="683568" y="548680"/>
            <a:ext cx="2180666" cy="655611"/>
          </a:xfrm>
          <a:prstGeom prst="rect">
            <a:avLst/>
          </a:prstGeom>
          <a:ln>
            <a:noFill/>
          </a:ln>
          <a:effectLst>
            <a:softEdge rad="112500"/>
          </a:effectLst>
        </p:spPr>
      </p:pic>
    </p:spTree>
    <p:extLst>
      <p:ext uri="{BB962C8B-B14F-4D97-AF65-F5344CB8AC3E}">
        <p14:creationId xmlns:p14="http://schemas.microsoft.com/office/powerpoint/2010/main" val="44558414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13559166"/>
              </p:ext>
            </p:extLst>
          </p:nvPr>
        </p:nvGraphicFramePr>
        <p:xfrm>
          <a:off x="467544" y="620688"/>
          <a:ext cx="8147248" cy="5535016"/>
        </p:xfrm>
        <a:graphic>
          <a:graphicData uri="http://schemas.openxmlformats.org/drawingml/2006/table">
            <a:tbl>
              <a:tblPr firstRow="1" firstCol="1" bandRow="1">
                <a:tableStyleId>{5C22544A-7EE6-4342-B048-85BDC9FD1C3A}</a:tableStyleId>
              </a:tblPr>
              <a:tblGrid>
                <a:gridCol w="284690">
                  <a:extLst>
                    <a:ext uri="{9D8B030D-6E8A-4147-A177-3AD203B41FA5}">
                      <a16:colId xmlns:a16="http://schemas.microsoft.com/office/drawing/2014/main" val="20000"/>
                    </a:ext>
                  </a:extLst>
                </a:gridCol>
                <a:gridCol w="2040277">
                  <a:extLst>
                    <a:ext uri="{9D8B030D-6E8A-4147-A177-3AD203B41FA5}">
                      <a16:colId xmlns:a16="http://schemas.microsoft.com/office/drawing/2014/main" val="20001"/>
                    </a:ext>
                  </a:extLst>
                </a:gridCol>
                <a:gridCol w="2569140">
                  <a:extLst>
                    <a:ext uri="{9D8B030D-6E8A-4147-A177-3AD203B41FA5}">
                      <a16:colId xmlns:a16="http://schemas.microsoft.com/office/drawing/2014/main" val="20002"/>
                    </a:ext>
                  </a:extLst>
                </a:gridCol>
                <a:gridCol w="903650">
                  <a:extLst>
                    <a:ext uri="{9D8B030D-6E8A-4147-A177-3AD203B41FA5}">
                      <a16:colId xmlns:a16="http://schemas.microsoft.com/office/drawing/2014/main" val="20003"/>
                    </a:ext>
                  </a:extLst>
                </a:gridCol>
                <a:gridCol w="1133961">
                  <a:extLst>
                    <a:ext uri="{9D8B030D-6E8A-4147-A177-3AD203B41FA5}">
                      <a16:colId xmlns:a16="http://schemas.microsoft.com/office/drawing/2014/main" val="20004"/>
                    </a:ext>
                  </a:extLst>
                </a:gridCol>
                <a:gridCol w="607765">
                  <a:extLst>
                    <a:ext uri="{9D8B030D-6E8A-4147-A177-3AD203B41FA5}">
                      <a16:colId xmlns:a16="http://schemas.microsoft.com/office/drawing/2014/main" val="20005"/>
                    </a:ext>
                  </a:extLst>
                </a:gridCol>
                <a:gridCol w="607765">
                  <a:extLst>
                    <a:ext uri="{9D8B030D-6E8A-4147-A177-3AD203B41FA5}">
                      <a16:colId xmlns:a16="http://schemas.microsoft.com/office/drawing/2014/main" val="20006"/>
                    </a:ext>
                  </a:extLst>
                </a:gridCol>
              </a:tblGrid>
              <a:tr h="360040">
                <a:tc>
                  <a:txBody>
                    <a:bodyPr/>
                    <a:lstStyle/>
                    <a:p>
                      <a:pPr algn="ctr">
                        <a:spcAft>
                          <a:spcPts val="0"/>
                        </a:spcAft>
                      </a:pPr>
                      <a:r>
                        <a:rPr lang="en-GB" sz="900" dirty="0">
                          <a:effectLst/>
                        </a:rPr>
                        <a:t>No</a:t>
                      </a:r>
                      <a:endParaRPr lang="en-GB" sz="900" dirty="0">
                        <a:effectLst/>
                        <a:latin typeface="Tahoma"/>
                        <a:ea typeface="Calibri"/>
                        <a:cs typeface="Times New Roman"/>
                      </a:endParaRPr>
                    </a:p>
                  </a:txBody>
                  <a:tcPr marL="58205" marR="58205" marT="0" marB="0"/>
                </a:tc>
                <a:tc>
                  <a:txBody>
                    <a:bodyPr/>
                    <a:lstStyle/>
                    <a:p>
                      <a:pPr algn="ctr">
                        <a:spcAft>
                          <a:spcPts val="0"/>
                        </a:spcAft>
                      </a:pPr>
                      <a:r>
                        <a:rPr lang="en-GB" sz="900" dirty="0">
                          <a:effectLst/>
                        </a:rPr>
                        <a:t>Project name</a:t>
                      </a:r>
                      <a:endParaRPr lang="en-GB" sz="900" dirty="0">
                        <a:effectLst/>
                        <a:latin typeface="Tahoma"/>
                        <a:ea typeface="Calibri"/>
                        <a:cs typeface="Times New Roman"/>
                      </a:endParaRPr>
                    </a:p>
                  </a:txBody>
                  <a:tcPr marL="58205" marR="58205" marT="0" marB="0"/>
                </a:tc>
                <a:tc>
                  <a:txBody>
                    <a:bodyPr/>
                    <a:lstStyle/>
                    <a:p>
                      <a:pPr algn="ctr">
                        <a:spcAft>
                          <a:spcPts val="0"/>
                        </a:spcAft>
                      </a:pPr>
                      <a:r>
                        <a:rPr lang="en-GB" sz="900">
                          <a:effectLst/>
                        </a:rPr>
                        <a:t>Goal / benefits</a:t>
                      </a:r>
                      <a:endParaRPr lang="en-GB" sz="900">
                        <a:effectLst/>
                        <a:latin typeface="Tahoma"/>
                        <a:ea typeface="Calibri"/>
                        <a:cs typeface="Times New Roman"/>
                      </a:endParaRPr>
                    </a:p>
                  </a:txBody>
                  <a:tcPr marL="58205" marR="58205" marT="0" marB="0"/>
                </a:tc>
                <a:tc>
                  <a:txBody>
                    <a:bodyPr/>
                    <a:lstStyle/>
                    <a:p>
                      <a:pPr algn="ctr">
                        <a:spcAft>
                          <a:spcPts val="0"/>
                        </a:spcAft>
                      </a:pPr>
                      <a:r>
                        <a:rPr lang="en-GB" sz="900">
                          <a:effectLst/>
                        </a:rPr>
                        <a:t>Status</a:t>
                      </a:r>
                      <a:endParaRPr lang="en-GB" sz="900">
                        <a:effectLst/>
                        <a:latin typeface="Tahoma"/>
                        <a:ea typeface="Calibri"/>
                        <a:cs typeface="Times New Roman"/>
                      </a:endParaRPr>
                    </a:p>
                  </a:txBody>
                  <a:tcPr marL="58205" marR="58205" marT="0" marB="0"/>
                </a:tc>
                <a:tc>
                  <a:txBody>
                    <a:bodyPr/>
                    <a:lstStyle/>
                    <a:p>
                      <a:pPr algn="ctr">
                        <a:spcAft>
                          <a:spcPts val="0"/>
                        </a:spcAft>
                      </a:pPr>
                      <a:r>
                        <a:rPr lang="en-GB" sz="900">
                          <a:effectLst/>
                        </a:rPr>
                        <a:t>Project manager</a:t>
                      </a:r>
                      <a:endParaRPr lang="en-GB" sz="900">
                        <a:effectLst/>
                        <a:latin typeface="Tahoma"/>
                        <a:ea typeface="Calibri"/>
                        <a:cs typeface="Times New Roman"/>
                      </a:endParaRPr>
                    </a:p>
                  </a:txBody>
                  <a:tcPr marL="58205" marR="58205" marT="0" marB="0"/>
                </a:tc>
                <a:tc>
                  <a:txBody>
                    <a:bodyPr/>
                    <a:lstStyle/>
                    <a:p>
                      <a:pPr algn="ctr">
                        <a:spcAft>
                          <a:spcPts val="0"/>
                        </a:spcAft>
                      </a:pPr>
                      <a:r>
                        <a:rPr lang="en-GB" sz="900" dirty="0">
                          <a:effectLst/>
                        </a:rPr>
                        <a:t>Progress</a:t>
                      </a:r>
                      <a:endParaRPr lang="en-GB" sz="900" dirty="0">
                        <a:effectLst/>
                        <a:latin typeface="Tahoma"/>
                        <a:ea typeface="Calibri"/>
                        <a:cs typeface="Times New Roman"/>
                      </a:endParaRPr>
                    </a:p>
                  </a:txBody>
                  <a:tcPr marL="58205" marR="58205" marT="0" marB="0"/>
                </a:tc>
                <a:tc>
                  <a:txBody>
                    <a:bodyPr/>
                    <a:lstStyle/>
                    <a:p>
                      <a:pPr algn="ctr">
                        <a:spcAft>
                          <a:spcPts val="0"/>
                        </a:spcAft>
                      </a:pPr>
                      <a:r>
                        <a:rPr lang="en-GB" sz="900">
                          <a:effectLst/>
                        </a:rPr>
                        <a:t>Due date</a:t>
                      </a:r>
                      <a:endParaRPr lang="en-GB" sz="900">
                        <a:effectLst/>
                        <a:latin typeface="Tahoma"/>
                        <a:ea typeface="Calibri"/>
                        <a:cs typeface="Times New Roman"/>
                      </a:endParaRPr>
                    </a:p>
                  </a:txBody>
                  <a:tcPr marL="58205" marR="58205" marT="0" marB="0"/>
                </a:tc>
                <a:extLst>
                  <a:ext uri="{0D108BD9-81ED-4DB2-BD59-A6C34878D82A}">
                    <a16:rowId xmlns:a16="http://schemas.microsoft.com/office/drawing/2014/main" val="10000"/>
                  </a:ext>
                </a:extLst>
              </a:tr>
              <a:tr h="554462">
                <a:tc>
                  <a:txBody>
                    <a:bodyPr/>
                    <a:lstStyle/>
                    <a:p>
                      <a:pPr>
                        <a:spcAft>
                          <a:spcPts val="0"/>
                        </a:spcAft>
                      </a:pPr>
                      <a:r>
                        <a:rPr lang="en-GB" sz="900">
                          <a:effectLst/>
                        </a:rPr>
                        <a:t>1</a:t>
                      </a:r>
                      <a:endParaRPr lang="en-GB" sz="900">
                        <a:effectLst/>
                        <a:latin typeface="Tahoma"/>
                        <a:ea typeface="Calibri"/>
                        <a:cs typeface="Times New Roman"/>
                      </a:endParaRPr>
                    </a:p>
                  </a:txBody>
                  <a:tcPr marL="58205" marR="58205" marT="0" marB="0"/>
                </a:tc>
                <a:tc>
                  <a:txBody>
                    <a:bodyPr/>
                    <a:lstStyle/>
                    <a:p>
                      <a:pPr>
                        <a:spcAft>
                          <a:spcPts val="0"/>
                        </a:spcAft>
                      </a:pPr>
                      <a:r>
                        <a:rPr lang="en-GB" sz="900" dirty="0">
                          <a:effectLst/>
                        </a:rPr>
                        <a:t>Youth Bus</a:t>
                      </a:r>
                      <a:endParaRPr lang="en-GB" sz="900" dirty="0">
                        <a:effectLst/>
                        <a:latin typeface="Tahoma"/>
                        <a:ea typeface="Calibri"/>
                        <a:cs typeface="Times New Roman"/>
                      </a:endParaRPr>
                    </a:p>
                  </a:txBody>
                  <a:tcPr marL="58205" marR="58205" marT="0" marB="0"/>
                </a:tc>
                <a:tc>
                  <a:txBody>
                    <a:bodyPr/>
                    <a:lstStyle/>
                    <a:p>
                      <a:pPr>
                        <a:spcAft>
                          <a:spcPts val="0"/>
                        </a:spcAft>
                      </a:pPr>
                      <a:r>
                        <a:rPr lang="en-GB" sz="900">
                          <a:effectLst/>
                        </a:rPr>
                        <a:t>Create a sustainable meeting point with the young people of rural East Dorset</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Proposal: Synod date 8/11/12</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Andrew Roland</a:t>
                      </a:r>
                      <a:endParaRPr lang="en-GB" sz="900">
                        <a:effectLst/>
                        <a:latin typeface="Tahoma"/>
                        <a:ea typeface="Calibri"/>
                        <a:cs typeface="Times New Roman"/>
                      </a:endParaRPr>
                    </a:p>
                  </a:txBody>
                  <a:tcPr marL="58205" marR="58205" marT="0" marB="0"/>
                </a:tc>
                <a:tc>
                  <a:txBody>
                    <a:bodyPr/>
                    <a:lstStyle/>
                    <a:p>
                      <a:pPr>
                        <a:spcAft>
                          <a:spcPts val="0"/>
                        </a:spcAft>
                      </a:pPr>
                      <a:r>
                        <a:rPr lang="en-GB" sz="900" dirty="0">
                          <a:effectLst/>
                        </a:rPr>
                        <a:t> </a:t>
                      </a:r>
                      <a:endParaRPr lang="en-GB" sz="900" dirty="0">
                        <a:effectLst/>
                        <a:latin typeface="Tahoma"/>
                        <a:ea typeface="Calibri"/>
                        <a:cs typeface="Times New Roman"/>
                      </a:endParaRPr>
                    </a:p>
                  </a:txBody>
                  <a:tcPr marL="58205" marR="58205" marT="0" marB="0">
                    <a:solidFill>
                      <a:srgbClr val="00B050"/>
                    </a:solidFill>
                  </a:tcPr>
                </a:tc>
                <a:tc>
                  <a:txBody>
                    <a:bodyPr/>
                    <a:lstStyle/>
                    <a:p>
                      <a:pPr>
                        <a:spcAft>
                          <a:spcPts val="0"/>
                        </a:spcAft>
                      </a:pPr>
                      <a:r>
                        <a:rPr lang="en-GB" sz="900">
                          <a:effectLst/>
                        </a:rPr>
                        <a:t> </a:t>
                      </a:r>
                      <a:endParaRPr lang="en-GB" sz="900">
                        <a:effectLst/>
                        <a:latin typeface="Tahoma"/>
                        <a:ea typeface="Calibri"/>
                        <a:cs typeface="Times New Roman"/>
                      </a:endParaRPr>
                    </a:p>
                  </a:txBody>
                  <a:tcPr marL="58205" marR="58205" marT="0" marB="0"/>
                </a:tc>
                <a:extLst>
                  <a:ext uri="{0D108BD9-81ED-4DB2-BD59-A6C34878D82A}">
                    <a16:rowId xmlns:a16="http://schemas.microsoft.com/office/drawing/2014/main" val="10001"/>
                  </a:ext>
                </a:extLst>
              </a:tr>
              <a:tr h="739282">
                <a:tc>
                  <a:txBody>
                    <a:bodyPr/>
                    <a:lstStyle/>
                    <a:p>
                      <a:pPr>
                        <a:spcAft>
                          <a:spcPts val="0"/>
                        </a:spcAft>
                      </a:pPr>
                      <a:r>
                        <a:rPr lang="en-GB" sz="900">
                          <a:effectLst/>
                        </a:rPr>
                        <a:t>2</a:t>
                      </a:r>
                      <a:endParaRPr lang="en-GB" sz="900">
                        <a:effectLst/>
                        <a:latin typeface="Tahoma"/>
                        <a:ea typeface="Calibri"/>
                        <a:cs typeface="Times New Roman"/>
                      </a:endParaRPr>
                    </a:p>
                  </a:txBody>
                  <a:tcPr marL="58205" marR="58205" marT="0" marB="0"/>
                </a:tc>
                <a:tc>
                  <a:txBody>
                    <a:bodyPr/>
                    <a:lstStyle/>
                    <a:p>
                      <a:pPr>
                        <a:spcAft>
                          <a:spcPts val="0"/>
                        </a:spcAft>
                      </a:pPr>
                      <a:r>
                        <a:rPr lang="en-GB" sz="900" dirty="0">
                          <a:effectLst/>
                        </a:rPr>
                        <a:t>Men’s meeting; CVM day out</a:t>
                      </a:r>
                      <a:endParaRPr lang="en-GB" sz="900" dirty="0">
                        <a:effectLst/>
                        <a:latin typeface="Tahoma"/>
                        <a:ea typeface="Calibri"/>
                        <a:cs typeface="Times New Roman"/>
                      </a:endParaRPr>
                    </a:p>
                  </a:txBody>
                  <a:tcPr marL="58205" marR="58205" marT="0" marB="0"/>
                </a:tc>
                <a:tc>
                  <a:txBody>
                    <a:bodyPr/>
                    <a:lstStyle/>
                    <a:p>
                      <a:pPr>
                        <a:spcAft>
                          <a:spcPts val="0"/>
                        </a:spcAft>
                      </a:pPr>
                      <a:r>
                        <a:rPr lang="en-GB" sz="900">
                          <a:effectLst/>
                        </a:rPr>
                        <a:t>Create an environment for churched and un-churched men to meet and discuss matters of common interest including their faith and core beliefs. </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Idea</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Andy Rimmer</a:t>
                      </a:r>
                      <a:endParaRPr lang="en-GB" sz="900">
                        <a:effectLst/>
                        <a:latin typeface="Tahoma"/>
                        <a:ea typeface="Calibri"/>
                        <a:cs typeface="Times New Roman"/>
                      </a:endParaRPr>
                    </a:p>
                  </a:txBody>
                  <a:tcPr marL="58205" marR="58205" marT="0" marB="0"/>
                </a:tc>
                <a:tc>
                  <a:txBody>
                    <a:bodyPr/>
                    <a:lstStyle/>
                    <a:p>
                      <a:pPr>
                        <a:spcAft>
                          <a:spcPts val="0"/>
                        </a:spcAft>
                      </a:pPr>
                      <a:r>
                        <a:rPr lang="en-GB" sz="900" dirty="0">
                          <a:effectLst/>
                        </a:rPr>
                        <a:t> </a:t>
                      </a:r>
                      <a:endParaRPr lang="en-GB" sz="900" dirty="0">
                        <a:effectLst/>
                        <a:latin typeface="Tahoma"/>
                        <a:ea typeface="Calibri"/>
                        <a:cs typeface="Times New Roman"/>
                      </a:endParaRPr>
                    </a:p>
                  </a:txBody>
                  <a:tcPr marL="58205" marR="58205" marT="0" marB="0">
                    <a:solidFill>
                      <a:srgbClr val="00B050"/>
                    </a:solidFill>
                  </a:tcPr>
                </a:tc>
                <a:tc>
                  <a:txBody>
                    <a:bodyPr/>
                    <a:lstStyle/>
                    <a:p>
                      <a:pPr>
                        <a:spcAft>
                          <a:spcPts val="0"/>
                        </a:spcAft>
                      </a:pPr>
                      <a:r>
                        <a:rPr lang="en-GB" sz="900">
                          <a:effectLst/>
                        </a:rPr>
                        <a:t> </a:t>
                      </a:r>
                      <a:endParaRPr lang="en-GB" sz="900">
                        <a:effectLst/>
                        <a:latin typeface="Tahoma"/>
                        <a:ea typeface="Calibri"/>
                        <a:cs typeface="Times New Roman"/>
                      </a:endParaRPr>
                    </a:p>
                  </a:txBody>
                  <a:tcPr marL="58205" marR="58205" marT="0" marB="0"/>
                </a:tc>
                <a:extLst>
                  <a:ext uri="{0D108BD9-81ED-4DB2-BD59-A6C34878D82A}">
                    <a16:rowId xmlns:a16="http://schemas.microsoft.com/office/drawing/2014/main" val="10002"/>
                  </a:ext>
                </a:extLst>
              </a:tr>
              <a:tr h="739282">
                <a:tc>
                  <a:txBody>
                    <a:bodyPr/>
                    <a:lstStyle/>
                    <a:p>
                      <a:pPr>
                        <a:spcAft>
                          <a:spcPts val="0"/>
                        </a:spcAft>
                      </a:pPr>
                      <a:r>
                        <a:rPr lang="en-GB" sz="900">
                          <a:effectLst/>
                        </a:rPr>
                        <a:t>3</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Learning about Fresh Expressions with Paul Bradbury</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To share best practise and experience concerning new ways of being church in a post modern culture and inspire ideas &amp; action in the Wimborne Deanery.</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Proposal: Synod date booked for 5/3/13</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Chris Tebbutt</a:t>
                      </a:r>
                      <a:endParaRPr lang="en-GB" sz="900">
                        <a:effectLst/>
                        <a:latin typeface="Tahoma"/>
                        <a:ea typeface="Calibri"/>
                        <a:cs typeface="Times New Roman"/>
                      </a:endParaRPr>
                    </a:p>
                  </a:txBody>
                  <a:tcPr marL="58205" marR="58205" marT="0" marB="0"/>
                </a:tc>
                <a:tc>
                  <a:txBody>
                    <a:bodyPr/>
                    <a:lstStyle/>
                    <a:p>
                      <a:pPr>
                        <a:spcAft>
                          <a:spcPts val="0"/>
                        </a:spcAft>
                      </a:pPr>
                      <a:r>
                        <a:rPr lang="en-GB" sz="900" dirty="0">
                          <a:effectLst/>
                        </a:rPr>
                        <a:t> </a:t>
                      </a:r>
                      <a:endParaRPr lang="en-GB" sz="900" dirty="0">
                        <a:effectLst/>
                        <a:latin typeface="Tahoma"/>
                        <a:ea typeface="Calibri"/>
                        <a:cs typeface="Times New Roman"/>
                      </a:endParaRPr>
                    </a:p>
                  </a:txBody>
                  <a:tcPr marL="58205" marR="58205" marT="0" marB="0">
                    <a:solidFill>
                      <a:schemeClr val="accent6"/>
                    </a:solidFill>
                  </a:tcPr>
                </a:tc>
                <a:tc>
                  <a:txBody>
                    <a:bodyPr/>
                    <a:lstStyle/>
                    <a:p>
                      <a:pPr>
                        <a:spcAft>
                          <a:spcPts val="0"/>
                        </a:spcAft>
                      </a:pPr>
                      <a:r>
                        <a:rPr lang="en-GB" sz="900">
                          <a:effectLst/>
                        </a:rPr>
                        <a:t> </a:t>
                      </a:r>
                      <a:endParaRPr lang="en-GB" sz="900">
                        <a:effectLst/>
                        <a:latin typeface="Tahoma"/>
                        <a:ea typeface="Calibri"/>
                        <a:cs typeface="Times New Roman"/>
                      </a:endParaRPr>
                    </a:p>
                  </a:txBody>
                  <a:tcPr marL="58205" marR="58205" marT="0" marB="0"/>
                </a:tc>
                <a:extLst>
                  <a:ext uri="{0D108BD9-81ED-4DB2-BD59-A6C34878D82A}">
                    <a16:rowId xmlns:a16="http://schemas.microsoft.com/office/drawing/2014/main" val="10003"/>
                  </a:ext>
                </a:extLst>
              </a:tr>
              <a:tr h="739282">
                <a:tc>
                  <a:txBody>
                    <a:bodyPr/>
                    <a:lstStyle/>
                    <a:p>
                      <a:pPr>
                        <a:spcAft>
                          <a:spcPts val="0"/>
                        </a:spcAft>
                      </a:pPr>
                      <a:r>
                        <a:rPr lang="en-GB" sz="900">
                          <a:effectLst/>
                        </a:rPr>
                        <a:t>5</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Consider how Energising Local Ministry (ELM) may apply to our rural parishes</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Release ordained ministry to focus on new areas of ministry and outreach</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Idea. </a:t>
                      </a:r>
                    </a:p>
                    <a:p>
                      <a:pPr>
                        <a:spcAft>
                          <a:spcPts val="0"/>
                        </a:spcAft>
                      </a:pPr>
                      <a:r>
                        <a:rPr lang="en-GB" sz="900">
                          <a:effectLst/>
                        </a:rPr>
                        <a:t>Quarterly lunches planned</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Anne Gee</a:t>
                      </a:r>
                      <a:endParaRPr lang="en-GB" sz="900">
                        <a:effectLst/>
                        <a:latin typeface="Tahoma"/>
                        <a:ea typeface="Calibri"/>
                        <a:cs typeface="Times New Roman"/>
                      </a:endParaRPr>
                    </a:p>
                  </a:txBody>
                  <a:tcPr marL="58205" marR="58205" marT="0" marB="0"/>
                </a:tc>
                <a:tc>
                  <a:txBody>
                    <a:bodyPr/>
                    <a:lstStyle/>
                    <a:p>
                      <a:pPr>
                        <a:spcAft>
                          <a:spcPts val="0"/>
                        </a:spcAft>
                      </a:pPr>
                      <a:r>
                        <a:rPr lang="en-GB" sz="900" dirty="0">
                          <a:effectLst/>
                        </a:rPr>
                        <a:t> </a:t>
                      </a:r>
                      <a:endParaRPr lang="en-GB" sz="900" dirty="0">
                        <a:effectLst/>
                        <a:latin typeface="Tahoma"/>
                        <a:ea typeface="Calibri"/>
                        <a:cs typeface="Times New Roman"/>
                      </a:endParaRPr>
                    </a:p>
                  </a:txBody>
                  <a:tcPr marL="58205" marR="58205" marT="0" marB="0">
                    <a:solidFill>
                      <a:srgbClr val="00B050"/>
                    </a:solidFill>
                  </a:tcPr>
                </a:tc>
                <a:tc>
                  <a:txBody>
                    <a:bodyPr/>
                    <a:lstStyle/>
                    <a:p>
                      <a:pPr>
                        <a:spcAft>
                          <a:spcPts val="0"/>
                        </a:spcAft>
                      </a:pPr>
                      <a:r>
                        <a:rPr lang="en-GB" sz="900">
                          <a:effectLst/>
                        </a:rPr>
                        <a:t> </a:t>
                      </a:r>
                      <a:endParaRPr lang="en-GB" sz="900">
                        <a:effectLst/>
                        <a:latin typeface="Tahoma"/>
                        <a:ea typeface="Calibri"/>
                        <a:cs typeface="Times New Roman"/>
                      </a:endParaRPr>
                    </a:p>
                  </a:txBody>
                  <a:tcPr marL="58205" marR="58205" marT="0" marB="0"/>
                </a:tc>
                <a:extLst>
                  <a:ext uri="{0D108BD9-81ED-4DB2-BD59-A6C34878D82A}">
                    <a16:rowId xmlns:a16="http://schemas.microsoft.com/office/drawing/2014/main" val="10004"/>
                  </a:ext>
                </a:extLst>
              </a:tr>
              <a:tr h="554462">
                <a:tc>
                  <a:txBody>
                    <a:bodyPr/>
                    <a:lstStyle/>
                    <a:p>
                      <a:pPr>
                        <a:spcAft>
                          <a:spcPts val="0"/>
                        </a:spcAft>
                      </a:pPr>
                      <a:r>
                        <a:rPr lang="en-GB" sz="900">
                          <a:effectLst/>
                        </a:rPr>
                        <a:t>6</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Consider planting churches to reach those untouched by present services</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Re-deploying energised church members from flourishing churches to those that are struggling. </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Idea</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Peter Breckwoldt</a:t>
                      </a:r>
                      <a:endParaRPr lang="en-GB" sz="900">
                        <a:effectLst/>
                        <a:latin typeface="Tahoma"/>
                        <a:ea typeface="Calibri"/>
                        <a:cs typeface="Times New Roman"/>
                      </a:endParaRPr>
                    </a:p>
                  </a:txBody>
                  <a:tcPr marL="58205" marR="58205" marT="0" marB="0"/>
                </a:tc>
                <a:tc>
                  <a:txBody>
                    <a:bodyPr/>
                    <a:lstStyle/>
                    <a:p>
                      <a:pPr>
                        <a:spcAft>
                          <a:spcPts val="0"/>
                        </a:spcAft>
                      </a:pPr>
                      <a:r>
                        <a:rPr lang="en-GB" sz="900" dirty="0">
                          <a:effectLst/>
                        </a:rPr>
                        <a:t> </a:t>
                      </a:r>
                      <a:endParaRPr lang="en-GB" sz="900" dirty="0">
                        <a:effectLst/>
                        <a:latin typeface="Tahoma"/>
                        <a:ea typeface="Calibri"/>
                        <a:cs typeface="Times New Roman"/>
                      </a:endParaRPr>
                    </a:p>
                  </a:txBody>
                  <a:tcPr marL="58205" marR="58205" marT="0" marB="0">
                    <a:solidFill>
                      <a:srgbClr val="FF0000"/>
                    </a:solidFill>
                  </a:tcPr>
                </a:tc>
                <a:tc>
                  <a:txBody>
                    <a:bodyPr/>
                    <a:lstStyle/>
                    <a:p>
                      <a:pPr>
                        <a:spcAft>
                          <a:spcPts val="0"/>
                        </a:spcAft>
                      </a:pPr>
                      <a:r>
                        <a:rPr lang="en-GB" sz="900">
                          <a:effectLst/>
                        </a:rPr>
                        <a:t> </a:t>
                      </a:r>
                      <a:endParaRPr lang="en-GB" sz="900">
                        <a:effectLst/>
                        <a:latin typeface="Tahoma"/>
                        <a:ea typeface="Calibri"/>
                        <a:cs typeface="Times New Roman"/>
                      </a:endParaRPr>
                    </a:p>
                  </a:txBody>
                  <a:tcPr marL="58205" marR="58205" marT="0" marB="0"/>
                </a:tc>
                <a:extLst>
                  <a:ext uri="{0D108BD9-81ED-4DB2-BD59-A6C34878D82A}">
                    <a16:rowId xmlns:a16="http://schemas.microsoft.com/office/drawing/2014/main" val="10005"/>
                  </a:ext>
                </a:extLst>
              </a:tr>
              <a:tr h="369641">
                <a:tc>
                  <a:txBody>
                    <a:bodyPr/>
                    <a:lstStyle/>
                    <a:p>
                      <a:pPr>
                        <a:spcAft>
                          <a:spcPts val="0"/>
                        </a:spcAft>
                      </a:pPr>
                      <a:r>
                        <a:rPr lang="en-GB" sz="900">
                          <a:effectLst/>
                        </a:rPr>
                        <a:t>7</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Consider shared services across benefice boundaries</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Make best use of worship opportunities without increasing clergy workload.</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Already in place</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Charles Booth</a:t>
                      </a:r>
                      <a:endParaRPr lang="en-GB" sz="900">
                        <a:effectLst/>
                        <a:latin typeface="Tahoma"/>
                        <a:ea typeface="Calibri"/>
                        <a:cs typeface="Times New Roman"/>
                      </a:endParaRPr>
                    </a:p>
                  </a:txBody>
                  <a:tcPr marL="58205" marR="58205" marT="0" marB="0"/>
                </a:tc>
                <a:tc>
                  <a:txBody>
                    <a:bodyPr/>
                    <a:lstStyle/>
                    <a:p>
                      <a:pPr>
                        <a:spcAft>
                          <a:spcPts val="0"/>
                        </a:spcAft>
                      </a:pPr>
                      <a:r>
                        <a:rPr lang="en-GB" sz="900" dirty="0">
                          <a:effectLst/>
                        </a:rPr>
                        <a:t> </a:t>
                      </a:r>
                      <a:endParaRPr lang="en-GB" sz="900" dirty="0">
                        <a:effectLst/>
                        <a:latin typeface="Tahoma"/>
                        <a:ea typeface="Calibri"/>
                        <a:cs typeface="Times New Roman"/>
                      </a:endParaRPr>
                    </a:p>
                  </a:txBody>
                  <a:tcPr marL="58205" marR="58205" marT="0" marB="0">
                    <a:solidFill>
                      <a:schemeClr val="accent6"/>
                    </a:solidFill>
                  </a:tcPr>
                </a:tc>
                <a:tc>
                  <a:txBody>
                    <a:bodyPr/>
                    <a:lstStyle/>
                    <a:p>
                      <a:pPr>
                        <a:spcAft>
                          <a:spcPts val="0"/>
                        </a:spcAft>
                      </a:pPr>
                      <a:r>
                        <a:rPr lang="en-GB" sz="900">
                          <a:effectLst/>
                        </a:rPr>
                        <a:t> </a:t>
                      </a:r>
                      <a:endParaRPr lang="en-GB" sz="900">
                        <a:effectLst/>
                        <a:latin typeface="Tahoma"/>
                        <a:ea typeface="Calibri"/>
                        <a:cs typeface="Times New Roman"/>
                      </a:endParaRPr>
                    </a:p>
                  </a:txBody>
                  <a:tcPr marL="58205" marR="58205" marT="0" marB="0"/>
                </a:tc>
                <a:extLst>
                  <a:ext uri="{0D108BD9-81ED-4DB2-BD59-A6C34878D82A}">
                    <a16:rowId xmlns:a16="http://schemas.microsoft.com/office/drawing/2014/main" val="10006"/>
                  </a:ext>
                </a:extLst>
              </a:tr>
              <a:tr h="554462">
                <a:tc>
                  <a:txBody>
                    <a:bodyPr/>
                    <a:lstStyle/>
                    <a:p>
                      <a:pPr>
                        <a:spcAft>
                          <a:spcPts val="0"/>
                        </a:spcAft>
                      </a:pPr>
                      <a:r>
                        <a:rPr lang="en-GB" sz="900">
                          <a:effectLst/>
                        </a:rPr>
                        <a:t>8</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Deanery visit to Sudan – Yambio diocese</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Develop life giving links with parishes and church communities in the Sudan across the Deanery</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Proposal: Synod 8/11/12</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Vanessa Herrick</a:t>
                      </a:r>
                      <a:endParaRPr lang="en-GB" sz="900">
                        <a:effectLst/>
                        <a:latin typeface="Tahoma"/>
                        <a:ea typeface="Calibri"/>
                        <a:cs typeface="Times New Roman"/>
                      </a:endParaRPr>
                    </a:p>
                  </a:txBody>
                  <a:tcPr marL="58205" marR="58205" marT="0" marB="0"/>
                </a:tc>
                <a:tc>
                  <a:txBody>
                    <a:bodyPr/>
                    <a:lstStyle/>
                    <a:p>
                      <a:pPr>
                        <a:spcAft>
                          <a:spcPts val="0"/>
                        </a:spcAft>
                      </a:pPr>
                      <a:r>
                        <a:rPr lang="en-GB" sz="900" dirty="0">
                          <a:effectLst/>
                        </a:rPr>
                        <a:t> </a:t>
                      </a:r>
                      <a:endParaRPr lang="en-GB" sz="900" dirty="0">
                        <a:effectLst/>
                        <a:latin typeface="Tahoma"/>
                        <a:ea typeface="Calibri"/>
                        <a:cs typeface="Times New Roman"/>
                      </a:endParaRPr>
                    </a:p>
                  </a:txBody>
                  <a:tcPr marL="58205" marR="58205" marT="0" marB="0">
                    <a:solidFill>
                      <a:srgbClr val="00B050"/>
                    </a:solidFill>
                  </a:tcPr>
                </a:tc>
                <a:tc>
                  <a:txBody>
                    <a:bodyPr/>
                    <a:lstStyle/>
                    <a:p>
                      <a:pPr>
                        <a:spcAft>
                          <a:spcPts val="0"/>
                        </a:spcAft>
                      </a:pPr>
                      <a:r>
                        <a:rPr lang="en-GB" sz="900">
                          <a:effectLst/>
                        </a:rPr>
                        <a:t> </a:t>
                      </a:r>
                      <a:endParaRPr lang="en-GB" sz="900">
                        <a:effectLst/>
                        <a:latin typeface="Tahoma"/>
                        <a:ea typeface="Calibri"/>
                        <a:cs typeface="Times New Roman"/>
                      </a:endParaRPr>
                    </a:p>
                  </a:txBody>
                  <a:tcPr marL="58205" marR="58205" marT="0" marB="0"/>
                </a:tc>
                <a:extLst>
                  <a:ext uri="{0D108BD9-81ED-4DB2-BD59-A6C34878D82A}">
                    <a16:rowId xmlns:a16="http://schemas.microsoft.com/office/drawing/2014/main" val="10007"/>
                  </a:ext>
                </a:extLst>
              </a:tr>
              <a:tr h="554462">
                <a:tc>
                  <a:txBody>
                    <a:bodyPr/>
                    <a:lstStyle/>
                    <a:p>
                      <a:pPr>
                        <a:spcAft>
                          <a:spcPts val="0"/>
                        </a:spcAft>
                      </a:pPr>
                      <a:r>
                        <a:rPr lang="en-GB" sz="900">
                          <a:effectLst/>
                        </a:rPr>
                        <a:t>9</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Directory of deanery pastoral services (web site?)</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Communicate information on pastoral services delivered by individual churches thereby drawing in deanery wide support</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Idea</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Ann Pollard</a:t>
                      </a:r>
                      <a:endParaRPr lang="en-GB" sz="900">
                        <a:effectLst/>
                        <a:latin typeface="Tahoma"/>
                        <a:ea typeface="Calibri"/>
                        <a:cs typeface="Times New Roman"/>
                      </a:endParaRPr>
                    </a:p>
                  </a:txBody>
                  <a:tcPr marL="58205" marR="58205" marT="0" marB="0"/>
                </a:tc>
                <a:tc>
                  <a:txBody>
                    <a:bodyPr/>
                    <a:lstStyle/>
                    <a:p>
                      <a:pPr>
                        <a:spcAft>
                          <a:spcPts val="0"/>
                        </a:spcAft>
                      </a:pPr>
                      <a:r>
                        <a:rPr lang="en-GB" sz="900" dirty="0">
                          <a:effectLst/>
                        </a:rPr>
                        <a:t> </a:t>
                      </a:r>
                      <a:endParaRPr lang="en-GB" sz="900" dirty="0">
                        <a:effectLst/>
                        <a:latin typeface="Tahoma"/>
                        <a:ea typeface="Calibri"/>
                        <a:cs typeface="Times New Roman"/>
                      </a:endParaRPr>
                    </a:p>
                  </a:txBody>
                  <a:tcPr marL="58205" marR="58205" marT="0" marB="0">
                    <a:solidFill>
                      <a:srgbClr val="FF0000"/>
                    </a:solidFill>
                  </a:tcPr>
                </a:tc>
                <a:tc>
                  <a:txBody>
                    <a:bodyPr/>
                    <a:lstStyle/>
                    <a:p>
                      <a:pPr>
                        <a:spcAft>
                          <a:spcPts val="0"/>
                        </a:spcAft>
                      </a:pPr>
                      <a:r>
                        <a:rPr lang="en-GB" sz="900">
                          <a:effectLst/>
                        </a:rPr>
                        <a:t> </a:t>
                      </a:r>
                      <a:endParaRPr lang="en-GB" sz="900">
                        <a:effectLst/>
                        <a:latin typeface="Tahoma"/>
                        <a:ea typeface="Calibri"/>
                        <a:cs typeface="Times New Roman"/>
                      </a:endParaRPr>
                    </a:p>
                  </a:txBody>
                  <a:tcPr marL="58205" marR="58205" marT="0" marB="0"/>
                </a:tc>
                <a:extLst>
                  <a:ext uri="{0D108BD9-81ED-4DB2-BD59-A6C34878D82A}">
                    <a16:rowId xmlns:a16="http://schemas.microsoft.com/office/drawing/2014/main" val="10008"/>
                  </a:ext>
                </a:extLst>
              </a:tr>
              <a:tr h="369641">
                <a:tc>
                  <a:txBody>
                    <a:bodyPr/>
                    <a:lstStyle/>
                    <a:p>
                      <a:pPr>
                        <a:spcAft>
                          <a:spcPts val="0"/>
                        </a:spcAft>
                      </a:pPr>
                      <a:r>
                        <a:rPr lang="en-GB" sz="900">
                          <a:effectLst/>
                        </a:rPr>
                        <a:t>10</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Deanery wide “Open the Book” scheme</a:t>
                      </a:r>
                      <a:endParaRPr lang="en-GB" sz="900">
                        <a:effectLst/>
                        <a:latin typeface="Tahoma"/>
                        <a:ea typeface="Calibri"/>
                        <a:cs typeface="Times New Roman"/>
                      </a:endParaRPr>
                    </a:p>
                  </a:txBody>
                  <a:tcPr marL="58205" marR="58205" marT="0" marB="0"/>
                </a:tc>
                <a:tc>
                  <a:txBody>
                    <a:bodyPr/>
                    <a:lstStyle/>
                    <a:p>
                      <a:pPr>
                        <a:spcAft>
                          <a:spcPts val="0"/>
                        </a:spcAft>
                      </a:pPr>
                      <a:r>
                        <a:rPr lang="en-GB" sz="900" dirty="0">
                          <a:effectLst/>
                        </a:rPr>
                        <a:t>Create / strengthen links between churches and primary schools</a:t>
                      </a:r>
                      <a:endParaRPr lang="en-GB" sz="900" dirty="0">
                        <a:effectLst/>
                        <a:latin typeface="Tahoma"/>
                        <a:ea typeface="Calibri"/>
                        <a:cs typeface="Times New Roman"/>
                      </a:endParaRPr>
                    </a:p>
                  </a:txBody>
                  <a:tcPr marL="58205" marR="58205" marT="0" marB="0"/>
                </a:tc>
                <a:tc>
                  <a:txBody>
                    <a:bodyPr/>
                    <a:lstStyle/>
                    <a:p>
                      <a:pPr>
                        <a:spcAft>
                          <a:spcPts val="0"/>
                        </a:spcAft>
                      </a:pPr>
                      <a:r>
                        <a:rPr lang="en-GB" sz="900">
                          <a:effectLst/>
                        </a:rPr>
                        <a:t>Idea</a:t>
                      </a:r>
                      <a:endParaRPr lang="en-GB" sz="900">
                        <a:effectLst/>
                        <a:latin typeface="Tahoma"/>
                        <a:ea typeface="Calibri"/>
                        <a:cs typeface="Times New Roman"/>
                      </a:endParaRPr>
                    </a:p>
                  </a:txBody>
                  <a:tcPr marL="58205" marR="58205" marT="0" marB="0"/>
                </a:tc>
                <a:tc>
                  <a:txBody>
                    <a:bodyPr/>
                    <a:lstStyle/>
                    <a:p>
                      <a:pPr>
                        <a:spcAft>
                          <a:spcPts val="0"/>
                        </a:spcAft>
                      </a:pPr>
                      <a:r>
                        <a:rPr lang="en-GB" sz="900">
                          <a:effectLst/>
                        </a:rPr>
                        <a:t>Gillian Clarke</a:t>
                      </a:r>
                      <a:endParaRPr lang="en-GB" sz="900">
                        <a:effectLst/>
                        <a:latin typeface="Tahoma"/>
                        <a:ea typeface="Calibri"/>
                        <a:cs typeface="Times New Roman"/>
                      </a:endParaRPr>
                    </a:p>
                  </a:txBody>
                  <a:tcPr marL="58205" marR="58205" marT="0" marB="0"/>
                </a:tc>
                <a:tc>
                  <a:txBody>
                    <a:bodyPr/>
                    <a:lstStyle/>
                    <a:p>
                      <a:pPr>
                        <a:spcAft>
                          <a:spcPts val="0"/>
                        </a:spcAft>
                      </a:pPr>
                      <a:r>
                        <a:rPr lang="en-GB" sz="900" dirty="0">
                          <a:effectLst/>
                        </a:rPr>
                        <a:t> </a:t>
                      </a:r>
                      <a:endParaRPr lang="en-GB" sz="900" dirty="0">
                        <a:effectLst/>
                        <a:latin typeface="Tahoma"/>
                        <a:ea typeface="Calibri"/>
                        <a:cs typeface="Times New Roman"/>
                      </a:endParaRPr>
                    </a:p>
                  </a:txBody>
                  <a:tcPr marL="58205" marR="58205" marT="0" marB="0">
                    <a:solidFill>
                      <a:schemeClr val="accent6"/>
                    </a:solidFill>
                  </a:tcPr>
                </a:tc>
                <a:tc>
                  <a:txBody>
                    <a:bodyPr/>
                    <a:lstStyle/>
                    <a:p>
                      <a:pPr>
                        <a:spcAft>
                          <a:spcPts val="0"/>
                        </a:spcAft>
                      </a:pPr>
                      <a:r>
                        <a:rPr lang="en-GB" sz="900" dirty="0">
                          <a:effectLst/>
                        </a:rPr>
                        <a:t> </a:t>
                      </a:r>
                      <a:endParaRPr lang="en-GB" sz="900" dirty="0">
                        <a:effectLst/>
                        <a:latin typeface="Tahoma"/>
                        <a:ea typeface="Calibri"/>
                        <a:cs typeface="Times New Roman"/>
                      </a:endParaRPr>
                    </a:p>
                  </a:txBody>
                  <a:tcPr marL="58205" marR="58205" marT="0" marB="0"/>
                </a:tc>
                <a:extLst>
                  <a:ext uri="{0D108BD9-81ED-4DB2-BD59-A6C34878D82A}">
                    <a16:rowId xmlns:a16="http://schemas.microsoft.com/office/drawing/2014/main" val="10009"/>
                  </a:ext>
                </a:extLst>
              </a:tr>
            </a:tbl>
          </a:graphicData>
        </a:graphic>
      </p:graphicFrame>
      <p:sp>
        <p:nvSpPr>
          <p:cNvPr id="4" name="Rectangle 1"/>
          <p:cNvSpPr>
            <a:spLocks noChangeArrowheads="1"/>
          </p:cNvSpPr>
          <p:nvPr/>
        </p:nvSpPr>
        <p:spPr bwMode="auto">
          <a:xfrm>
            <a:off x="107504"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Tahoma" pitchFamily="34" charset="0"/>
                <a:ea typeface="Calibri" pitchFamily="34" charset="0"/>
                <a:cs typeface="Tahoma" pitchFamily="34" charset="0"/>
              </a:rPr>
              <a:t>WIMBORNE DEANERY PROJECT REGISTER</a:t>
            </a: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descr="Logo 6-2.png"/>
          <p:cNvPicPr>
            <a:picLocks noChangeAspect="1"/>
          </p:cNvPicPr>
          <p:nvPr/>
        </p:nvPicPr>
        <p:blipFill>
          <a:blip r:embed="rId3" cstate="email">
            <a:alphaModFix amt="71000"/>
            <a:extLst>
              <a:ext uri="{28A0092B-C50C-407E-A947-70E740481C1C}">
                <a14:useLocalDpi xmlns:a14="http://schemas.microsoft.com/office/drawing/2010/main"/>
              </a:ext>
            </a:extLst>
          </a:blip>
          <a:stretch>
            <a:fillRect/>
          </a:stretch>
        </p:blipFill>
        <p:spPr>
          <a:xfrm>
            <a:off x="179512" y="0"/>
            <a:ext cx="2019366" cy="607117"/>
          </a:xfrm>
          <a:prstGeom prst="rect">
            <a:avLst/>
          </a:prstGeom>
          <a:ln>
            <a:noFill/>
          </a:ln>
          <a:effectLst>
            <a:softEdge rad="112500"/>
          </a:effectLst>
        </p:spPr>
      </p:pic>
    </p:spTree>
    <p:extLst>
      <p:ext uri="{BB962C8B-B14F-4D97-AF65-F5344CB8AC3E}">
        <p14:creationId xmlns:p14="http://schemas.microsoft.com/office/powerpoint/2010/main" val="324673299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8229600" cy="1287016"/>
          </a:xfrm>
        </p:spPr>
        <p:style>
          <a:lnRef idx="1">
            <a:schemeClr val="accent6"/>
          </a:lnRef>
          <a:fillRef idx="2">
            <a:schemeClr val="accent6"/>
          </a:fillRef>
          <a:effectRef idx="1">
            <a:schemeClr val="accent6"/>
          </a:effectRef>
          <a:fontRef idx="minor">
            <a:schemeClr val="dk1"/>
          </a:fontRef>
        </p:style>
        <p:txBody>
          <a:bodyPr>
            <a:normAutofit fontScale="90000"/>
          </a:bodyPr>
          <a:lstStyle/>
          <a:p>
            <a:br>
              <a:rPr lang="en-GB" dirty="0"/>
            </a:br>
            <a:br>
              <a:rPr lang="en-GB" dirty="0"/>
            </a:br>
            <a:r>
              <a:rPr lang="en-GB" dirty="0"/>
              <a:t>            Projects discontinued </a:t>
            </a:r>
            <a:br>
              <a:rPr lang="en-GB" dirty="0"/>
            </a:br>
            <a:br>
              <a:rPr lang="en-GB" dirty="0"/>
            </a:br>
            <a:br>
              <a:rPr lang="en-GB" dirty="0"/>
            </a:br>
            <a:r>
              <a:rPr lang="en-GB" dirty="0" err="1"/>
              <a:t>RecEi</a:t>
            </a:r>
            <a:endParaRPr lang="en-GB" dirty="0"/>
          </a:p>
        </p:txBody>
      </p:sp>
      <p:sp>
        <p:nvSpPr>
          <p:cNvPr id="2" name="Content Placeholder 1"/>
          <p:cNvSpPr>
            <a:spLocks noGrp="1"/>
          </p:cNvSpPr>
          <p:nvPr>
            <p:ph sz="half" idx="1"/>
          </p:nvPr>
        </p:nvSpPr>
        <p:spPr>
          <a:xfrm>
            <a:off x="467544" y="1484784"/>
            <a:ext cx="8208912" cy="4781128"/>
          </a:xfrm>
        </p:spPr>
        <p:style>
          <a:lnRef idx="1">
            <a:schemeClr val="accent1"/>
          </a:lnRef>
          <a:fillRef idx="2">
            <a:schemeClr val="accent1"/>
          </a:fillRef>
          <a:effectRef idx="1">
            <a:schemeClr val="accent1"/>
          </a:effectRef>
          <a:fontRef idx="minor">
            <a:schemeClr val="dk1"/>
          </a:fontRef>
        </p:style>
        <p:txBody>
          <a:bodyPr>
            <a:noAutofit/>
          </a:bodyPr>
          <a:lstStyle/>
          <a:p>
            <a:pPr>
              <a:lnSpc>
                <a:spcPct val="130000"/>
              </a:lnSpc>
            </a:pPr>
            <a:r>
              <a:rPr lang="en-GB" sz="3600" b="1" dirty="0"/>
              <a:t>Shared services across benefice boundaries</a:t>
            </a:r>
          </a:p>
          <a:p>
            <a:pPr>
              <a:lnSpc>
                <a:spcPct val="130000"/>
              </a:lnSpc>
            </a:pPr>
            <a:r>
              <a:rPr lang="en-GB" sz="3600" b="1" dirty="0"/>
              <a:t>Directory of Deanery pastoral services</a:t>
            </a:r>
          </a:p>
        </p:txBody>
      </p:sp>
      <p:pic>
        <p:nvPicPr>
          <p:cNvPr id="4" name="Picture 3" descr="Logo 6-2.png"/>
          <p:cNvPicPr>
            <a:picLocks noChangeAspect="1"/>
          </p:cNvPicPr>
          <p:nvPr/>
        </p:nvPicPr>
        <p:blipFill>
          <a:blip r:embed="rId3" cstate="email">
            <a:alphaModFix amt="71000"/>
            <a:extLst>
              <a:ext uri="{28A0092B-C50C-407E-A947-70E740481C1C}">
                <a14:useLocalDpi xmlns:a14="http://schemas.microsoft.com/office/drawing/2010/main"/>
              </a:ext>
            </a:extLst>
          </a:blip>
          <a:stretch>
            <a:fillRect/>
          </a:stretch>
        </p:blipFill>
        <p:spPr>
          <a:xfrm>
            <a:off x="539552" y="404664"/>
            <a:ext cx="2395100" cy="720080"/>
          </a:xfrm>
          <a:prstGeom prst="rect">
            <a:avLst/>
          </a:prstGeom>
          <a:ln>
            <a:noFill/>
          </a:ln>
          <a:effectLst>
            <a:softEdge rad="112500"/>
          </a:effectLst>
        </p:spPr>
      </p:pic>
    </p:spTree>
    <p:extLst>
      <p:ext uri="{BB962C8B-B14F-4D97-AF65-F5344CB8AC3E}">
        <p14:creationId xmlns:p14="http://schemas.microsoft.com/office/powerpoint/2010/main" val="288447291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8229600" cy="1287016"/>
          </a:xfrm>
        </p:spPr>
        <p:style>
          <a:lnRef idx="3">
            <a:schemeClr val="lt1"/>
          </a:lnRef>
          <a:fillRef idx="1">
            <a:schemeClr val="accent6"/>
          </a:fillRef>
          <a:effectRef idx="1">
            <a:schemeClr val="accent6"/>
          </a:effectRef>
          <a:fontRef idx="minor">
            <a:schemeClr val="lt1"/>
          </a:fontRef>
        </p:style>
        <p:txBody>
          <a:bodyPr>
            <a:normAutofit fontScale="90000"/>
          </a:bodyPr>
          <a:lstStyle/>
          <a:p>
            <a:br>
              <a:rPr lang="en-GB" dirty="0"/>
            </a:br>
            <a:br>
              <a:rPr lang="en-GB" dirty="0"/>
            </a:br>
            <a:r>
              <a:rPr lang="en-GB" dirty="0"/>
              <a:t>Projects completed or on-going </a:t>
            </a:r>
            <a:br>
              <a:rPr lang="en-GB" dirty="0"/>
            </a:br>
            <a:br>
              <a:rPr lang="en-GB" dirty="0"/>
            </a:br>
            <a:br>
              <a:rPr lang="en-GB" dirty="0"/>
            </a:br>
            <a:r>
              <a:rPr lang="en-GB" dirty="0" err="1"/>
              <a:t>RecEi</a:t>
            </a:r>
            <a:endParaRPr lang="en-GB" dirty="0"/>
          </a:p>
        </p:txBody>
      </p:sp>
      <p:sp>
        <p:nvSpPr>
          <p:cNvPr id="2" name="Content Placeholder 1"/>
          <p:cNvSpPr>
            <a:spLocks noGrp="1"/>
          </p:cNvSpPr>
          <p:nvPr>
            <p:ph sz="half" idx="1"/>
          </p:nvPr>
        </p:nvSpPr>
        <p:spPr>
          <a:xfrm>
            <a:off x="467544" y="1484784"/>
            <a:ext cx="8208912" cy="4781128"/>
          </a:xfrm>
        </p:spPr>
        <p:style>
          <a:lnRef idx="1">
            <a:schemeClr val="accent4"/>
          </a:lnRef>
          <a:fillRef idx="2">
            <a:schemeClr val="accent4"/>
          </a:fillRef>
          <a:effectRef idx="1">
            <a:schemeClr val="accent4"/>
          </a:effectRef>
          <a:fontRef idx="minor">
            <a:schemeClr val="dk1"/>
          </a:fontRef>
        </p:style>
        <p:txBody>
          <a:bodyPr>
            <a:noAutofit/>
          </a:bodyPr>
          <a:lstStyle/>
          <a:p>
            <a:pPr>
              <a:lnSpc>
                <a:spcPct val="130000"/>
              </a:lnSpc>
            </a:pPr>
            <a:r>
              <a:rPr lang="en-GB" sz="3600" b="1" dirty="0"/>
              <a:t>CYP training</a:t>
            </a:r>
          </a:p>
          <a:p>
            <a:pPr lvl="1">
              <a:lnSpc>
                <a:spcPct val="130000"/>
              </a:lnSpc>
            </a:pPr>
            <a:r>
              <a:rPr lang="en-GB" sz="3200" b="1" dirty="0"/>
              <a:t>E.g. Open the Book training</a:t>
            </a:r>
          </a:p>
          <a:p>
            <a:pPr>
              <a:lnSpc>
                <a:spcPct val="130000"/>
              </a:lnSpc>
            </a:pPr>
            <a:r>
              <a:rPr lang="en-GB" sz="3600" b="1" dirty="0"/>
              <a:t>Fresh Expressions</a:t>
            </a:r>
          </a:p>
          <a:p>
            <a:pPr>
              <a:lnSpc>
                <a:spcPct val="130000"/>
              </a:lnSpc>
            </a:pPr>
            <a:r>
              <a:rPr lang="en-GB" sz="3600" b="1" dirty="0"/>
              <a:t>ELM</a:t>
            </a:r>
            <a:endParaRPr lang="en-US" sz="3600" dirty="0"/>
          </a:p>
          <a:p>
            <a:pPr>
              <a:lnSpc>
                <a:spcPct val="130000"/>
              </a:lnSpc>
            </a:pPr>
            <a:endParaRPr lang="en-GB" sz="3600" b="1" dirty="0"/>
          </a:p>
        </p:txBody>
      </p:sp>
      <p:pic>
        <p:nvPicPr>
          <p:cNvPr id="4" name="Picture 3" descr="Logo 6-2.png"/>
          <p:cNvPicPr>
            <a:picLocks noChangeAspect="1"/>
          </p:cNvPicPr>
          <p:nvPr/>
        </p:nvPicPr>
        <p:blipFill>
          <a:blip r:embed="rId3" cstate="email">
            <a:alphaModFix amt="71000"/>
            <a:extLst>
              <a:ext uri="{28A0092B-C50C-407E-A947-70E740481C1C}">
                <a14:useLocalDpi xmlns:a14="http://schemas.microsoft.com/office/drawing/2010/main"/>
              </a:ext>
            </a:extLst>
          </a:blip>
          <a:stretch>
            <a:fillRect/>
          </a:stretch>
        </p:blipFill>
        <p:spPr>
          <a:xfrm>
            <a:off x="5148064" y="5085184"/>
            <a:ext cx="3456425" cy="1039165"/>
          </a:xfrm>
          <a:prstGeom prst="rect">
            <a:avLst/>
          </a:prstGeom>
          <a:ln>
            <a:noFill/>
          </a:ln>
          <a:effectLst>
            <a:softEdge rad="112500"/>
          </a:effectLst>
        </p:spPr>
      </p:pic>
    </p:spTree>
    <p:extLst>
      <p:ext uri="{BB962C8B-B14F-4D97-AF65-F5344CB8AC3E}">
        <p14:creationId xmlns:p14="http://schemas.microsoft.com/office/powerpoint/2010/main" val="420430586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4956</TotalTime>
  <Words>2280</Words>
  <Application>Microsoft Macintosh PowerPoint</Application>
  <PresentationFormat>On-screen Show (4:3)</PresentationFormat>
  <Paragraphs>289</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ＭＳ Ｐゴシック</vt:lpstr>
      <vt:lpstr>Arial</vt:lpstr>
      <vt:lpstr>Arial Narrow</vt:lpstr>
      <vt:lpstr>Calibri</vt:lpstr>
      <vt:lpstr>Tahoma</vt:lpstr>
      <vt:lpstr>Times New Roman</vt:lpstr>
      <vt:lpstr>Wingdings</vt:lpstr>
      <vt:lpstr>Office Theme</vt:lpstr>
      <vt:lpstr>Wimborne Deanery Plan</vt:lpstr>
      <vt:lpstr>Archbishop’s 3  Priorities</vt:lpstr>
      <vt:lpstr>PowerPoint Presentation</vt:lpstr>
      <vt:lpstr>PowerPoint Presentation</vt:lpstr>
      <vt:lpstr>PowerPoint Presentation</vt:lpstr>
      <vt:lpstr>                    Wimborne Deanery</vt:lpstr>
      <vt:lpstr>PowerPoint Presentation</vt:lpstr>
      <vt:lpstr>              Projects discontinued    RecEi</vt:lpstr>
      <vt:lpstr>  Projects completed or on-going    RecEi</vt:lpstr>
      <vt:lpstr>PowerPoint Presentation</vt:lpstr>
      <vt:lpstr>FRESH EXPRESSIONS</vt:lpstr>
      <vt:lpstr>PowerPoint Presentation</vt:lpstr>
      <vt:lpstr>PowerPoint Presentation</vt:lpstr>
      <vt:lpstr>  On-going and extend…    Rec</vt:lpstr>
      <vt:lpstr>COACH IN THE COMMUNITY</vt:lpstr>
      <vt:lpstr>Men’s Meetings</vt:lpstr>
      <vt:lpstr>Salt and Soap Training priests/ Bicycles/ Rotary Project Chris and Vanessa - visit to South Sudan</vt:lpstr>
      <vt:lpstr>PowerPoint Presentation</vt:lpstr>
      <vt:lpstr>Deanery Supper with Bishop Samuel</vt:lpstr>
      <vt:lpstr>  Possible New Initiatives   Rec</vt:lpstr>
      <vt:lpstr>VOCATION</vt:lpstr>
      <vt:lpstr>PowerPoint Presentation</vt:lpstr>
      <vt:lpstr>ENVIRONMENT Eco-Church</vt:lpstr>
      <vt:lpstr>Reaching new communities</vt:lpstr>
      <vt:lpstr>       Proposed Plan Projects    Rec</vt:lpstr>
      <vt:lpstr>                         2016-20 MAP Process   Rec</vt:lpstr>
      <vt:lpstr>PowerPoint Presentation</vt:lpstr>
      <vt:lpstr>                         2016-20 MAP Process   Rec</vt:lpstr>
    </vt:vector>
  </TitlesOfParts>
  <Company>Microsoft</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and Gill</dc:creator>
  <cp:lastModifiedBy>Microsoft Office User</cp:lastModifiedBy>
  <cp:revision>122</cp:revision>
  <cp:lastPrinted>2018-02-20T16:53:02Z</cp:lastPrinted>
  <dcterms:created xsi:type="dcterms:W3CDTF">2015-05-24T15:07:11Z</dcterms:created>
  <dcterms:modified xsi:type="dcterms:W3CDTF">2018-02-20T16:53:35Z</dcterms:modified>
</cp:coreProperties>
</file>