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9"/>
  </p:notesMasterIdLst>
  <p:sldIdLst>
    <p:sldId id="257" r:id="rId6"/>
    <p:sldId id="268" r:id="rId7"/>
    <p:sldId id="271" r:id="rId8"/>
    <p:sldId id="272" r:id="rId9"/>
    <p:sldId id="273" r:id="rId10"/>
    <p:sldId id="261" r:id="rId11"/>
    <p:sldId id="274" r:id="rId12"/>
    <p:sldId id="270" r:id="rId13"/>
    <p:sldId id="263" r:id="rId14"/>
    <p:sldId id="275" r:id="rId15"/>
    <p:sldId id="276" r:id="rId16"/>
    <p:sldId id="259" r:id="rId17"/>
    <p:sldId id="264" r:id="rId18"/>
    <p:sldId id="266" r:id="rId19"/>
    <p:sldId id="277" r:id="rId20"/>
    <p:sldId id="265" r:id="rId21"/>
    <p:sldId id="269"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7F7F7F"/>
    <a:srgbClr val="837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6046E-3AB3-4126-B1D7-0A9AC03AB768}" v="254" dt="2021-10-13T08:17:14.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p:restoredTop sz="72913" autoAdjust="0"/>
  </p:normalViewPr>
  <p:slideViewPr>
    <p:cSldViewPr snapToGrid="0" snapToObjects="1">
      <p:cViewPr varScale="1">
        <p:scale>
          <a:sx n="83" d="100"/>
          <a:sy n="83" d="100"/>
        </p:scale>
        <p:origin x="13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Crooke" userId="0923ccee-d8ad-45f7-b26f-4fc392beb020" providerId="ADAL" clId="{5E36046E-3AB3-4126-B1D7-0A9AC03AB768}"/>
    <pc:docChg chg="undo custSel addSld modSld sldOrd">
      <pc:chgData name="Dan Crooke" userId="0923ccee-d8ad-45f7-b26f-4fc392beb020" providerId="ADAL" clId="{5E36046E-3AB3-4126-B1D7-0A9AC03AB768}" dt="2021-10-13T08:17:45.721" v="8505" actId="1076"/>
      <pc:docMkLst>
        <pc:docMk/>
      </pc:docMkLst>
      <pc:sldChg chg="modSp mod">
        <pc:chgData name="Dan Crooke" userId="0923ccee-d8ad-45f7-b26f-4fc392beb020" providerId="ADAL" clId="{5E36046E-3AB3-4126-B1D7-0A9AC03AB768}" dt="2021-10-11T18:56:23.414" v="7170" actId="1076"/>
        <pc:sldMkLst>
          <pc:docMk/>
          <pc:sldMk cId="2054106042" sldId="257"/>
        </pc:sldMkLst>
        <pc:spChg chg="mod">
          <ac:chgData name="Dan Crooke" userId="0923ccee-d8ad-45f7-b26f-4fc392beb020" providerId="ADAL" clId="{5E36046E-3AB3-4126-B1D7-0A9AC03AB768}" dt="2021-10-11T18:56:23.414" v="7170" actId="1076"/>
          <ac:spMkLst>
            <pc:docMk/>
            <pc:sldMk cId="2054106042" sldId="257"/>
            <ac:spMk id="4" creationId="{BAC8D6BF-9959-8A4B-A285-1416E4706534}"/>
          </ac:spMkLst>
        </pc:spChg>
      </pc:sldChg>
      <pc:sldChg chg="addSp delSp modSp mod modAnim modNotesTx">
        <pc:chgData name="Dan Crooke" userId="0923ccee-d8ad-45f7-b26f-4fc392beb020" providerId="ADAL" clId="{5E36046E-3AB3-4126-B1D7-0A9AC03AB768}" dt="2021-10-11T19:37:37.684" v="8345" actId="1076"/>
        <pc:sldMkLst>
          <pc:docMk/>
          <pc:sldMk cId="1548426854" sldId="265"/>
        </pc:sldMkLst>
        <pc:spChg chg="add mod">
          <ac:chgData name="Dan Crooke" userId="0923ccee-d8ad-45f7-b26f-4fc392beb020" providerId="ADAL" clId="{5E36046E-3AB3-4126-B1D7-0A9AC03AB768}" dt="2021-10-11T17:05:48.540" v="5" actId="1076"/>
          <ac:spMkLst>
            <pc:docMk/>
            <pc:sldMk cId="1548426854" sldId="265"/>
            <ac:spMk id="2" creationId="{8606F5EC-971E-4CC9-BC22-9D9EB73B4759}"/>
          </ac:spMkLst>
        </pc:spChg>
        <pc:spChg chg="add mod">
          <ac:chgData name="Dan Crooke" userId="0923ccee-d8ad-45f7-b26f-4fc392beb020" providerId="ADAL" clId="{5E36046E-3AB3-4126-B1D7-0A9AC03AB768}" dt="2021-10-11T17:13:48.283" v="17" actId="14100"/>
          <ac:spMkLst>
            <pc:docMk/>
            <pc:sldMk cId="1548426854" sldId="265"/>
            <ac:spMk id="4" creationId="{DFAD5A42-4144-4642-BCCA-67AC20CA4A93}"/>
          </ac:spMkLst>
        </pc:spChg>
        <pc:spChg chg="add mod">
          <ac:chgData name="Dan Crooke" userId="0923ccee-d8ad-45f7-b26f-4fc392beb020" providerId="ADAL" clId="{5E36046E-3AB3-4126-B1D7-0A9AC03AB768}" dt="2021-10-11T17:15:39.178" v="226" actId="1076"/>
          <ac:spMkLst>
            <pc:docMk/>
            <pc:sldMk cId="1548426854" sldId="265"/>
            <ac:spMk id="6" creationId="{2241AC5E-24FA-43F8-8DCA-D14EB4E64128}"/>
          </ac:spMkLst>
        </pc:spChg>
        <pc:spChg chg="add mod">
          <ac:chgData name="Dan Crooke" userId="0923ccee-d8ad-45f7-b26f-4fc392beb020" providerId="ADAL" clId="{5E36046E-3AB3-4126-B1D7-0A9AC03AB768}" dt="2021-10-11T17:17:52.887" v="517" actId="20577"/>
          <ac:spMkLst>
            <pc:docMk/>
            <pc:sldMk cId="1548426854" sldId="265"/>
            <ac:spMk id="7" creationId="{339D589B-2AE8-438E-8DC0-6AE46EED8498}"/>
          </ac:spMkLst>
        </pc:spChg>
        <pc:spChg chg="del mod">
          <ac:chgData name="Dan Crooke" userId="0923ccee-d8ad-45f7-b26f-4fc392beb020" providerId="ADAL" clId="{5E36046E-3AB3-4126-B1D7-0A9AC03AB768}" dt="2021-10-11T17:06:06.215" v="8" actId="478"/>
          <ac:spMkLst>
            <pc:docMk/>
            <pc:sldMk cId="1548426854" sldId="265"/>
            <ac:spMk id="8" creationId="{D0B74075-3513-4486-ABF8-CC2C9D70B2B4}"/>
          </ac:spMkLst>
        </pc:spChg>
        <pc:picChg chg="add mod">
          <ac:chgData name="Dan Crooke" userId="0923ccee-d8ad-45f7-b26f-4fc392beb020" providerId="ADAL" clId="{5E36046E-3AB3-4126-B1D7-0A9AC03AB768}" dt="2021-10-11T19:37:37.684" v="8345" actId="1076"/>
          <ac:picMkLst>
            <pc:docMk/>
            <pc:sldMk cId="1548426854" sldId="265"/>
            <ac:picMk id="3" creationId="{06B84293-F7C9-4A43-BD89-494103CD8258}"/>
          </ac:picMkLst>
        </pc:picChg>
      </pc:sldChg>
      <pc:sldChg chg="modNotesTx">
        <pc:chgData name="Dan Crooke" userId="0923ccee-d8ad-45f7-b26f-4fc392beb020" providerId="ADAL" clId="{5E36046E-3AB3-4126-B1D7-0A9AC03AB768}" dt="2021-10-11T18:59:19.890" v="7691" actId="20577"/>
        <pc:sldMkLst>
          <pc:docMk/>
          <pc:sldMk cId="3795595593" sldId="268"/>
        </pc:sldMkLst>
      </pc:sldChg>
      <pc:sldChg chg="addSp delSp modSp mod modAnim modNotesTx">
        <pc:chgData name="Dan Crooke" userId="0923ccee-d8ad-45f7-b26f-4fc392beb020" providerId="ADAL" clId="{5E36046E-3AB3-4126-B1D7-0A9AC03AB768}" dt="2021-10-11T19:37:23.891" v="8343" actId="1076"/>
        <pc:sldMkLst>
          <pc:docMk/>
          <pc:sldMk cId="2102402417" sldId="269"/>
        </pc:sldMkLst>
        <pc:spChg chg="add mod">
          <ac:chgData name="Dan Crooke" userId="0923ccee-d8ad-45f7-b26f-4fc392beb020" providerId="ADAL" clId="{5E36046E-3AB3-4126-B1D7-0A9AC03AB768}" dt="2021-10-11T17:18:50.303" v="533" actId="20577"/>
          <ac:spMkLst>
            <pc:docMk/>
            <pc:sldMk cId="2102402417" sldId="269"/>
            <ac:spMk id="3" creationId="{F73CC588-986D-481C-947F-A1594D2F5928}"/>
          </ac:spMkLst>
        </pc:spChg>
        <pc:spChg chg="add mod">
          <ac:chgData name="Dan Crooke" userId="0923ccee-d8ad-45f7-b26f-4fc392beb020" providerId="ADAL" clId="{5E36046E-3AB3-4126-B1D7-0A9AC03AB768}" dt="2021-10-11T17:22:44.331" v="760" actId="1076"/>
          <ac:spMkLst>
            <pc:docMk/>
            <pc:sldMk cId="2102402417" sldId="269"/>
            <ac:spMk id="8" creationId="{0BEA9DEE-8C1A-47DE-94F9-F3D430E6B419}"/>
          </ac:spMkLst>
        </pc:spChg>
        <pc:spChg chg="add mod">
          <ac:chgData name="Dan Crooke" userId="0923ccee-d8ad-45f7-b26f-4fc392beb020" providerId="ADAL" clId="{5E36046E-3AB3-4126-B1D7-0A9AC03AB768}" dt="2021-10-11T19:37:23.891" v="8343" actId="1076"/>
          <ac:spMkLst>
            <pc:docMk/>
            <pc:sldMk cId="2102402417" sldId="269"/>
            <ac:spMk id="11" creationId="{E0CB9D5A-993C-41CF-83CB-CC676DFFD5D9}"/>
          </ac:spMkLst>
        </pc:spChg>
        <pc:picChg chg="add del mod">
          <ac:chgData name="Dan Crooke" userId="0923ccee-d8ad-45f7-b26f-4fc392beb020" providerId="ADAL" clId="{5E36046E-3AB3-4126-B1D7-0A9AC03AB768}" dt="2021-10-11T17:20:50.943" v="748" actId="478"/>
          <ac:picMkLst>
            <pc:docMk/>
            <pc:sldMk cId="2102402417" sldId="269"/>
            <ac:picMk id="4" creationId="{3F064CE0-E8E2-4788-A616-E7B1507B248B}"/>
          </ac:picMkLst>
        </pc:picChg>
        <pc:picChg chg="add mod">
          <ac:chgData name="Dan Crooke" userId="0923ccee-d8ad-45f7-b26f-4fc392beb020" providerId="ADAL" clId="{5E36046E-3AB3-4126-B1D7-0A9AC03AB768}" dt="2021-10-11T17:22:47.588" v="761" actId="1076"/>
          <ac:picMkLst>
            <pc:docMk/>
            <pc:sldMk cId="2102402417" sldId="269"/>
            <ac:picMk id="7" creationId="{8116720D-91F8-4473-926C-DC558F543897}"/>
          </ac:picMkLst>
        </pc:picChg>
        <pc:picChg chg="add mod">
          <ac:chgData name="Dan Crooke" userId="0923ccee-d8ad-45f7-b26f-4fc392beb020" providerId="ADAL" clId="{5E36046E-3AB3-4126-B1D7-0A9AC03AB768}" dt="2021-10-11T17:24:18.173" v="788" actId="14100"/>
          <ac:picMkLst>
            <pc:docMk/>
            <pc:sldMk cId="2102402417" sldId="269"/>
            <ac:picMk id="10" creationId="{D491CD4B-5EF4-455C-B1EC-D0600CAD1A2C}"/>
          </ac:picMkLst>
        </pc:picChg>
      </pc:sldChg>
      <pc:sldChg chg="modSp mod">
        <pc:chgData name="Dan Crooke" userId="0923ccee-d8ad-45f7-b26f-4fc392beb020" providerId="ADAL" clId="{5E36046E-3AB3-4126-B1D7-0A9AC03AB768}" dt="2021-10-11T19:18:35.840" v="8231" actId="20577"/>
        <pc:sldMkLst>
          <pc:docMk/>
          <pc:sldMk cId="3514699864" sldId="271"/>
        </pc:sldMkLst>
        <pc:spChg chg="mod">
          <ac:chgData name="Dan Crooke" userId="0923ccee-d8ad-45f7-b26f-4fc392beb020" providerId="ADAL" clId="{5E36046E-3AB3-4126-B1D7-0A9AC03AB768}" dt="2021-10-11T19:18:35.840" v="8231" actId="20577"/>
          <ac:spMkLst>
            <pc:docMk/>
            <pc:sldMk cId="3514699864" sldId="271"/>
            <ac:spMk id="7" creationId="{9300084E-794F-4DED-BE11-87C31FC0F74F}"/>
          </ac:spMkLst>
        </pc:spChg>
      </pc:sldChg>
      <pc:sldChg chg="modNotesTx">
        <pc:chgData name="Dan Crooke" userId="0923ccee-d8ad-45f7-b26f-4fc392beb020" providerId="ADAL" clId="{5E36046E-3AB3-4126-B1D7-0A9AC03AB768}" dt="2021-10-11T19:00:25.451" v="7751" actId="20577"/>
        <pc:sldMkLst>
          <pc:docMk/>
          <pc:sldMk cId="894076797" sldId="272"/>
        </pc:sldMkLst>
      </pc:sldChg>
      <pc:sldChg chg="modAnim modNotesTx">
        <pc:chgData name="Dan Crooke" userId="0923ccee-d8ad-45f7-b26f-4fc392beb020" providerId="ADAL" clId="{5E36046E-3AB3-4126-B1D7-0A9AC03AB768}" dt="2021-10-11T19:06:18.730" v="7752"/>
        <pc:sldMkLst>
          <pc:docMk/>
          <pc:sldMk cId="2046618982" sldId="277"/>
        </pc:sldMkLst>
      </pc:sldChg>
      <pc:sldChg chg="addSp modSp add mod ord modAnim modNotesTx">
        <pc:chgData name="Dan Crooke" userId="0923ccee-d8ad-45f7-b26f-4fc392beb020" providerId="ADAL" clId="{5E36046E-3AB3-4126-B1D7-0A9AC03AB768}" dt="2021-10-11T19:37:14.533" v="8337" actId="1076"/>
        <pc:sldMkLst>
          <pc:docMk/>
          <pc:sldMk cId="4018674453" sldId="278"/>
        </pc:sldMkLst>
        <pc:spChg chg="add mod">
          <ac:chgData name="Dan Crooke" userId="0923ccee-d8ad-45f7-b26f-4fc392beb020" providerId="ADAL" clId="{5E36046E-3AB3-4126-B1D7-0A9AC03AB768}" dt="2021-10-11T19:37:09.828" v="8336" actId="1076"/>
          <ac:spMkLst>
            <pc:docMk/>
            <pc:sldMk cId="4018674453" sldId="278"/>
            <ac:spMk id="2" creationId="{B7422C5C-F852-4D05-B80A-BCA34890B8FB}"/>
          </ac:spMkLst>
        </pc:spChg>
        <pc:spChg chg="add mod">
          <ac:chgData name="Dan Crooke" userId="0923ccee-d8ad-45f7-b26f-4fc392beb020" providerId="ADAL" clId="{5E36046E-3AB3-4126-B1D7-0A9AC03AB768}" dt="2021-10-11T17:27:19.557" v="1357"/>
          <ac:spMkLst>
            <pc:docMk/>
            <pc:sldMk cId="4018674453" sldId="278"/>
            <ac:spMk id="3" creationId="{864E821B-D504-4984-AACB-FCA43F52B37D}"/>
          </ac:spMkLst>
        </pc:spChg>
        <pc:spChg chg="add mod">
          <ac:chgData name="Dan Crooke" userId="0923ccee-d8ad-45f7-b26f-4fc392beb020" providerId="ADAL" clId="{5E36046E-3AB3-4126-B1D7-0A9AC03AB768}" dt="2021-10-11T17:37:29.215" v="1578" actId="20577"/>
          <ac:spMkLst>
            <pc:docMk/>
            <pc:sldMk cId="4018674453" sldId="278"/>
            <ac:spMk id="6" creationId="{3F5F4AF4-245B-4FD4-817E-DF49D7BFDBDE}"/>
          </ac:spMkLst>
        </pc:spChg>
        <pc:spChg chg="add mod">
          <ac:chgData name="Dan Crooke" userId="0923ccee-d8ad-45f7-b26f-4fc392beb020" providerId="ADAL" clId="{5E36046E-3AB3-4126-B1D7-0A9AC03AB768}" dt="2021-10-11T17:37:36.776" v="1595" actId="20577"/>
          <ac:spMkLst>
            <pc:docMk/>
            <pc:sldMk cId="4018674453" sldId="278"/>
            <ac:spMk id="7" creationId="{031437F0-DA28-4544-83EC-BDCF4136882E}"/>
          </ac:spMkLst>
        </pc:spChg>
        <pc:spChg chg="add mod">
          <ac:chgData name="Dan Crooke" userId="0923ccee-d8ad-45f7-b26f-4fc392beb020" providerId="ADAL" clId="{5E36046E-3AB3-4126-B1D7-0A9AC03AB768}" dt="2021-10-11T17:38:20.175" v="1675" actId="20577"/>
          <ac:spMkLst>
            <pc:docMk/>
            <pc:sldMk cId="4018674453" sldId="278"/>
            <ac:spMk id="8" creationId="{7B9AAA2C-DEAA-448B-B548-6DCD1ED9B0B8}"/>
          </ac:spMkLst>
        </pc:spChg>
        <pc:spChg chg="add mod">
          <ac:chgData name="Dan Crooke" userId="0923ccee-d8ad-45f7-b26f-4fc392beb020" providerId="ADAL" clId="{5E36046E-3AB3-4126-B1D7-0A9AC03AB768}" dt="2021-10-11T17:38:50.284" v="1715" actId="1076"/>
          <ac:spMkLst>
            <pc:docMk/>
            <pc:sldMk cId="4018674453" sldId="278"/>
            <ac:spMk id="9" creationId="{707D921A-B47E-4A05-ADD9-E73B4F45DC54}"/>
          </ac:spMkLst>
        </pc:spChg>
        <pc:spChg chg="add mod">
          <ac:chgData name="Dan Crooke" userId="0923ccee-d8ad-45f7-b26f-4fc392beb020" providerId="ADAL" clId="{5E36046E-3AB3-4126-B1D7-0A9AC03AB768}" dt="2021-10-11T17:39:22.586" v="1759" actId="1076"/>
          <ac:spMkLst>
            <pc:docMk/>
            <pc:sldMk cId="4018674453" sldId="278"/>
            <ac:spMk id="10" creationId="{264DBCB1-9A0B-4AE2-9743-48EC3D846909}"/>
          </ac:spMkLst>
        </pc:spChg>
        <pc:spChg chg="add mod">
          <ac:chgData name="Dan Crooke" userId="0923ccee-d8ad-45f7-b26f-4fc392beb020" providerId="ADAL" clId="{5E36046E-3AB3-4126-B1D7-0A9AC03AB768}" dt="2021-10-11T17:39:51.495" v="1793" actId="20577"/>
          <ac:spMkLst>
            <pc:docMk/>
            <pc:sldMk cId="4018674453" sldId="278"/>
            <ac:spMk id="11" creationId="{7886EFB8-081C-48B2-9F5D-A17508C77764}"/>
          </ac:spMkLst>
        </pc:spChg>
        <pc:spChg chg="add mod">
          <ac:chgData name="Dan Crooke" userId="0923ccee-d8ad-45f7-b26f-4fc392beb020" providerId="ADAL" clId="{5E36046E-3AB3-4126-B1D7-0A9AC03AB768}" dt="2021-10-11T17:40:21.735" v="1810" actId="1076"/>
          <ac:spMkLst>
            <pc:docMk/>
            <pc:sldMk cId="4018674453" sldId="278"/>
            <ac:spMk id="12" creationId="{1498B32C-6469-48F3-86CD-3B8B7171D984}"/>
          </ac:spMkLst>
        </pc:spChg>
        <pc:picChg chg="add mod">
          <ac:chgData name="Dan Crooke" userId="0923ccee-d8ad-45f7-b26f-4fc392beb020" providerId="ADAL" clId="{5E36046E-3AB3-4126-B1D7-0A9AC03AB768}" dt="2021-10-11T19:37:14.533" v="8337" actId="1076"/>
          <ac:picMkLst>
            <pc:docMk/>
            <pc:sldMk cId="4018674453" sldId="278"/>
            <ac:picMk id="4" creationId="{CE31436D-2E7F-464C-80DE-4790F63CC9F1}"/>
          </ac:picMkLst>
        </pc:picChg>
      </pc:sldChg>
      <pc:sldChg chg="addSp modSp add mod modAnim modNotesTx">
        <pc:chgData name="Dan Crooke" userId="0923ccee-d8ad-45f7-b26f-4fc392beb020" providerId="ADAL" clId="{5E36046E-3AB3-4126-B1D7-0A9AC03AB768}" dt="2021-10-11T19:36:57.840" v="8332" actId="403"/>
        <pc:sldMkLst>
          <pc:docMk/>
          <pc:sldMk cId="3297700213" sldId="279"/>
        </pc:sldMkLst>
        <pc:spChg chg="add mod">
          <ac:chgData name="Dan Crooke" userId="0923ccee-d8ad-45f7-b26f-4fc392beb020" providerId="ADAL" clId="{5E36046E-3AB3-4126-B1D7-0A9AC03AB768}" dt="2021-10-11T18:04:55.117" v="3736" actId="1076"/>
          <ac:spMkLst>
            <pc:docMk/>
            <pc:sldMk cId="3297700213" sldId="279"/>
            <ac:spMk id="3" creationId="{D130D0EC-C654-4279-BBF9-8C66FF52BCFF}"/>
          </ac:spMkLst>
        </pc:spChg>
        <pc:spChg chg="add mod">
          <ac:chgData name="Dan Crooke" userId="0923ccee-d8ad-45f7-b26f-4fc392beb020" providerId="ADAL" clId="{5E36046E-3AB3-4126-B1D7-0A9AC03AB768}" dt="2021-10-11T17:45:53.068" v="2105" actId="1076"/>
          <ac:spMkLst>
            <pc:docMk/>
            <pc:sldMk cId="3297700213" sldId="279"/>
            <ac:spMk id="4" creationId="{FFC34191-AF84-46D1-B720-37A8CB251E51}"/>
          </ac:spMkLst>
        </pc:spChg>
        <pc:spChg chg="add mod">
          <ac:chgData name="Dan Crooke" userId="0923ccee-d8ad-45f7-b26f-4fc392beb020" providerId="ADAL" clId="{5E36046E-3AB3-4126-B1D7-0A9AC03AB768}" dt="2021-10-11T18:04:59.235" v="3737" actId="1076"/>
          <ac:spMkLst>
            <pc:docMk/>
            <pc:sldMk cId="3297700213" sldId="279"/>
            <ac:spMk id="6" creationId="{1051E423-EA4F-4DA1-9A13-538A0693D03D}"/>
          </ac:spMkLst>
        </pc:spChg>
        <pc:spChg chg="add mod">
          <ac:chgData name="Dan Crooke" userId="0923ccee-d8ad-45f7-b26f-4fc392beb020" providerId="ADAL" clId="{5E36046E-3AB3-4126-B1D7-0A9AC03AB768}" dt="2021-10-11T18:05:01.225" v="3738" actId="1076"/>
          <ac:spMkLst>
            <pc:docMk/>
            <pc:sldMk cId="3297700213" sldId="279"/>
            <ac:spMk id="7" creationId="{7D40392D-8C31-4D3A-8087-8224C7E2AF95}"/>
          </ac:spMkLst>
        </pc:spChg>
        <pc:spChg chg="add mod">
          <ac:chgData name="Dan Crooke" userId="0923ccee-d8ad-45f7-b26f-4fc392beb020" providerId="ADAL" clId="{5E36046E-3AB3-4126-B1D7-0A9AC03AB768}" dt="2021-10-11T18:05:06.511" v="3739" actId="1076"/>
          <ac:spMkLst>
            <pc:docMk/>
            <pc:sldMk cId="3297700213" sldId="279"/>
            <ac:spMk id="8" creationId="{7162A69E-E2A5-4C7D-BACB-04C54C9E1AB0}"/>
          </ac:spMkLst>
        </pc:spChg>
        <pc:spChg chg="add mod">
          <ac:chgData name="Dan Crooke" userId="0923ccee-d8ad-45f7-b26f-4fc392beb020" providerId="ADAL" clId="{5E36046E-3AB3-4126-B1D7-0A9AC03AB768}" dt="2021-10-11T18:05:10.422" v="3740" actId="1076"/>
          <ac:spMkLst>
            <pc:docMk/>
            <pc:sldMk cId="3297700213" sldId="279"/>
            <ac:spMk id="9" creationId="{EC4A6250-AF29-43EB-BCE1-123635AD8D62}"/>
          </ac:spMkLst>
        </pc:spChg>
        <pc:spChg chg="add mod">
          <ac:chgData name="Dan Crooke" userId="0923ccee-d8ad-45f7-b26f-4fc392beb020" providerId="ADAL" clId="{5E36046E-3AB3-4126-B1D7-0A9AC03AB768}" dt="2021-10-11T18:05:13.068" v="3741" actId="1076"/>
          <ac:spMkLst>
            <pc:docMk/>
            <pc:sldMk cId="3297700213" sldId="279"/>
            <ac:spMk id="10" creationId="{0A8BE4A5-608C-4CCC-9691-041512A8B476}"/>
          </ac:spMkLst>
        </pc:spChg>
        <pc:spChg chg="add mod">
          <ac:chgData name="Dan Crooke" userId="0923ccee-d8ad-45f7-b26f-4fc392beb020" providerId="ADAL" clId="{5E36046E-3AB3-4126-B1D7-0A9AC03AB768}" dt="2021-10-11T19:09:23.120" v="7764" actId="20577"/>
          <ac:spMkLst>
            <pc:docMk/>
            <pc:sldMk cId="3297700213" sldId="279"/>
            <ac:spMk id="11" creationId="{5446DE86-3BAA-4206-8459-8C269AAB81C8}"/>
          </ac:spMkLst>
        </pc:spChg>
        <pc:spChg chg="add mod">
          <ac:chgData name="Dan Crooke" userId="0923ccee-d8ad-45f7-b26f-4fc392beb020" providerId="ADAL" clId="{5E36046E-3AB3-4126-B1D7-0A9AC03AB768}" dt="2021-10-11T19:36:57.840" v="8332" actId="403"/>
          <ac:spMkLst>
            <pc:docMk/>
            <pc:sldMk cId="3297700213" sldId="279"/>
            <ac:spMk id="12" creationId="{81EC1779-8699-46D1-A3F3-89D21C28B2C1}"/>
          </ac:spMkLst>
        </pc:spChg>
        <pc:picChg chg="add mod">
          <ac:chgData name="Dan Crooke" userId="0923ccee-d8ad-45f7-b26f-4fc392beb020" providerId="ADAL" clId="{5E36046E-3AB3-4126-B1D7-0A9AC03AB768}" dt="2021-10-11T19:36:22.150" v="8281" actId="1076"/>
          <ac:picMkLst>
            <pc:docMk/>
            <pc:sldMk cId="3297700213" sldId="279"/>
            <ac:picMk id="2" creationId="{3EF7DF1C-F1BB-43DD-A7C8-204FE97EDDAE}"/>
          </ac:picMkLst>
        </pc:picChg>
      </pc:sldChg>
      <pc:sldChg chg="addSp delSp modSp add mod addAnim delAnim modAnim modNotesTx">
        <pc:chgData name="Dan Crooke" userId="0923ccee-d8ad-45f7-b26f-4fc392beb020" providerId="ADAL" clId="{5E36046E-3AB3-4126-B1D7-0A9AC03AB768}" dt="2021-10-13T08:17:45.721" v="8505" actId="1076"/>
        <pc:sldMkLst>
          <pc:docMk/>
          <pc:sldMk cId="2648890306" sldId="280"/>
        </pc:sldMkLst>
        <pc:spChg chg="add mod">
          <ac:chgData name="Dan Crooke" userId="0923ccee-d8ad-45f7-b26f-4fc392beb020" providerId="ADAL" clId="{5E36046E-3AB3-4126-B1D7-0A9AC03AB768}" dt="2021-10-11T18:11:31.381" v="4274" actId="1076"/>
          <ac:spMkLst>
            <pc:docMk/>
            <pc:sldMk cId="2648890306" sldId="280"/>
            <ac:spMk id="3" creationId="{8F73C4C3-134A-42B3-B1B6-658B285420FF}"/>
          </ac:spMkLst>
        </pc:spChg>
        <pc:spChg chg="add mod">
          <ac:chgData name="Dan Crooke" userId="0923ccee-d8ad-45f7-b26f-4fc392beb020" providerId="ADAL" clId="{5E36046E-3AB3-4126-B1D7-0A9AC03AB768}" dt="2021-10-11T18:11:09.706" v="4248" actId="1076"/>
          <ac:spMkLst>
            <pc:docMk/>
            <pc:sldMk cId="2648890306" sldId="280"/>
            <ac:spMk id="4" creationId="{B6A81FCF-8F0F-4C1C-AD51-4B44B6A60783}"/>
          </ac:spMkLst>
        </pc:spChg>
        <pc:spChg chg="add mod">
          <ac:chgData name="Dan Crooke" userId="0923ccee-d8ad-45f7-b26f-4fc392beb020" providerId="ADAL" clId="{5E36046E-3AB3-4126-B1D7-0A9AC03AB768}" dt="2021-10-11T18:11:58.659" v="4291" actId="12"/>
          <ac:spMkLst>
            <pc:docMk/>
            <pc:sldMk cId="2648890306" sldId="280"/>
            <ac:spMk id="6" creationId="{E2096408-285A-4095-B285-CAD74B2CFE45}"/>
          </ac:spMkLst>
        </pc:spChg>
        <pc:spChg chg="add mod">
          <ac:chgData name="Dan Crooke" userId="0923ccee-d8ad-45f7-b26f-4fc392beb020" providerId="ADAL" clId="{5E36046E-3AB3-4126-B1D7-0A9AC03AB768}" dt="2021-10-12T13:46:15.845" v="8389" actId="20577"/>
          <ac:spMkLst>
            <pc:docMk/>
            <pc:sldMk cId="2648890306" sldId="280"/>
            <ac:spMk id="7" creationId="{6A6C2FD7-F501-4BC2-A92F-D9C07270B965}"/>
          </ac:spMkLst>
        </pc:spChg>
        <pc:spChg chg="add mod">
          <ac:chgData name="Dan Crooke" userId="0923ccee-d8ad-45f7-b26f-4fc392beb020" providerId="ADAL" clId="{5E36046E-3AB3-4126-B1D7-0A9AC03AB768}" dt="2021-10-11T18:12:53.553" v="4396" actId="1076"/>
          <ac:spMkLst>
            <pc:docMk/>
            <pc:sldMk cId="2648890306" sldId="280"/>
            <ac:spMk id="8" creationId="{2421CAAA-3227-4F55-83D6-E740CDCBA2BB}"/>
          </ac:spMkLst>
        </pc:spChg>
        <pc:spChg chg="add mod">
          <ac:chgData name="Dan Crooke" userId="0923ccee-d8ad-45f7-b26f-4fc392beb020" providerId="ADAL" clId="{5E36046E-3AB3-4126-B1D7-0A9AC03AB768}" dt="2021-10-13T08:17:18.438" v="8499" actId="14100"/>
          <ac:spMkLst>
            <pc:docMk/>
            <pc:sldMk cId="2648890306" sldId="280"/>
            <ac:spMk id="9" creationId="{33BF5943-21A3-418B-98E8-695A7BCFAAD0}"/>
          </ac:spMkLst>
        </pc:spChg>
        <pc:spChg chg="add mod">
          <ac:chgData name="Dan Crooke" userId="0923ccee-d8ad-45f7-b26f-4fc392beb020" providerId="ADAL" clId="{5E36046E-3AB3-4126-B1D7-0A9AC03AB768}" dt="2021-10-13T08:17:45.721" v="8505" actId="1076"/>
          <ac:spMkLst>
            <pc:docMk/>
            <pc:sldMk cId="2648890306" sldId="280"/>
            <ac:spMk id="10" creationId="{3F495F22-86BD-45FE-9FC0-853748CC8383}"/>
          </ac:spMkLst>
        </pc:spChg>
        <pc:spChg chg="add mod">
          <ac:chgData name="Dan Crooke" userId="0923ccee-d8ad-45f7-b26f-4fc392beb020" providerId="ADAL" clId="{5E36046E-3AB3-4126-B1D7-0A9AC03AB768}" dt="2021-10-13T08:17:42.735" v="8504" actId="1076"/>
          <ac:spMkLst>
            <pc:docMk/>
            <pc:sldMk cId="2648890306" sldId="280"/>
            <ac:spMk id="11" creationId="{5E2B9E82-DC5D-48FE-B566-B0AD64432BF6}"/>
          </ac:spMkLst>
        </pc:spChg>
        <pc:spChg chg="add mod">
          <ac:chgData name="Dan Crooke" userId="0923ccee-d8ad-45f7-b26f-4fc392beb020" providerId="ADAL" clId="{5E36046E-3AB3-4126-B1D7-0A9AC03AB768}" dt="2021-10-13T08:17:38.197" v="8503" actId="1076"/>
          <ac:spMkLst>
            <pc:docMk/>
            <pc:sldMk cId="2648890306" sldId="280"/>
            <ac:spMk id="12" creationId="{F499A264-0481-445A-B4DE-30D1DD1F84C0}"/>
          </ac:spMkLst>
        </pc:spChg>
        <pc:spChg chg="add mod">
          <ac:chgData name="Dan Crooke" userId="0923ccee-d8ad-45f7-b26f-4fc392beb020" providerId="ADAL" clId="{5E36046E-3AB3-4126-B1D7-0A9AC03AB768}" dt="2021-10-13T08:17:35.201" v="8502" actId="1076"/>
          <ac:spMkLst>
            <pc:docMk/>
            <pc:sldMk cId="2648890306" sldId="280"/>
            <ac:spMk id="13" creationId="{BCD89554-56D6-420B-B272-6C7FF649DAF5}"/>
          </ac:spMkLst>
        </pc:spChg>
        <pc:spChg chg="add mod">
          <ac:chgData name="Dan Crooke" userId="0923ccee-d8ad-45f7-b26f-4fc392beb020" providerId="ADAL" clId="{5E36046E-3AB3-4126-B1D7-0A9AC03AB768}" dt="2021-10-13T08:17:26.453" v="8500" actId="1076"/>
          <ac:spMkLst>
            <pc:docMk/>
            <pc:sldMk cId="2648890306" sldId="280"/>
            <ac:spMk id="14" creationId="{0B5C5FC9-79F6-4C8F-9851-C5C32300ADA6}"/>
          </ac:spMkLst>
        </pc:spChg>
        <pc:spChg chg="add mod">
          <ac:chgData name="Dan Crooke" userId="0923ccee-d8ad-45f7-b26f-4fc392beb020" providerId="ADAL" clId="{5E36046E-3AB3-4126-B1D7-0A9AC03AB768}" dt="2021-10-11T19:11:47.603" v="7780" actId="20577"/>
          <ac:spMkLst>
            <pc:docMk/>
            <pc:sldMk cId="2648890306" sldId="280"/>
            <ac:spMk id="16" creationId="{C58164D3-EB63-437A-909B-ADFF6B55CCB0}"/>
          </ac:spMkLst>
        </pc:spChg>
        <pc:spChg chg="add mod">
          <ac:chgData name="Dan Crooke" userId="0923ccee-d8ad-45f7-b26f-4fc392beb020" providerId="ADAL" clId="{5E36046E-3AB3-4126-B1D7-0A9AC03AB768}" dt="2021-10-11T18:31:39.859" v="5462" actId="1076"/>
          <ac:spMkLst>
            <pc:docMk/>
            <pc:sldMk cId="2648890306" sldId="280"/>
            <ac:spMk id="17" creationId="{9E2025ED-6A3D-49D9-A8B0-DAB2243D8022}"/>
          </ac:spMkLst>
        </pc:spChg>
        <pc:spChg chg="add del mod">
          <ac:chgData name="Dan Crooke" userId="0923ccee-d8ad-45f7-b26f-4fc392beb020" providerId="ADAL" clId="{5E36046E-3AB3-4126-B1D7-0A9AC03AB768}" dt="2021-10-11T18:31:36.925" v="5461" actId="1076"/>
          <ac:spMkLst>
            <pc:docMk/>
            <pc:sldMk cId="2648890306" sldId="280"/>
            <ac:spMk id="18" creationId="{BFCFB11C-F6A7-48B6-8204-E5B368850CCE}"/>
          </ac:spMkLst>
        </pc:spChg>
        <pc:picChg chg="del">
          <ac:chgData name="Dan Crooke" userId="0923ccee-d8ad-45f7-b26f-4fc392beb020" providerId="ADAL" clId="{5E36046E-3AB3-4126-B1D7-0A9AC03AB768}" dt="2021-10-11T17:45:33.339" v="2100" actId="478"/>
          <ac:picMkLst>
            <pc:docMk/>
            <pc:sldMk cId="2648890306" sldId="280"/>
            <ac:picMk id="2" creationId="{3EF7DF1C-F1BB-43DD-A7C8-204FE97EDDAE}"/>
          </ac:picMkLst>
        </pc:picChg>
        <pc:picChg chg="add del mod">
          <ac:chgData name="Dan Crooke" userId="0923ccee-d8ad-45f7-b26f-4fc392beb020" providerId="ADAL" clId="{5E36046E-3AB3-4126-B1D7-0A9AC03AB768}" dt="2021-10-11T18:26:22.594" v="5457" actId="478"/>
          <ac:picMkLst>
            <pc:docMk/>
            <pc:sldMk cId="2648890306" sldId="280"/>
            <ac:picMk id="15" creationId="{AE4B752B-7925-4621-B4B8-09B829D92602}"/>
          </ac:picMkLst>
        </pc:picChg>
        <pc:picChg chg="add mod">
          <ac:chgData name="Dan Crooke" userId="0923ccee-d8ad-45f7-b26f-4fc392beb020" providerId="ADAL" clId="{5E36046E-3AB3-4126-B1D7-0A9AC03AB768}" dt="2021-10-11T19:13:13.095" v="7785" actId="1076"/>
          <ac:picMkLst>
            <pc:docMk/>
            <pc:sldMk cId="2648890306" sldId="280"/>
            <ac:picMk id="19" creationId="{865875ED-6230-4997-9F85-F1CDE9BF5A3B}"/>
          </ac:picMkLst>
        </pc:picChg>
      </pc:sldChg>
      <pc:sldChg chg="addSp modSp add mod modAnim modNotesTx">
        <pc:chgData name="Dan Crooke" userId="0923ccee-d8ad-45f7-b26f-4fc392beb020" providerId="ADAL" clId="{5E36046E-3AB3-4126-B1D7-0A9AC03AB768}" dt="2021-10-11T19:16:54.555" v="8177" actId="20577"/>
        <pc:sldMkLst>
          <pc:docMk/>
          <pc:sldMk cId="347599751" sldId="281"/>
        </pc:sldMkLst>
        <pc:spChg chg="add mod">
          <ac:chgData name="Dan Crooke" userId="0923ccee-d8ad-45f7-b26f-4fc392beb020" providerId="ADAL" clId="{5E36046E-3AB3-4126-B1D7-0A9AC03AB768}" dt="2021-10-11T18:46:54.332" v="6459" actId="20577"/>
          <ac:spMkLst>
            <pc:docMk/>
            <pc:sldMk cId="347599751" sldId="281"/>
            <ac:spMk id="2" creationId="{112C67F2-F8AF-41B9-9551-925FEC9580A4}"/>
          </ac:spMkLst>
        </pc:spChg>
        <pc:spChg chg="add mod">
          <ac:chgData name="Dan Crooke" userId="0923ccee-d8ad-45f7-b26f-4fc392beb020" providerId="ADAL" clId="{5E36046E-3AB3-4126-B1D7-0A9AC03AB768}" dt="2021-10-11T18:31:54.244" v="5463"/>
          <ac:spMkLst>
            <pc:docMk/>
            <pc:sldMk cId="347599751" sldId="281"/>
            <ac:spMk id="3" creationId="{F542D1A6-850E-48BC-B50F-7D0E3794EC61}"/>
          </ac:spMkLst>
        </pc:spChg>
        <pc:spChg chg="add mod">
          <ac:chgData name="Dan Crooke" userId="0923ccee-d8ad-45f7-b26f-4fc392beb020" providerId="ADAL" clId="{5E36046E-3AB3-4126-B1D7-0A9AC03AB768}" dt="2021-10-11T18:47:38.988" v="6489" actId="20577"/>
          <ac:spMkLst>
            <pc:docMk/>
            <pc:sldMk cId="347599751" sldId="281"/>
            <ac:spMk id="4" creationId="{F20F980E-5D9D-4D7F-A6C5-A87219EA89DD}"/>
          </ac:spMkLst>
        </pc:spChg>
        <pc:spChg chg="add mod">
          <ac:chgData name="Dan Crooke" userId="0923ccee-d8ad-45f7-b26f-4fc392beb020" providerId="ADAL" clId="{5E36046E-3AB3-4126-B1D7-0A9AC03AB768}" dt="2021-10-11T18:47:07.044" v="6464" actId="20577"/>
          <ac:spMkLst>
            <pc:docMk/>
            <pc:sldMk cId="347599751" sldId="281"/>
            <ac:spMk id="6" creationId="{4B7885BA-1BCE-4232-9C5D-E8A9A22EF199}"/>
          </ac:spMkLst>
        </pc:spChg>
      </pc:sldChg>
      <pc:sldChg chg="addSp delSp modSp add mod modNotesTx">
        <pc:chgData name="Dan Crooke" userId="0923ccee-d8ad-45f7-b26f-4fc392beb020" providerId="ADAL" clId="{5E36046E-3AB3-4126-B1D7-0A9AC03AB768}" dt="2021-10-11T19:17:49.717" v="8216" actId="20577"/>
        <pc:sldMkLst>
          <pc:docMk/>
          <pc:sldMk cId="1893337566" sldId="282"/>
        </pc:sldMkLst>
        <pc:spChg chg="add mod">
          <ac:chgData name="Dan Crooke" userId="0923ccee-d8ad-45f7-b26f-4fc392beb020" providerId="ADAL" clId="{5E36046E-3AB3-4126-B1D7-0A9AC03AB768}" dt="2021-10-11T18:48:18.859" v="6528" actId="20577"/>
          <ac:spMkLst>
            <pc:docMk/>
            <pc:sldMk cId="1893337566" sldId="282"/>
            <ac:spMk id="3" creationId="{5FC91D11-6E31-4010-92DF-FB9D62760493}"/>
          </ac:spMkLst>
        </pc:spChg>
        <pc:spChg chg="add del mod">
          <ac:chgData name="Dan Crooke" userId="0923ccee-d8ad-45f7-b26f-4fc392beb020" providerId="ADAL" clId="{5E36046E-3AB3-4126-B1D7-0A9AC03AB768}" dt="2021-10-11T18:55:09.274" v="7162" actId="478"/>
          <ac:spMkLst>
            <pc:docMk/>
            <pc:sldMk cId="1893337566" sldId="282"/>
            <ac:spMk id="4" creationId="{53AAE127-D1FE-424B-834F-83BA508133CB}"/>
          </ac:spMkLst>
        </pc:spChg>
        <pc:spChg chg="add del mod">
          <ac:chgData name="Dan Crooke" userId="0923ccee-d8ad-45f7-b26f-4fc392beb020" providerId="ADAL" clId="{5E36046E-3AB3-4126-B1D7-0A9AC03AB768}" dt="2021-10-11T18:49:10.786" v="6580" actId="478"/>
          <ac:spMkLst>
            <pc:docMk/>
            <pc:sldMk cId="1893337566" sldId="282"/>
            <ac:spMk id="6" creationId="{F958C186-2F9F-407F-91CE-BF689D213D0E}"/>
          </ac:spMkLst>
        </pc:spChg>
        <pc:spChg chg="add mod">
          <ac:chgData name="Dan Crooke" userId="0923ccee-d8ad-45f7-b26f-4fc392beb020" providerId="ADAL" clId="{5E36046E-3AB3-4126-B1D7-0A9AC03AB768}" dt="2021-10-11T19:17:49.717" v="8216" actId="20577"/>
          <ac:spMkLst>
            <pc:docMk/>
            <pc:sldMk cId="1893337566" sldId="282"/>
            <ac:spMk id="7" creationId="{B3BB5193-CCF0-4279-8AD7-591787671E02}"/>
          </ac:spMkLst>
        </pc:spChg>
      </pc:sldChg>
      <pc:sldChg chg="delSp modSp add mod modNotesTx">
        <pc:chgData name="Dan Crooke" userId="0923ccee-d8ad-45f7-b26f-4fc392beb020" providerId="ADAL" clId="{5E36046E-3AB3-4126-B1D7-0A9AC03AB768}" dt="2021-10-11T19:31:03.230" v="8238" actId="20577"/>
        <pc:sldMkLst>
          <pc:docMk/>
          <pc:sldMk cId="1294031337" sldId="283"/>
        </pc:sldMkLst>
        <pc:spChg chg="del">
          <ac:chgData name="Dan Crooke" userId="0923ccee-d8ad-45f7-b26f-4fc392beb020" providerId="ADAL" clId="{5E36046E-3AB3-4126-B1D7-0A9AC03AB768}" dt="2021-10-11T18:54:04.222" v="7149" actId="478"/>
          <ac:spMkLst>
            <pc:docMk/>
            <pc:sldMk cId="1294031337" sldId="283"/>
            <ac:spMk id="3" creationId="{5FC91D11-6E31-4010-92DF-FB9D62760493}"/>
          </ac:spMkLst>
        </pc:spChg>
        <pc:spChg chg="mod">
          <ac:chgData name="Dan Crooke" userId="0923ccee-d8ad-45f7-b26f-4fc392beb020" providerId="ADAL" clId="{5E36046E-3AB3-4126-B1D7-0A9AC03AB768}" dt="2021-10-11T19:19:12.257" v="8237" actId="20577"/>
          <ac:spMkLst>
            <pc:docMk/>
            <pc:sldMk cId="1294031337" sldId="283"/>
            <ac:spMk id="7" creationId="{B3BB5193-CCF0-4279-8AD7-591787671E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F9504-8A41-4E4B-8FF8-C6285B05FC80}"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4D92B-63FC-A34A-90C0-1F3E4CD815E0}" type="slidenum">
              <a:rPr lang="en-US" smtClean="0"/>
              <a:t>‹#›</a:t>
            </a:fld>
            <a:endParaRPr lang="en-US"/>
          </a:p>
        </p:txBody>
      </p:sp>
    </p:spTree>
    <p:extLst>
      <p:ext uri="{BB962C8B-B14F-4D97-AF65-F5344CB8AC3E}">
        <p14:creationId xmlns:p14="http://schemas.microsoft.com/office/powerpoint/2010/main" val="60054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anticipated fire alarms, so if there is file outside and assemble outside</a:t>
            </a:r>
          </a:p>
          <a:p>
            <a:endParaRPr lang="en-GB" dirty="0"/>
          </a:p>
          <a:p>
            <a:r>
              <a:rPr lang="en-GB" dirty="0"/>
              <a:t>Please ask questions as we go along. Depending on time we will look to take questions at the end.</a:t>
            </a:r>
          </a:p>
          <a:p>
            <a:endParaRPr lang="en-GB" dirty="0"/>
          </a:p>
          <a:p>
            <a:r>
              <a:rPr lang="en-GB" dirty="0"/>
              <a:t>Feel free to take notes as you go along but the presentation will be made available electronically afterwards.</a:t>
            </a:r>
          </a:p>
          <a:p>
            <a:endParaRPr lang="en-GB" dirty="0"/>
          </a:p>
          <a:p>
            <a:r>
              <a:rPr lang="en-GB" dirty="0"/>
              <a:t>We will try to have short break half way for comfort break and leg stretch</a:t>
            </a:r>
          </a:p>
        </p:txBody>
      </p:sp>
      <p:sp>
        <p:nvSpPr>
          <p:cNvPr id="4" name="Slide Number Placeholder 3"/>
          <p:cNvSpPr>
            <a:spLocks noGrp="1"/>
          </p:cNvSpPr>
          <p:nvPr>
            <p:ph type="sldNum" sz="quarter" idx="5"/>
          </p:nvPr>
        </p:nvSpPr>
        <p:spPr/>
        <p:txBody>
          <a:bodyPr/>
          <a:lstStyle/>
          <a:p>
            <a:fld id="{88E4D92B-63FC-A34A-90C0-1F3E4CD815E0}" type="slidenum">
              <a:rPr lang="en-US" smtClean="0"/>
              <a:t>2</a:t>
            </a:fld>
            <a:endParaRPr lang="en-US"/>
          </a:p>
        </p:txBody>
      </p:sp>
    </p:spTree>
    <p:extLst>
      <p:ext uri="{BB962C8B-B14F-4D97-AF65-F5344CB8AC3E}">
        <p14:creationId xmlns:p14="http://schemas.microsoft.com/office/powerpoint/2010/main" val="19094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1. Start from the dashboard and select ‘start a new application.</a:t>
            </a:r>
          </a:p>
          <a:p>
            <a:endParaRPr lang="en-GB" dirty="0"/>
          </a:p>
          <a:p>
            <a:r>
              <a:rPr lang="en-GB" dirty="0"/>
              <a:t>2. There will be a couple of boxes to fill in.</a:t>
            </a:r>
          </a:p>
          <a:p>
            <a:endParaRPr lang="en-GB" dirty="0"/>
          </a:p>
          <a:p>
            <a:r>
              <a:rPr lang="en-GB" dirty="0"/>
              <a:t>3. Select whether it is the church building or churchyard</a:t>
            </a:r>
          </a:p>
          <a:p>
            <a:endParaRPr lang="en-GB" dirty="0"/>
          </a:p>
          <a:p>
            <a:r>
              <a:rPr lang="en-GB" dirty="0"/>
              <a:t>4. List A works appear first when you start an application on the OFS, and will not require supporting documentation. Select the relevant List A.</a:t>
            </a:r>
          </a:p>
          <a:p>
            <a:endParaRPr lang="en-GB" dirty="0"/>
          </a:p>
          <a:p>
            <a:r>
              <a:rPr lang="en-GB" dirty="0"/>
              <a:t>5. Click finish and its all done.</a:t>
            </a:r>
          </a:p>
          <a:p>
            <a:endParaRPr lang="en-GB" dirty="0"/>
          </a:p>
          <a:p>
            <a:r>
              <a:rPr lang="en-GB" dirty="0"/>
              <a:t>It is important to complete a List A application on the OFS to keep a proper record of works undertaken in your church. If you have multiple works complete a List A for each one.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are unsure whether your works fall under List A please contact the CBT for advice.</a:t>
            </a:r>
          </a:p>
          <a:p>
            <a:endParaRPr lang="en-GB" dirty="0"/>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13</a:t>
            </a:fld>
            <a:endParaRPr lang="en-US"/>
          </a:p>
        </p:txBody>
      </p:sp>
    </p:spTree>
    <p:extLst>
      <p:ext uri="{BB962C8B-B14F-4D97-AF65-F5344CB8AC3E}">
        <p14:creationId xmlns:p14="http://schemas.microsoft.com/office/powerpoint/2010/main" val="411468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228600" indent="-228600">
              <a:buAutoNum type="arabicPeriod"/>
            </a:pPr>
            <a:r>
              <a:rPr lang="en-GB" dirty="0"/>
              <a:t>When starting a List B you will start at the same place as a List A.</a:t>
            </a:r>
          </a:p>
          <a:p>
            <a:pPr marL="228600" indent="-228600">
              <a:buAutoNum type="arabicPeriod"/>
            </a:pPr>
            <a:r>
              <a:rPr lang="en-GB" dirty="0"/>
              <a:t>You will then fill in the same initial details.</a:t>
            </a:r>
          </a:p>
          <a:p>
            <a:pPr marL="228600" indent="-228600">
              <a:buAutoNum type="arabicPeriod"/>
            </a:pPr>
            <a:r>
              <a:rPr lang="en-GB" dirty="0"/>
              <a:t>Again select what area the works relate to.</a:t>
            </a:r>
          </a:p>
          <a:p>
            <a:pPr marL="228600" indent="-228600">
              <a:buAutoNum type="arabicPeriod"/>
            </a:pPr>
            <a:r>
              <a:rPr lang="en-GB" dirty="0"/>
              <a:t>When you start your application on the OFS you will have to scroll through List A works and select ‘None of the Above’.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From there List B matters appear, and you will be able to progress with your application.</a:t>
            </a:r>
          </a:p>
          <a:p>
            <a:pPr marL="228600" indent="-228600">
              <a:buAutoNum type="arabicPeriod"/>
            </a:pPr>
            <a:endParaRPr lang="en-GB" dirty="0"/>
          </a:p>
          <a:p>
            <a:pPr marL="0" indent="0">
              <a:buNone/>
            </a:pPr>
            <a:r>
              <a:rPr lang="en-GB" dirty="0"/>
              <a:t>Because the works are more involved and often require intervention into the historic fabric there is now the need for DAC consultation and Archdeacon approval. They need to be able to consult on and make a decision on something so it is important to be specific and detailed.</a:t>
            </a:r>
          </a:p>
          <a:p>
            <a:pPr marL="228600" indent="-228600">
              <a:buAutoNum type="arabicPeriod"/>
            </a:pPr>
            <a:endParaRPr lang="en-GB" dirty="0"/>
          </a:p>
          <a:p>
            <a:endParaRPr lang="en-GB" dirty="0"/>
          </a:p>
          <a:p>
            <a:r>
              <a:rPr lang="en-GB" dirty="0"/>
              <a:t>If you are unsure whether your works fall under List B please contact the CBT for advice, we are able to advise you and provide guidance on the documentation you will need to supply with your application.</a:t>
            </a:r>
          </a:p>
          <a:p>
            <a:endParaRPr lang="en-GB" dirty="0"/>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14</a:t>
            </a:fld>
            <a:endParaRPr lang="en-US"/>
          </a:p>
        </p:txBody>
      </p:sp>
    </p:spTree>
    <p:extLst>
      <p:ext uri="{BB962C8B-B14F-4D97-AF65-F5344CB8AC3E}">
        <p14:creationId xmlns:p14="http://schemas.microsoft.com/office/powerpoint/2010/main" val="277533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there is a need for consultation and an archdeacons permission you will need to add supporting documents to the application. This is the same for a Faculty as a List B</a:t>
            </a:r>
          </a:p>
          <a:p>
            <a:endParaRPr lang="en-GB" dirty="0"/>
          </a:p>
          <a:p>
            <a:pPr marL="228600" indent="-228600">
              <a:buAutoNum type="arabicPeriod"/>
            </a:pPr>
            <a:r>
              <a:rPr lang="en-GB" dirty="0"/>
              <a:t>Select the supporting documents tab</a:t>
            </a:r>
          </a:p>
          <a:p>
            <a:pPr marL="228600" indent="-228600">
              <a:buAutoNum type="arabicPeriod"/>
            </a:pPr>
            <a:r>
              <a:rPr lang="en-GB" dirty="0"/>
              <a:t>Click add</a:t>
            </a:r>
          </a:p>
          <a:p>
            <a:pPr marL="228600" indent="-228600">
              <a:buAutoNum type="arabicPeriod"/>
            </a:pPr>
            <a:r>
              <a:rPr lang="en-GB" dirty="0"/>
              <a:t>Drag and drop or upload</a:t>
            </a:r>
          </a:p>
          <a:p>
            <a:pPr marL="228600" indent="-228600">
              <a:buAutoNum type="arabicPeriod"/>
            </a:pPr>
            <a:r>
              <a:rPr lang="en-GB" dirty="0"/>
              <a:t>Type a description</a:t>
            </a:r>
          </a:p>
          <a:p>
            <a:pPr marL="228600" indent="-228600">
              <a:buAutoNum type="arabicPeriod"/>
            </a:pPr>
            <a:r>
              <a:rPr lang="en-GB" dirty="0"/>
              <a:t>Press upload. </a:t>
            </a:r>
          </a:p>
          <a:p>
            <a:pPr marL="228600" indent="-228600">
              <a:buAutoNum type="arabicPeriod"/>
            </a:pPr>
            <a:endParaRPr lang="en-GB" dirty="0"/>
          </a:p>
          <a:p>
            <a:pPr marL="0" indent="0">
              <a:buNone/>
            </a:pPr>
            <a:r>
              <a:rPr lang="en-GB" dirty="0"/>
              <a:t>Note that the description will stay the same so delete the previous wording and retype as applicable for each new document. Preferred documents are PDF, Word and JPEG. We cannot access Apple files so please convert before uploading.</a:t>
            </a:r>
          </a:p>
          <a:p>
            <a:pPr marL="0" indent="0">
              <a:buNone/>
            </a:pPr>
            <a:endParaRPr lang="en-GB" dirty="0"/>
          </a:p>
          <a:p>
            <a:pPr marL="0" indent="0">
              <a:buNone/>
            </a:pPr>
            <a:r>
              <a:rPr lang="en-GB" dirty="0"/>
              <a:t>If you have multiple image please consolidate them into a single Word document and convert to a PDF before uploading. </a:t>
            </a:r>
          </a:p>
        </p:txBody>
      </p:sp>
      <p:sp>
        <p:nvSpPr>
          <p:cNvPr id="4" name="Slide Number Placeholder 3"/>
          <p:cNvSpPr>
            <a:spLocks noGrp="1"/>
          </p:cNvSpPr>
          <p:nvPr>
            <p:ph type="sldNum" sz="quarter" idx="5"/>
          </p:nvPr>
        </p:nvSpPr>
        <p:spPr/>
        <p:txBody>
          <a:bodyPr/>
          <a:lstStyle/>
          <a:p>
            <a:fld id="{88E4D92B-63FC-A34A-90C0-1F3E4CD815E0}" type="slidenum">
              <a:rPr lang="en-US" smtClean="0"/>
              <a:t>15</a:t>
            </a:fld>
            <a:endParaRPr lang="en-US"/>
          </a:p>
        </p:txBody>
      </p:sp>
    </p:spTree>
    <p:extLst>
      <p:ext uri="{BB962C8B-B14F-4D97-AF65-F5344CB8AC3E}">
        <p14:creationId xmlns:p14="http://schemas.microsoft.com/office/powerpoint/2010/main" val="226326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 typeface="Arial" panose="020B0604020202020204" pitchFamily="34" charset="0"/>
              <a:buChar char="•"/>
            </a:pPr>
            <a:r>
              <a:rPr lang="en-GB" dirty="0"/>
              <a:t>Once submitted it does not mean the application cannot be amended. If the CBT does not consider your application ready to progress we will revert it to you and provide details of what else is required. If the CBT considers that the application is ready to progress we will consult relevant member(s) of the DAC for their advice.</a:t>
            </a:r>
          </a:p>
          <a:p>
            <a:endParaRPr lang="en-GB" dirty="0"/>
          </a:p>
          <a:p>
            <a:r>
              <a:rPr lang="en-GB" dirty="0"/>
              <a:t>If the reviewing member(s) have any queries or concerns we will revert the application to you on the OFS and provide details of the query raised. </a:t>
            </a:r>
          </a:p>
          <a:p>
            <a:endParaRPr lang="en-GB" dirty="0"/>
          </a:p>
          <a:p>
            <a:r>
              <a:rPr lang="en-GB" dirty="0"/>
              <a:t>Reverting an application allows you to amend or add documents to your application.</a:t>
            </a:r>
          </a:p>
          <a:p>
            <a:endParaRPr lang="en-GB" dirty="0"/>
          </a:p>
          <a:p>
            <a:r>
              <a:rPr lang="en-GB" dirty="0"/>
              <a:t>Once the Archdeacon has made their determination you will receive an automated email with the Archdeacon’s Written Notice giving details of the application and any specified conditions. At this point you can commence work. </a:t>
            </a:r>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16</a:t>
            </a:fld>
            <a:endParaRPr lang="en-US"/>
          </a:p>
        </p:txBody>
      </p:sp>
    </p:spTree>
    <p:extLst>
      <p:ext uri="{BB962C8B-B14F-4D97-AF65-F5344CB8AC3E}">
        <p14:creationId xmlns:p14="http://schemas.microsoft.com/office/powerpoint/2010/main" val="16433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process for starting a Faculty is the same for starting a List B only this time when presented with the List B options you select ‘None of the above’ then Finish.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Once complete you will be given just two boxes. The first, the summary will already be filled in. The second the Standard Information form will also be pre-populated. It is important to go over this and make sure everything is accurate as often the information will be out of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submitting it is worth uploading some preliminary documents so that we can have an idea of the proposals and be able to give some more tailored advice.</a:t>
            </a:r>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17</a:t>
            </a:fld>
            <a:endParaRPr lang="en-US"/>
          </a:p>
        </p:txBody>
      </p:sp>
    </p:spTree>
    <p:extLst>
      <p:ext uri="{BB962C8B-B14F-4D97-AF65-F5344CB8AC3E}">
        <p14:creationId xmlns:p14="http://schemas.microsoft.com/office/powerpoint/2010/main" val="395960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basic documents you will need are very similar to that of a list B only with the addition of the statement of significance and need. </a:t>
            </a:r>
          </a:p>
          <a:p>
            <a:endParaRPr lang="en-GB" dirty="0"/>
          </a:p>
          <a:p>
            <a:r>
              <a:rPr lang="en-GB" dirty="0"/>
              <a:t>This standard list, template forms and links to further guidance can be found on the DAC website.</a:t>
            </a:r>
          </a:p>
        </p:txBody>
      </p:sp>
      <p:sp>
        <p:nvSpPr>
          <p:cNvPr id="4" name="Slide Number Placeholder 3"/>
          <p:cNvSpPr>
            <a:spLocks noGrp="1"/>
          </p:cNvSpPr>
          <p:nvPr>
            <p:ph type="sldNum" sz="quarter" idx="5"/>
          </p:nvPr>
        </p:nvSpPr>
        <p:spPr/>
        <p:txBody>
          <a:bodyPr/>
          <a:lstStyle/>
          <a:p>
            <a:fld id="{88E4D92B-63FC-A34A-90C0-1F3E4CD815E0}" type="slidenum">
              <a:rPr lang="en-US" smtClean="0"/>
              <a:t>18</a:t>
            </a:fld>
            <a:endParaRPr lang="en-US"/>
          </a:p>
        </p:txBody>
      </p:sp>
    </p:spTree>
    <p:extLst>
      <p:ext uri="{BB962C8B-B14F-4D97-AF65-F5344CB8AC3E}">
        <p14:creationId xmlns:p14="http://schemas.microsoft.com/office/powerpoint/2010/main" val="359739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Applying for a Faculty is not always a straight forward process. It is a legal process that has many checks and balances in order to protect the building and the PCC as well.</a:t>
            </a:r>
          </a:p>
          <a:p>
            <a:endParaRPr lang="en-GB" dirty="0"/>
          </a:p>
          <a:p>
            <a:r>
              <a:rPr lang="en-GB" dirty="0"/>
              <a:t>There are around 400,000 listed buildings in England with Grade I just 2.5% of that list and Grade II* 5.8%. Of those the church of England churches represent around 12,500 buildings.</a:t>
            </a:r>
          </a:p>
          <a:p>
            <a:r>
              <a:rPr lang="en-GB" dirty="0"/>
              <a:t>Listing demonstrates a building’s importance and also places certain protections and obligations to the owners. </a:t>
            </a:r>
          </a:p>
          <a:p>
            <a:endParaRPr lang="en-GB" dirty="0"/>
          </a:p>
          <a:p>
            <a:r>
              <a:rPr lang="en-GB" dirty="0"/>
              <a:t>Most applications make reasonable proposals but do so in a way that does not respect the building and that is the reason applications falter. </a:t>
            </a:r>
          </a:p>
          <a:p>
            <a:endParaRPr lang="en-GB" dirty="0"/>
          </a:p>
          <a:p>
            <a:r>
              <a:rPr lang="en-GB" dirty="0"/>
              <a:t>It is important to understand the significance of the building and the benefit for the church. I cannot stress how important and central to an application these documents are. You can have the best idea in the right location but if you cannot demonstrate that it has the least impact on the building or why that impact is needed the application will not go smoothly through the process.</a:t>
            </a:r>
          </a:p>
          <a:p>
            <a:endParaRPr lang="en-GB" dirty="0"/>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19</a:t>
            </a:fld>
            <a:endParaRPr lang="en-US"/>
          </a:p>
        </p:txBody>
      </p:sp>
    </p:spTree>
    <p:extLst>
      <p:ext uri="{BB962C8B-B14F-4D97-AF65-F5344CB8AC3E}">
        <p14:creationId xmlns:p14="http://schemas.microsoft.com/office/powerpoint/2010/main" val="293661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simplified set of stages the Faculty application will go through. Depending on the application and what is proposed some stages may be missed out others added in.</a:t>
            </a:r>
          </a:p>
          <a:p>
            <a:endParaRPr lang="en-GB" dirty="0"/>
          </a:p>
          <a:p>
            <a:r>
              <a:rPr lang="en-GB" dirty="0"/>
              <a:t>At each stage, until the Notification of Advice, the application can be reverted, edited and amended in light of advice give.</a:t>
            </a:r>
          </a:p>
        </p:txBody>
      </p:sp>
      <p:sp>
        <p:nvSpPr>
          <p:cNvPr id="4" name="Slide Number Placeholder 3"/>
          <p:cNvSpPr>
            <a:spLocks noGrp="1"/>
          </p:cNvSpPr>
          <p:nvPr>
            <p:ph type="sldNum" sz="quarter" idx="5"/>
          </p:nvPr>
        </p:nvSpPr>
        <p:spPr/>
        <p:txBody>
          <a:bodyPr/>
          <a:lstStyle/>
          <a:p>
            <a:fld id="{88E4D92B-63FC-A34A-90C0-1F3E4CD815E0}" type="slidenum">
              <a:rPr lang="en-US" smtClean="0"/>
              <a:t>20</a:t>
            </a:fld>
            <a:endParaRPr lang="en-US"/>
          </a:p>
        </p:txBody>
      </p:sp>
    </p:spTree>
    <p:extLst>
      <p:ext uri="{BB962C8B-B14F-4D97-AF65-F5344CB8AC3E}">
        <p14:creationId xmlns:p14="http://schemas.microsoft.com/office/powerpoint/2010/main" val="216933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the Victorians ever do for us?</a:t>
            </a:r>
          </a:p>
          <a:p>
            <a:endParaRPr lang="en-GB" dirty="0"/>
          </a:p>
          <a:p>
            <a:r>
              <a:rPr lang="en-GB" dirty="0"/>
              <a:t>The DAC cannot design a project for you but it can advise on the benefits and downsides of proposals.</a:t>
            </a:r>
          </a:p>
          <a:p>
            <a:endParaRPr lang="en-GB" dirty="0"/>
          </a:p>
          <a:p>
            <a:r>
              <a:rPr lang="en-GB" dirty="0"/>
              <a:t>There is nothing worse that receiving a retrospective faculty and you may have to completely undo all the work that was done.</a:t>
            </a:r>
          </a:p>
          <a:p>
            <a:endParaRPr lang="en-GB" dirty="0"/>
          </a:p>
          <a:p>
            <a:r>
              <a:rPr lang="en-GB" dirty="0"/>
              <a:t>Ecclesiastical exemption is there to benefit the church as a place of worship</a:t>
            </a:r>
          </a:p>
        </p:txBody>
      </p:sp>
      <p:sp>
        <p:nvSpPr>
          <p:cNvPr id="4" name="Slide Number Placeholder 3"/>
          <p:cNvSpPr>
            <a:spLocks noGrp="1"/>
          </p:cNvSpPr>
          <p:nvPr>
            <p:ph type="sldNum" sz="quarter" idx="5"/>
          </p:nvPr>
        </p:nvSpPr>
        <p:spPr/>
        <p:txBody>
          <a:bodyPr/>
          <a:lstStyle/>
          <a:p>
            <a:fld id="{88E4D92B-63FC-A34A-90C0-1F3E4CD815E0}" type="slidenum">
              <a:rPr lang="en-US" smtClean="0"/>
              <a:t>21</a:t>
            </a:fld>
            <a:endParaRPr lang="en-US"/>
          </a:p>
        </p:txBody>
      </p:sp>
    </p:spTree>
    <p:extLst>
      <p:ext uri="{BB962C8B-B14F-4D97-AF65-F5344CB8AC3E}">
        <p14:creationId xmlns:p14="http://schemas.microsoft.com/office/powerpoint/2010/main" val="58994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hope that you have enjoyed this morning and learnt something. I am going to upload this to the DAC website in our Resources Library so you can revisit this and the notes whenever you need. I shall speak with Anna and if there is a way I will try and get the presentation to you via email. </a:t>
            </a:r>
          </a:p>
          <a:p>
            <a:endParaRPr lang="en-GB" dirty="0"/>
          </a:p>
          <a:p>
            <a:r>
              <a:rPr lang="en-GB" dirty="0"/>
              <a:t>If you have any questions after this morning or need help please do send us an email.</a:t>
            </a:r>
          </a:p>
        </p:txBody>
      </p:sp>
      <p:sp>
        <p:nvSpPr>
          <p:cNvPr id="4" name="Slide Number Placeholder 3"/>
          <p:cNvSpPr>
            <a:spLocks noGrp="1"/>
          </p:cNvSpPr>
          <p:nvPr>
            <p:ph type="sldNum" sz="quarter" idx="5"/>
          </p:nvPr>
        </p:nvSpPr>
        <p:spPr/>
        <p:txBody>
          <a:bodyPr/>
          <a:lstStyle/>
          <a:p>
            <a:fld id="{88E4D92B-63FC-A34A-90C0-1F3E4CD815E0}" type="slidenum">
              <a:rPr lang="en-US" smtClean="0"/>
              <a:t>22</a:t>
            </a:fld>
            <a:endParaRPr lang="en-US"/>
          </a:p>
        </p:txBody>
      </p:sp>
    </p:spTree>
    <p:extLst>
      <p:ext uri="{BB962C8B-B14F-4D97-AF65-F5344CB8AC3E}">
        <p14:creationId xmlns:p14="http://schemas.microsoft.com/office/powerpoint/2010/main" val="113678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here has already engaged with the online faculty system?</a:t>
            </a:r>
          </a:p>
        </p:txBody>
      </p:sp>
      <p:sp>
        <p:nvSpPr>
          <p:cNvPr id="4" name="Slide Number Placeholder 3"/>
          <p:cNvSpPr>
            <a:spLocks noGrp="1"/>
          </p:cNvSpPr>
          <p:nvPr>
            <p:ph type="sldNum" sz="quarter" idx="5"/>
          </p:nvPr>
        </p:nvSpPr>
        <p:spPr/>
        <p:txBody>
          <a:bodyPr/>
          <a:lstStyle/>
          <a:p>
            <a:fld id="{88E4D92B-63FC-A34A-90C0-1F3E4CD815E0}" type="slidenum">
              <a:rPr lang="en-US" smtClean="0"/>
              <a:t>4</a:t>
            </a:fld>
            <a:endParaRPr lang="en-US"/>
          </a:p>
        </p:txBody>
      </p:sp>
    </p:spTree>
    <p:extLst>
      <p:ext uri="{BB962C8B-B14F-4D97-AF65-F5344CB8AC3E}">
        <p14:creationId xmlns:p14="http://schemas.microsoft.com/office/powerpoint/2010/main" val="40141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23</a:t>
            </a:fld>
            <a:endParaRPr lang="en-US"/>
          </a:p>
        </p:txBody>
      </p:sp>
    </p:spTree>
    <p:extLst>
      <p:ext uri="{BB962C8B-B14F-4D97-AF65-F5344CB8AC3E}">
        <p14:creationId xmlns:p14="http://schemas.microsoft.com/office/powerpoint/2010/main" val="353632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we have the Online Faculty System? What was wrong with paper?</a:t>
            </a:r>
          </a:p>
          <a:p>
            <a:endParaRPr lang="en-GB" dirty="0"/>
          </a:p>
          <a:p>
            <a:pPr marL="171450" indent="-171450">
              <a:buFont typeface="Arial" panose="020B0604020202020204" pitchFamily="34" charset="0"/>
              <a:buChar char="•"/>
            </a:pPr>
            <a:r>
              <a:rPr lang="en-GB" dirty="0"/>
              <a:t>The online faculty system allows us (The church buildings team) and yourselves to more effectively manage the applications required to keep the church and churchyard maintained.</a:t>
            </a:r>
          </a:p>
          <a:p>
            <a:pPr marL="171450" indent="-171450">
              <a:buFont typeface="Arial" panose="020B0604020202020204" pitchFamily="34" charset="0"/>
              <a:buChar char="•"/>
            </a:pPr>
            <a:r>
              <a:rPr lang="en-GB" dirty="0"/>
              <a:t>So far this year the DAC at their meetings have discussed 122 applications. That is not including List A or B applications. There are approximately 28 members on the committee so can you imagine before every meeting photocopying all those applications and sending them via post to the members? </a:t>
            </a:r>
          </a:p>
          <a:p>
            <a:pPr marL="171450" indent="-171450">
              <a:buFont typeface="Arial" panose="020B0604020202020204" pitchFamily="34" charset="0"/>
              <a:buChar char="•"/>
            </a:pPr>
            <a:r>
              <a:rPr lang="en-GB" dirty="0"/>
              <a:t>How many people have had things lost in the post or delayed? The amount of amendments to applications that are needed and new documents needed. It is easy to understand why a computer based management system is needed.</a:t>
            </a:r>
          </a:p>
          <a:p>
            <a:pPr marL="171450" indent="-171450">
              <a:buFont typeface="Arial" panose="020B0604020202020204" pitchFamily="34" charset="0"/>
              <a:buChar char="•"/>
            </a:pPr>
            <a:r>
              <a:rPr lang="en-GB" dirty="0"/>
              <a:t>This presentation is focused primarily on understanding and using the online faculty system so that you don’t end up like the chap in the video.</a:t>
            </a:r>
          </a:p>
        </p:txBody>
      </p:sp>
      <p:sp>
        <p:nvSpPr>
          <p:cNvPr id="4" name="Slide Number Placeholder 3"/>
          <p:cNvSpPr>
            <a:spLocks noGrp="1"/>
          </p:cNvSpPr>
          <p:nvPr>
            <p:ph type="sldNum" sz="quarter" idx="5"/>
          </p:nvPr>
        </p:nvSpPr>
        <p:spPr/>
        <p:txBody>
          <a:bodyPr/>
          <a:lstStyle/>
          <a:p>
            <a:fld id="{88E4D92B-63FC-A34A-90C0-1F3E4CD815E0}" type="slidenum">
              <a:rPr lang="en-US" smtClean="0"/>
              <a:t>6</a:t>
            </a:fld>
            <a:endParaRPr lang="en-US"/>
          </a:p>
        </p:txBody>
      </p:sp>
    </p:spTree>
    <p:extLst>
      <p:ext uri="{BB962C8B-B14F-4D97-AF65-F5344CB8AC3E}">
        <p14:creationId xmlns:p14="http://schemas.microsoft.com/office/powerpoint/2010/main" val="333236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Currently there are two of us in the CBT although we will be hoping to recruit another member shortly.</a:t>
            </a:r>
          </a:p>
          <a:p>
            <a:pPr algn="l"/>
            <a:endParaRPr lang="en-GB" i="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effectLst/>
              </a:rPr>
              <a:t>The Church Buildings Team (CBT) supports the work of the Diocesan Advisory Committee (DAC) and can advise parishes on a wide range of matters relating to the care and use of church buildings, and the nature of permission required for works to be carried out. </a:t>
            </a:r>
            <a:r>
              <a:rPr lang="en-GB" dirty="0"/>
              <a:t>We also liaise with a number of amenity societies and architects and the Chancellor in order to get the right advice as quickly as possible.</a:t>
            </a:r>
          </a:p>
          <a:p>
            <a:pPr marL="0" indent="0" algn="l">
              <a:buFont typeface="Arial" panose="020B0604020202020204" pitchFamily="34" charset="0"/>
              <a:buNone/>
            </a:pPr>
            <a:endParaRPr lang="en-GB" i="0" dirty="0">
              <a:effectLst/>
            </a:endParaRPr>
          </a:p>
          <a:p>
            <a:pPr algn="l"/>
            <a:endParaRPr lang="en-GB" i="0" dirty="0">
              <a:effectLst/>
            </a:endParaRPr>
          </a:p>
          <a:p>
            <a:pPr marL="171450" indent="-171450" algn="l">
              <a:buFont typeface="Arial" panose="020B0604020202020204" pitchFamily="34" charset="0"/>
              <a:buChar char="•"/>
            </a:pPr>
            <a:r>
              <a:rPr lang="en-GB" i="0" dirty="0">
                <a:effectLst/>
              </a:rPr>
              <a:t>The team administers applications made on the Online Faculty System (OFS), which includes parish applications for either Faculty Applications or the Archdeacon’s Written Approval under List B provisions, and also the operation of the quinquennial inspection (QI) scheme, on behalf of the Archdeacons. The team can guide applicants in using the OFS, arrange site visits with the DAC/statutory bodies if needed and liaise with statutory bodies when required. The CBT can consult with the Registry Team when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Anyone can administer an application on the online faculty system as long as they have the permission from the PCC to do so. It does not automatically make them the applicant but often it is.</a:t>
            </a:r>
            <a:endParaRPr lang="en-GB" i="0" dirty="0">
              <a:effectLst/>
            </a:endParaRPr>
          </a:p>
          <a:p>
            <a:endParaRPr lang="en-GB" dirty="0"/>
          </a:p>
          <a:p>
            <a:pPr marL="171450" indent="-171450">
              <a:buFont typeface="Arial" panose="020B0604020202020204" pitchFamily="34" charset="0"/>
              <a:buChar char="•"/>
            </a:pPr>
            <a:r>
              <a:rPr lang="en-GB" dirty="0"/>
              <a:t>The CBT presents appropriate Faculty applications to the DAC on a monthly basis to ascertain their advice and reports the outcome of the meeting to the applicant.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7</a:t>
            </a:fld>
            <a:endParaRPr lang="en-US"/>
          </a:p>
        </p:txBody>
      </p:sp>
    </p:spTree>
    <p:extLst>
      <p:ext uri="{BB962C8B-B14F-4D97-AF65-F5344CB8AC3E}">
        <p14:creationId xmlns:p14="http://schemas.microsoft.com/office/powerpoint/2010/main" val="50293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 must register before you can gain access and we will show you how to do that later on.</a:t>
            </a:r>
          </a:p>
          <a:p>
            <a:pPr marL="171450" indent="-171450">
              <a:buFont typeface="Arial" panose="020B0604020202020204" pitchFamily="34" charset="0"/>
              <a:buChar char="•"/>
            </a:pPr>
            <a:r>
              <a:rPr lang="en-GB" dirty="0"/>
              <a:t>As administrators the CBT has a lot of editing ability within the OFS so if you get stuck we can help.</a:t>
            </a:r>
          </a:p>
          <a:p>
            <a:pPr marL="171450" indent="-171450">
              <a:buFont typeface="Arial" panose="020B0604020202020204" pitchFamily="34" charset="0"/>
              <a:buChar char="•"/>
            </a:pPr>
            <a:r>
              <a:rPr lang="en-GB" dirty="0"/>
              <a:t>Anyone that has their account linked to a particular church can view and edit an application. This is helpful as the workload can be shared amongst PCC members or architects can upload drawings directly.</a:t>
            </a:r>
          </a:p>
        </p:txBody>
      </p:sp>
      <p:sp>
        <p:nvSpPr>
          <p:cNvPr id="4" name="Slide Number Placeholder 3"/>
          <p:cNvSpPr>
            <a:spLocks noGrp="1"/>
          </p:cNvSpPr>
          <p:nvPr>
            <p:ph type="sldNum" sz="quarter" idx="5"/>
          </p:nvPr>
        </p:nvSpPr>
        <p:spPr/>
        <p:txBody>
          <a:bodyPr/>
          <a:lstStyle/>
          <a:p>
            <a:fld id="{88E4D92B-63FC-A34A-90C0-1F3E4CD815E0}" type="slidenum">
              <a:rPr lang="en-US" smtClean="0"/>
              <a:t>8</a:t>
            </a:fld>
            <a:endParaRPr lang="en-US"/>
          </a:p>
        </p:txBody>
      </p:sp>
    </p:spTree>
    <p:extLst>
      <p:ext uri="{BB962C8B-B14F-4D97-AF65-F5344CB8AC3E}">
        <p14:creationId xmlns:p14="http://schemas.microsoft.com/office/powerpoint/2010/main" val="404947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First step is to go onto the online faculty system and click register.</a:t>
            </a:r>
          </a:p>
          <a:p>
            <a:pPr marL="228600" indent="-228600">
              <a:buAutoNum type="arabicPeriod"/>
            </a:pPr>
            <a:r>
              <a:rPr lang="en-GB" dirty="0"/>
              <a:t>Next is to fill in the relevant details. Be sure to click applicant or the OFS administrators get funny.</a:t>
            </a:r>
          </a:p>
          <a:p>
            <a:pPr marL="228600" indent="-228600">
              <a:buAutoNum type="arabicPeriod"/>
            </a:pPr>
            <a:r>
              <a:rPr lang="en-GB" dirty="0"/>
              <a:t>Lastly REMEMBER to link a church to your profile. If you do not do this you will not be able to access the system.</a:t>
            </a:r>
          </a:p>
          <a:p>
            <a:pPr marL="228600" indent="-228600">
              <a:buAutoNum type="arabicPeriod"/>
            </a:pPr>
            <a:r>
              <a:rPr lang="en-GB" dirty="0"/>
              <a:t>You will receive a confirmation email to confirm the email account. Again if you don’t do this your account wont work.</a:t>
            </a:r>
          </a:p>
        </p:txBody>
      </p:sp>
      <p:sp>
        <p:nvSpPr>
          <p:cNvPr id="4" name="Slide Number Placeholder 3"/>
          <p:cNvSpPr>
            <a:spLocks noGrp="1"/>
          </p:cNvSpPr>
          <p:nvPr>
            <p:ph type="sldNum" sz="quarter" idx="5"/>
          </p:nvPr>
        </p:nvSpPr>
        <p:spPr/>
        <p:txBody>
          <a:bodyPr/>
          <a:lstStyle/>
          <a:p>
            <a:fld id="{88E4D92B-63FC-A34A-90C0-1F3E4CD815E0}" type="slidenum">
              <a:rPr lang="en-US" smtClean="0"/>
              <a:t>9</a:t>
            </a:fld>
            <a:endParaRPr lang="en-US"/>
          </a:p>
        </p:txBody>
      </p:sp>
    </p:spTree>
    <p:extLst>
      <p:ext uri="{BB962C8B-B14F-4D97-AF65-F5344CB8AC3E}">
        <p14:creationId xmlns:p14="http://schemas.microsoft.com/office/powerpoint/2010/main" val="269266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This first symbol will allow you to view whatever document or application it is next to</a:t>
            </a:r>
          </a:p>
          <a:p>
            <a:pPr marL="228600" indent="-228600">
              <a:buAutoNum type="arabicPeriod"/>
            </a:pPr>
            <a:r>
              <a:rPr lang="en-GB" dirty="0"/>
              <a:t>This symbol will allow you to edit whatever form it is next to. This will be visible at certain times and not at others as the application progresses</a:t>
            </a:r>
          </a:p>
          <a:p>
            <a:pPr marL="228600" indent="-228600">
              <a:buAutoNum type="arabicPeriod"/>
            </a:pPr>
            <a:r>
              <a:rPr lang="en-GB" dirty="0"/>
              <a:t>This symbol means the relevant document requires completing. Often if the application has this symbol it will not allow you to submit it forward</a:t>
            </a:r>
          </a:p>
          <a:p>
            <a:pPr marL="228600" indent="-228600">
              <a:buAutoNum type="arabicPeriod"/>
            </a:pPr>
            <a:r>
              <a:rPr lang="en-GB" dirty="0"/>
              <a:t>Lastly this symbol means all is done and not further action required.</a:t>
            </a:r>
          </a:p>
        </p:txBody>
      </p:sp>
      <p:sp>
        <p:nvSpPr>
          <p:cNvPr id="4" name="Slide Number Placeholder 3"/>
          <p:cNvSpPr>
            <a:spLocks noGrp="1"/>
          </p:cNvSpPr>
          <p:nvPr>
            <p:ph type="sldNum" sz="quarter" idx="5"/>
          </p:nvPr>
        </p:nvSpPr>
        <p:spPr/>
        <p:txBody>
          <a:bodyPr/>
          <a:lstStyle/>
          <a:p>
            <a:fld id="{88E4D92B-63FC-A34A-90C0-1F3E4CD815E0}" type="slidenum">
              <a:rPr lang="en-US" smtClean="0"/>
              <a:t>10</a:t>
            </a:fld>
            <a:endParaRPr lang="en-US"/>
          </a:p>
        </p:txBody>
      </p:sp>
    </p:spTree>
    <p:extLst>
      <p:ext uri="{BB962C8B-B14F-4D97-AF65-F5344CB8AC3E}">
        <p14:creationId xmlns:p14="http://schemas.microsoft.com/office/powerpoint/2010/main" val="141800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the application dashboard will look like.</a:t>
            </a:r>
          </a:p>
          <a:p>
            <a:endParaRPr lang="en-GB" dirty="0"/>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1.   This area of the Dashboard displays the relevant details of the application and its status</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area will give you any relevant instructions required and will change depending on the status of the application.</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a:t>These tabs will navigate to other areas of the application. The most important to the applicant is the details and supporting documents tab.</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a:t>This area is where you will find the standard online documents to fill in. This will expand as the application progresses</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a:t>Finally these are the ‘action’ buttons. These will make the application do something, either submit to the CBT and DAC or delete etc.</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11</a:t>
            </a:fld>
            <a:endParaRPr lang="en-US"/>
          </a:p>
        </p:txBody>
      </p:sp>
    </p:spTree>
    <p:extLst>
      <p:ext uri="{BB962C8B-B14F-4D97-AF65-F5344CB8AC3E}">
        <p14:creationId xmlns:p14="http://schemas.microsoft.com/office/powerpoint/2010/main" val="412081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List A and B is not always black and white. For obvious reasons they couldn’t list everything. Ultimately it is the Chancellors decision whether something can be done under List A, B or Faculty.</a:t>
            </a:r>
          </a:p>
          <a:p>
            <a:pPr marL="171450" indent="-171450">
              <a:buFont typeface="Arial" panose="020B0604020202020204" pitchFamily="34" charset="0"/>
              <a:buChar char="•"/>
            </a:pPr>
            <a:r>
              <a:rPr lang="en-GB" dirty="0"/>
              <a:t>We are here to answer those questions. If you undertake work on a List A when it was a List B or Faculty the PCC will have to make a retrospective faculty and pay the legal costs for that as well which is in the region of £300</a:t>
            </a:r>
          </a:p>
        </p:txBody>
      </p:sp>
      <p:sp>
        <p:nvSpPr>
          <p:cNvPr id="4" name="Slide Number Placeholder 3"/>
          <p:cNvSpPr>
            <a:spLocks noGrp="1"/>
          </p:cNvSpPr>
          <p:nvPr>
            <p:ph type="sldNum" sz="quarter" idx="5"/>
          </p:nvPr>
        </p:nvSpPr>
        <p:spPr/>
        <p:txBody>
          <a:bodyPr/>
          <a:lstStyle/>
          <a:p>
            <a:fld id="{88E4D92B-63FC-A34A-90C0-1F3E4CD815E0}" type="slidenum">
              <a:rPr lang="en-US" smtClean="0"/>
              <a:t>12</a:t>
            </a:fld>
            <a:endParaRPr lang="en-US"/>
          </a:p>
        </p:txBody>
      </p:sp>
    </p:spTree>
    <p:extLst>
      <p:ext uri="{BB962C8B-B14F-4D97-AF65-F5344CB8AC3E}">
        <p14:creationId xmlns:p14="http://schemas.microsoft.com/office/powerpoint/2010/main" val="396431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4EB32F-0D23-E948-BE04-C413C6C96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EB4D3FF5-DB66-C047-9C0A-D4D6CFB6481A}"/>
              </a:ext>
            </a:extLst>
          </p:cNvPr>
          <p:cNvSpPr>
            <a:spLocks noGrp="1"/>
          </p:cNvSpPr>
          <p:nvPr>
            <p:ph type="title"/>
          </p:nvPr>
        </p:nvSpPr>
        <p:spPr>
          <a:xfrm>
            <a:off x="838200" y="2468148"/>
            <a:ext cx="10515600" cy="787814"/>
          </a:xfrm>
        </p:spPr>
        <p:txBody>
          <a:bodyPr>
            <a:normAutofit/>
          </a:bodyPr>
          <a:lstStyle>
            <a:lvl1pPr algn="ctr">
              <a:defRPr sz="4800">
                <a:solidFill>
                  <a:srgbClr val="8377B6"/>
                </a:solidFill>
              </a:defRPr>
            </a:lvl1p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1DF5E517-12C6-5041-85B8-09DB2D24F587}"/>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51075C41-F1FB-C24B-AAB2-F8A71DC67BDD}"/>
              </a:ext>
            </a:extLst>
          </p:cNvPr>
          <p:cNvSpPr>
            <a:spLocks noGrp="1"/>
          </p:cNvSpPr>
          <p:nvPr>
            <p:ph type="sldNum" sz="quarter" idx="11"/>
          </p:nvPr>
        </p:nvSpPr>
        <p:spPr/>
        <p:txBody>
          <a:bodyPr/>
          <a:lstStyle/>
          <a:p>
            <a:fld id="{66CA7FEF-9A17-054B-BA9C-D7256601F69D}" type="slidenum">
              <a:rPr lang="en-US" smtClean="0"/>
              <a:pPr/>
              <a:t>‹#›</a:t>
            </a:fld>
            <a:endParaRPr lang="en-US" dirty="0"/>
          </a:p>
        </p:txBody>
      </p:sp>
    </p:spTree>
    <p:extLst>
      <p:ext uri="{BB962C8B-B14F-4D97-AF65-F5344CB8AC3E}">
        <p14:creationId xmlns:p14="http://schemas.microsoft.com/office/powerpoint/2010/main" val="192546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91B2-7B08-7744-9698-AF18132EA0D8}"/>
              </a:ext>
            </a:extLst>
          </p:cNvPr>
          <p:cNvSpPr>
            <a:spLocks noGrp="1"/>
          </p:cNvSpPr>
          <p:nvPr>
            <p:ph type="title"/>
          </p:nvPr>
        </p:nvSpPr>
        <p:spPr/>
        <p:txBody>
          <a:bodyPr>
            <a:normAutofit/>
          </a:bodyPr>
          <a:lstStyle>
            <a:lvl1pPr>
              <a:defRPr lang="en-US" sz="3600" dirty="0">
                <a:solidFill>
                  <a:srgbClr val="8377B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060A2-E660-2949-9FF7-12887C37AB84}"/>
              </a:ext>
            </a:extLst>
          </p:cNvPr>
          <p:cNvSpPr>
            <a:spLocks noGrp="1"/>
          </p:cNvSpPr>
          <p:nvPr>
            <p:ph idx="1"/>
          </p:nvPr>
        </p:nvSpPr>
        <p:spPr/>
        <p:txBody>
          <a:bodyPr/>
          <a:lstStyle>
            <a:lvl1pPr marL="228600" indent="-228600">
              <a:buFont typeface="Arial" panose="020B0604020202020204" pitchFamily="34" charset="0"/>
              <a:buChar char="•"/>
              <a:defRPr>
                <a:solidFill>
                  <a:schemeClr val="tx1">
                    <a:lumMod val="50000"/>
                    <a:lumOff val="50000"/>
                  </a:schemeClr>
                </a:solidFill>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4AF8390-EE6E-5D42-BC62-BFBF07553C1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EF2930F6-12BE-F74A-8970-4EF3D9B261B9}"/>
              </a:ext>
            </a:extLst>
          </p:cNvPr>
          <p:cNvSpPr>
            <a:spLocks noGrp="1"/>
          </p:cNvSpPr>
          <p:nvPr>
            <p:ph type="sldNum" sz="quarter" idx="11"/>
          </p:nvPr>
        </p:nvSpPr>
        <p:spPr/>
        <p:txBody>
          <a:bodyPr/>
          <a:lstStyle>
            <a:lvl1pPr>
              <a:defRPr/>
            </a:lvl1pPr>
          </a:lstStyle>
          <a:p>
            <a:fld id="{8DC5A911-85DE-8546-84E0-654B5ED00718}" type="slidenum">
              <a:rPr lang="en-US" smtClean="0"/>
              <a:pPr/>
              <a:t>‹#›</a:t>
            </a:fld>
            <a:endParaRPr lang="en-US" dirty="0"/>
          </a:p>
        </p:txBody>
      </p:sp>
    </p:spTree>
    <p:extLst>
      <p:ext uri="{BB962C8B-B14F-4D97-AF65-F5344CB8AC3E}">
        <p14:creationId xmlns:p14="http://schemas.microsoft.com/office/powerpoint/2010/main" val="15610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BB82-09CB-B64C-B1E1-7DEF8C48C56D}"/>
              </a:ext>
            </a:extLst>
          </p:cNvPr>
          <p:cNvSpPr>
            <a:spLocks noGrp="1"/>
          </p:cNvSpPr>
          <p:nvPr>
            <p:ph type="title"/>
          </p:nvPr>
        </p:nvSpPr>
        <p:spPr>
          <a:xfrm>
            <a:off x="831850" y="1709738"/>
            <a:ext cx="10515600" cy="1971011"/>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2EB3D9-41C2-3343-B109-D417E6F8592E}"/>
              </a:ext>
            </a:extLst>
          </p:cNvPr>
          <p:cNvSpPr>
            <a:spLocks noGrp="1"/>
          </p:cNvSpPr>
          <p:nvPr>
            <p:ph type="body" idx="1"/>
          </p:nvPr>
        </p:nvSpPr>
        <p:spPr>
          <a:xfrm>
            <a:off x="831850" y="3802384"/>
            <a:ext cx="10515600" cy="1500187"/>
          </a:xfrm>
        </p:spPr>
        <p:txBody>
          <a:bodyPr/>
          <a:lstStyle>
            <a:lvl1pPr marL="0" indent="0">
              <a:buNone/>
              <a:defRPr sz="2400">
                <a:solidFill>
                  <a:srgbClr val="666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3994D-EC66-0F4C-A99B-FAD4E4A40E7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5FE08250-4FFD-5C46-82E4-96AEDDF816F4}"/>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56912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DEAC14-9355-6044-9ACB-38CAEBC6613D}"/>
              </a:ext>
            </a:extLst>
          </p:cNvPr>
          <p:cNvSpPr/>
          <p:nvPr userDrawn="1"/>
        </p:nvSpPr>
        <p:spPr>
          <a:xfrm>
            <a:off x="8127600" y="0"/>
            <a:ext cx="4064400" cy="6858000"/>
          </a:xfrm>
          <a:prstGeom prst="rect">
            <a:avLst/>
          </a:prstGeom>
          <a:solidFill>
            <a:srgbClr val="83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74B7BB82-09CB-B64C-B1E1-7DEF8C48C56D}"/>
              </a:ext>
            </a:extLst>
          </p:cNvPr>
          <p:cNvSpPr>
            <a:spLocks noGrp="1"/>
          </p:cNvSpPr>
          <p:nvPr>
            <p:ph type="title"/>
          </p:nvPr>
        </p:nvSpPr>
        <p:spPr>
          <a:xfrm>
            <a:off x="831850" y="1709738"/>
            <a:ext cx="5754145" cy="1971011"/>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2EB3D9-41C2-3343-B109-D417E6F8592E}"/>
              </a:ext>
            </a:extLst>
          </p:cNvPr>
          <p:cNvSpPr>
            <a:spLocks noGrp="1"/>
          </p:cNvSpPr>
          <p:nvPr>
            <p:ph type="body" idx="1"/>
          </p:nvPr>
        </p:nvSpPr>
        <p:spPr>
          <a:xfrm>
            <a:off x="831850" y="3802384"/>
            <a:ext cx="5754145" cy="1500187"/>
          </a:xfrm>
        </p:spPr>
        <p:txBody>
          <a:bodyPr/>
          <a:lstStyle>
            <a:lvl1pPr marL="0" indent="0">
              <a:buNone/>
              <a:defRPr sz="2400">
                <a:solidFill>
                  <a:srgbClr val="666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3994D-EC66-0F4C-A99B-FAD4E4A40E7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5FE08250-4FFD-5C46-82E4-96AEDDF816F4}"/>
              </a:ext>
            </a:extLst>
          </p:cNvPr>
          <p:cNvSpPr>
            <a:spLocks noGrp="1"/>
          </p:cNvSpPr>
          <p:nvPr>
            <p:ph type="sldNum" sz="quarter" idx="12"/>
          </p:nvPr>
        </p:nvSpPr>
        <p:spPr/>
        <p:txBody>
          <a:bodyPr/>
          <a:lstStyle/>
          <a:p>
            <a:fld id="{66CA7FEF-9A17-054B-BA9C-D7256601F69D}"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73CCD44E-9A9F-284F-AAB0-62582B1E812F}"/>
              </a:ext>
            </a:extLst>
          </p:cNvPr>
          <p:cNvPicPr>
            <a:picLocks noChangeAspect="1"/>
          </p:cNvPicPr>
          <p:nvPr userDrawn="1"/>
        </p:nvPicPr>
        <p:blipFill>
          <a:blip r:embed="rId3"/>
          <a:stretch>
            <a:fillRect/>
          </a:stretch>
        </p:blipFill>
        <p:spPr>
          <a:xfrm>
            <a:off x="9640776" y="388757"/>
            <a:ext cx="2071799" cy="700268"/>
          </a:xfrm>
          <a:prstGeom prst="rect">
            <a:avLst/>
          </a:prstGeom>
        </p:spPr>
      </p:pic>
      <p:pic>
        <p:nvPicPr>
          <p:cNvPr id="8" name="Picture 7" descr="Text&#10;&#10;Description automatically generated">
            <a:extLst>
              <a:ext uri="{FF2B5EF4-FFF2-40B4-BE49-F238E27FC236}">
                <a16:creationId xmlns:a16="http://schemas.microsoft.com/office/drawing/2014/main" id="{7AE9E98F-35D1-1C48-AE87-7586510F5CA1}"/>
              </a:ext>
            </a:extLst>
          </p:cNvPr>
          <p:cNvPicPr>
            <a:picLocks noChangeAspect="1"/>
          </p:cNvPicPr>
          <p:nvPr userDrawn="1"/>
        </p:nvPicPr>
        <p:blipFill>
          <a:blip r:embed="rId4"/>
          <a:stretch>
            <a:fillRect/>
          </a:stretch>
        </p:blipFill>
        <p:spPr>
          <a:xfrm>
            <a:off x="10274400" y="5342400"/>
            <a:ext cx="1494000" cy="502743"/>
          </a:xfrm>
          <a:prstGeom prst="rect">
            <a:avLst/>
          </a:prstGeom>
        </p:spPr>
      </p:pic>
    </p:spTree>
    <p:extLst>
      <p:ext uri="{BB962C8B-B14F-4D97-AF65-F5344CB8AC3E}">
        <p14:creationId xmlns:p14="http://schemas.microsoft.com/office/powerpoint/2010/main" val="245166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26B4-7DA9-1C44-B3A9-A6EAA65D5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08F7D-4937-4547-8854-A57A5E58A22A}"/>
              </a:ext>
            </a:extLst>
          </p:cNvPr>
          <p:cNvSpPr>
            <a:spLocks noGrp="1"/>
          </p:cNvSpPr>
          <p:nvPr>
            <p:ph sz="half" idx="1"/>
          </p:nvPr>
        </p:nvSpPr>
        <p:spPr>
          <a:xfrm>
            <a:off x="838200" y="1825625"/>
            <a:ext cx="5181600" cy="4351338"/>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72B30A3C-7D93-1B44-8916-871ADF081AD3}"/>
              </a:ext>
            </a:extLst>
          </p:cNvPr>
          <p:cNvSpPr>
            <a:spLocks noGrp="1"/>
          </p:cNvSpPr>
          <p:nvPr>
            <p:ph sz="half" idx="2"/>
          </p:nvPr>
        </p:nvSpPr>
        <p:spPr>
          <a:xfrm>
            <a:off x="6172200" y="1825625"/>
            <a:ext cx="5181600" cy="4351338"/>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57DB5786-BE14-1E4C-A9F5-4EDBBCBE338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C7DCA14-F28F-8748-9409-33B46B4DE2EC}"/>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41430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2270-44B8-1A4D-B133-D03D497AB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22DCEE-5F0B-B84F-8544-7123B797E9A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F01D7315-C8B4-4A43-8CF2-63E7600B40E5}"/>
              </a:ext>
            </a:extLst>
          </p:cNvPr>
          <p:cNvSpPr>
            <a:spLocks noGrp="1"/>
          </p:cNvSpPr>
          <p:nvPr>
            <p:ph type="sldNum" sz="quarter" idx="12"/>
          </p:nvPr>
        </p:nvSpPr>
        <p:spPr/>
        <p:txBody>
          <a:bodyPr/>
          <a:lstStyle/>
          <a:p>
            <a:fld id="{66CA7FEF-9A17-054B-BA9C-D7256601F69D}" type="slidenum">
              <a:rPr lang="en-US" smtClean="0"/>
              <a:pPr/>
              <a:t>‹#›</a:t>
            </a:fld>
            <a:endParaRPr lang="en-US" dirty="0"/>
          </a:p>
        </p:txBody>
      </p:sp>
    </p:spTree>
    <p:extLst>
      <p:ext uri="{BB962C8B-B14F-4D97-AF65-F5344CB8AC3E}">
        <p14:creationId xmlns:p14="http://schemas.microsoft.com/office/powerpoint/2010/main" val="120447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6C355-74F3-734F-854E-51BAC2B57F4A}"/>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DA91322F-EEB4-F84C-8E14-91802EFE1F67}"/>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35993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49F6-5AF3-F244-AE68-63F2F7BFB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66B9A-10BF-5544-8565-F2A162836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4A41CD99-F14A-7B4F-A11B-7A2806792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F5092-AECC-AD43-9443-C2260FE533DB}"/>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4DAEA5B-9BC4-954C-BB52-D4EE42966BF5}"/>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26752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DB44-31C1-6341-A362-9984241A6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C95A1-15BE-D94D-9CED-AE04A1336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5709E1D-A04C-2047-9EE7-0FC51F89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72D19-2E49-5B42-88DB-8CFEEE4B4FA7}"/>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24A9635-C27C-4948-9DB1-CE5D551A2CAF}"/>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81358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F10DCAAE-81C7-B447-9BD9-96D20DE5DE1A}"/>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14E1380-91AD-E446-A37A-F42EBEB596F7}"/>
              </a:ext>
            </a:extLst>
          </p:cNvPr>
          <p:cNvSpPr>
            <a:spLocks noGrp="1"/>
          </p:cNvSpPr>
          <p:nvPr>
            <p:ph type="title"/>
          </p:nvPr>
        </p:nvSpPr>
        <p:spPr>
          <a:xfrm>
            <a:off x="838200" y="365126"/>
            <a:ext cx="8331200" cy="11673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48439-35C7-C349-AE05-67D5C5907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 Click to edit Master text styles</a:t>
            </a:r>
          </a:p>
          <a:p>
            <a:pPr lvl="1"/>
            <a:r>
              <a:rPr lang="en-GB" dirty="0"/>
              <a:t> Second level</a:t>
            </a:r>
          </a:p>
          <a:p>
            <a:pPr lvl="2"/>
            <a:r>
              <a:rPr lang="en-GB" dirty="0"/>
              <a:t>Third level</a:t>
            </a:r>
          </a:p>
          <a:p>
            <a:pPr lvl="3"/>
            <a:r>
              <a:rPr lang="en-GB" dirty="0"/>
              <a:t>Fourth level</a:t>
            </a:r>
          </a:p>
        </p:txBody>
      </p:sp>
      <p:sp>
        <p:nvSpPr>
          <p:cNvPr id="4" name="Date Placeholder 3">
            <a:extLst>
              <a:ext uri="{FF2B5EF4-FFF2-40B4-BE49-F238E27FC236}">
                <a16:creationId xmlns:a16="http://schemas.microsoft.com/office/drawing/2014/main" id="{1A46CAE0-81F9-AB4C-A1E6-7BFF87BD5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BC5119D-2A73-1A4D-A49C-3D5666CD91A3}"/>
              </a:ext>
            </a:extLst>
          </p:cNvPr>
          <p:cNvSpPr>
            <a:spLocks noGrp="1"/>
          </p:cNvSpPr>
          <p:nvPr>
            <p:ph type="sldNum" sz="quarter" idx="4"/>
          </p:nvPr>
        </p:nvSpPr>
        <p:spPr>
          <a:xfrm>
            <a:off x="8610599" y="6356350"/>
            <a:ext cx="3184003" cy="365125"/>
          </a:xfrm>
          <a:prstGeom prst="rect">
            <a:avLst/>
          </a:prstGeom>
        </p:spPr>
        <p:txBody>
          <a:bodyPr vert="horz" lIns="91440" tIns="45720" rIns="91440" bIns="45720" rtlCol="0" anchor="ctr"/>
          <a:lstStyle>
            <a:lvl1pPr algn="r">
              <a:defRPr sz="1200">
                <a:solidFill>
                  <a:schemeClr val="bg1"/>
                </a:solidFill>
              </a:defRPr>
            </a:lvl1pPr>
          </a:lstStyle>
          <a:p>
            <a:fld id="{66CA7FEF-9A17-054B-BA9C-D7256601F69D}" type="slidenum">
              <a:rPr lang="en-US" smtClean="0"/>
              <a:pPr/>
              <a:t>‹#›</a:t>
            </a:fld>
            <a:endParaRPr lang="en-US" dirty="0"/>
          </a:p>
        </p:txBody>
      </p:sp>
      <p:pic>
        <p:nvPicPr>
          <p:cNvPr id="7" name="Picture 6" descr="A picture containing text, sign, outdoor&#10;&#10;Description automatically generated">
            <a:extLst>
              <a:ext uri="{FF2B5EF4-FFF2-40B4-BE49-F238E27FC236}">
                <a16:creationId xmlns:a16="http://schemas.microsoft.com/office/drawing/2014/main" id="{AFFDC1DA-21FE-6545-97B1-F087967C762C}"/>
              </a:ext>
            </a:extLst>
          </p:cNvPr>
          <p:cNvPicPr>
            <a:picLocks noChangeAspect="1"/>
          </p:cNvPicPr>
          <p:nvPr userDrawn="1"/>
        </p:nvPicPr>
        <p:blipFill>
          <a:blip r:embed="rId13"/>
          <a:stretch>
            <a:fillRect/>
          </a:stretch>
        </p:blipFill>
        <p:spPr>
          <a:xfrm>
            <a:off x="10260001" y="5400000"/>
            <a:ext cx="1439839" cy="385200"/>
          </a:xfrm>
          <a:prstGeom prst="rect">
            <a:avLst/>
          </a:prstGeom>
        </p:spPr>
      </p:pic>
    </p:spTree>
    <p:extLst>
      <p:ext uri="{BB962C8B-B14F-4D97-AF65-F5344CB8AC3E}">
        <p14:creationId xmlns:p14="http://schemas.microsoft.com/office/powerpoint/2010/main" val="276695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600" kern="1200">
          <a:solidFill>
            <a:srgbClr val="8377B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4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18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userDrawn="1">
          <p15:clr>
            <a:srgbClr val="F26B43"/>
          </p15:clr>
        </p15:guide>
        <p15:guide id="2"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lisbury.anglican.org/parishes/dac/faculty-jurisdiction-ecclesiastical-exemp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hyperlink" Target="https://www.salisbury.anglican.org/parishes/dac/faculty-jurisdiction-ecclesiastical-exemption" TargetMode="External"/><Relationship Id="rId3" Type="http://schemas.openxmlformats.org/officeDocument/2006/relationships/hyperlink" Target="mailto:DAC@salisbury.anglican.org" TargetMode="External"/><Relationship Id="rId7" Type="http://schemas.openxmlformats.org/officeDocument/2006/relationships/hyperlink" Target="https://www.salisbury.anglican.org/parishes/dac/quinquennial-inspection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www.salisbury.anglican.org/parishes/dac" TargetMode="External"/><Relationship Id="rId5" Type="http://schemas.openxmlformats.org/officeDocument/2006/relationships/hyperlink" Target="mailto:Parishsupport@salisbury.Anglican.org" TargetMode="External"/><Relationship Id="rId10" Type="http://schemas.openxmlformats.org/officeDocument/2006/relationships/hyperlink" Target="https://www.parishbuying.org.uk/" TargetMode="External"/><Relationship Id="rId4" Type="http://schemas.openxmlformats.org/officeDocument/2006/relationships/hyperlink" Target="mailto:Registry@salisbury.anglican.org" TargetMode="External"/><Relationship Id="rId9" Type="http://schemas.openxmlformats.org/officeDocument/2006/relationships/hyperlink" Target="https://www.churchofengland.org/resources/churchcare/church-buildings-counc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tTUsOKjWyQ?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8D6BF-9959-8A4B-A285-1416E4706534}"/>
              </a:ext>
            </a:extLst>
          </p:cNvPr>
          <p:cNvSpPr>
            <a:spLocks noGrp="1"/>
          </p:cNvSpPr>
          <p:nvPr>
            <p:ph type="title"/>
          </p:nvPr>
        </p:nvSpPr>
        <p:spPr>
          <a:xfrm>
            <a:off x="380789" y="1808544"/>
            <a:ext cx="11622157" cy="1871869"/>
          </a:xfrm>
        </p:spPr>
        <p:txBody>
          <a:bodyPr>
            <a:normAutofit/>
          </a:bodyPr>
          <a:lstStyle/>
          <a:p>
            <a:r>
              <a:rPr lang="en-US" dirty="0"/>
              <a:t>Online Faculty System</a:t>
            </a:r>
          </a:p>
        </p:txBody>
      </p:sp>
    </p:spTree>
    <p:extLst>
      <p:ext uri="{BB962C8B-B14F-4D97-AF65-F5344CB8AC3E}">
        <p14:creationId xmlns:p14="http://schemas.microsoft.com/office/powerpoint/2010/main" val="205410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624D03-DF76-764D-AF69-71DF34461D18}"/>
              </a:ext>
            </a:extLst>
          </p:cNvPr>
          <p:cNvSpPr>
            <a:spLocks noGrp="1"/>
          </p:cNvSpPr>
          <p:nvPr>
            <p:ph type="sldNum" sz="quarter" idx="12"/>
          </p:nvPr>
        </p:nvSpPr>
        <p:spPr/>
        <p:txBody>
          <a:bodyPr/>
          <a:lstStyle/>
          <a:p>
            <a:fld id="{66CA7FEF-9A17-054B-BA9C-D7256601F69D}" type="slidenum">
              <a:rPr lang="en-US" smtClean="0"/>
              <a:t>10</a:t>
            </a:fld>
            <a:endParaRPr lang="en-US"/>
          </a:p>
        </p:txBody>
      </p:sp>
      <p:sp>
        <p:nvSpPr>
          <p:cNvPr id="7" name="TextBox 6">
            <a:extLst>
              <a:ext uri="{FF2B5EF4-FFF2-40B4-BE49-F238E27FC236}">
                <a16:creationId xmlns:a16="http://schemas.microsoft.com/office/drawing/2014/main" id="{1A43AAAC-48D5-46F6-A9EE-30644904B573}"/>
              </a:ext>
            </a:extLst>
          </p:cNvPr>
          <p:cNvSpPr txBox="1"/>
          <p:nvPr/>
        </p:nvSpPr>
        <p:spPr>
          <a:xfrm>
            <a:off x="18365" y="148509"/>
            <a:ext cx="10184235" cy="830997"/>
          </a:xfrm>
          <a:prstGeom prst="rect">
            <a:avLst/>
          </a:prstGeom>
          <a:noFill/>
        </p:spPr>
        <p:txBody>
          <a:bodyPr wrap="square" rtlCol="0">
            <a:spAutoFit/>
          </a:bodyPr>
          <a:lstStyle/>
          <a:p>
            <a:r>
              <a:rPr lang="en-US" sz="4800" dirty="0">
                <a:solidFill>
                  <a:srgbClr val="8377B6"/>
                </a:solidFill>
                <a:latin typeface="Calibri" panose="020F0502020204030204"/>
              </a:rPr>
              <a:t>Navigating the Online Faculty System</a:t>
            </a:r>
            <a:endParaRPr lang="en-GB" dirty="0"/>
          </a:p>
        </p:txBody>
      </p:sp>
      <p:pic>
        <p:nvPicPr>
          <p:cNvPr id="6" name="Picture 5">
            <a:extLst>
              <a:ext uri="{FF2B5EF4-FFF2-40B4-BE49-F238E27FC236}">
                <a16:creationId xmlns:a16="http://schemas.microsoft.com/office/drawing/2014/main" id="{5386BE67-26B7-4565-B40F-DC98748E2F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69" y="2006659"/>
            <a:ext cx="2118730" cy="1980728"/>
          </a:xfrm>
          <a:prstGeom prst="rect">
            <a:avLst/>
          </a:prstGeom>
          <a:noFill/>
          <a:ln>
            <a:noFill/>
          </a:ln>
        </p:spPr>
      </p:pic>
      <p:pic>
        <p:nvPicPr>
          <p:cNvPr id="8" name="Picture 7">
            <a:extLst>
              <a:ext uri="{FF2B5EF4-FFF2-40B4-BE49-F238E27FC236}">
                <a16:creationId xmlns:a16="http://schemas.microsoft.com/office/drawing/2014/main" id="{400771D1-5E6F-458B-AB57-CABE8E282A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908" y="2006659"/>
            <a:ext cx="1879483" cy="2000284"/>
          </a:xfrm>
          <a:prstGeom prst="rect">
            <a:avLst/>
          </a:prstGeom>
          <a:noFill/>
          <a:ln>
            <a:noFill/>
          </a:ln>
        </p:spPr>
      </p:pic>
      <p:pic>
        <p:nvPicPr>
          <p:cNvPr id="9" name="Picture 8">
            <a:extLst>
              <a:ext uri="{FF2B5EF4-FFF2-40B4-BE49-F238E27FC236}">
                <a16:creationId xmlns:a16="http://schemas.microsoft.com/office/drawing/2014/main" id="{39A221F3-BA72-483A-8C7B-010B4F39BF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38835"/>
            <a:ext cx="2053657" cy="1992625"/>
          </a:xfrm>
          <a:prstGeom prst="rect">
            <a:avLst/>
          </a:prstGeom>
          <a:noFill/>
          <a:ln>
            <a:noFill/>
          </a:ln>
        </p:spPr>
      </p:pic>
      <p:pic>
        <p:nvPicPr>
          <p:cNvPr id="10" name="Picture 9">
            <a:extLst>
              <a:ext uri="{FF2B5EF4-FFF2-40B4-BE49-F238E27FC236}">
                <a16:creationId xmlns:a16="http://schemas.microsoft.com/office/drawing/2014/main" id="{CA213CA6-7518-4D96-B9AF-86F443BEC3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90819" y="2037646"/>
            <a:ext cx="2223561" cy="1969297"/>
          </a:xfrm>
          <a:prstGeom prst="rect">
            <a:avLst/>
          </a:prstGeom>
          <a:noFill/>
          <a:ln>
            <a:noFill/>
          </a:ln>
        </p:spPr>
      </p:pic>
      <p:sp>
        <p:nvSpPr>
          <p:cNvPr id="2" name="TextBox 1">
            <a:extLst>
              <a:ext uri="{FF2B5EF4-FFF2-40B4-BE49-F238E27FC236}">
                <a16:creationId xmlns:a16="http://schemas.microsoft.com/office/drawing/2014/main" id="{6FFD0CE9-E43D-493E-A50A-B9FFB8A849A4}"/>
              </a:ext>
            </a:extLst>
          </p:cNvPr>
          <p:cNvSpPr txBox="1"/>
          <p:nvPr/>
        </p:nvSpPr>
        <p:spPr>
          <a:xfrm>
            <a:off x="590569" y="4239990"/>
            <a:ext cx="2305311" cy="461665"/>
          </a:xfrm>
          <a:prstGeom prst="rect">
            <a:avLst/>
          </a:prstGeom>
          <a:noFill/>
        </p:spPr>
        <p:txBody>
          <a:bodyPr wrap="none" rtlCol="0">
            <a:spAutoFit/>
          </a:bodyPr>
          <a:lstStyle/>
          <a:p>
            <a:r>
              <a:rPr lang="en-GB" sz="2400" dirty="0"/>
              <a:t>Magnifying Glass</a:t>
            </a:r>
          </a:p>
        </p:txBody>
      </p:sp>
      <p:sp>
        <p:nvSpPr>
          <p:cNvPr id="11" name="TextBox 10">
            <a:extLst>
              <a:ext uri="{FF2B5EF4-FFF2-40B4-BE49-F238E27FC236}">
                <a16:creationId xmlns:a16="http://schemas.microsoft.com/office/drawing/2014/main" id="{82D0D0A7-46A6-4905-8633-BE3221A40DF3}"/>
              </a:ext>
            </a:extLst>
          </p:cNvPr>
          <p:cNvSpPr txBox="1"/>
          <p:nvPr/>
        </p:nvSpPr>
        <p:spPr>
          <a:xfrm>
            <a:off x="3690819" y="4239990"/>
            <a:ext cx="1423659" cy="461665"/>
          </a:xfrm>
          <a:prstGeom prst="rect">
            <a:avLst/>
          </a:prstGeom>
          <a:noFill/>
        </p:spPr>
        <p:txBody>
          <a:bodyPr wrap="none" rtlCol="0">
            <a:spAutoFit/>
          </a:bodyPr>
          <a:lstStyle/>
          <a:p>
            <a:r>
              <a:rPr lang="en-GB" sz="2400" dirty="0"/>
              <a:t>Notebook</a:t>
            </a:r>
          </a:p>
        </p:txBody>
      </p:sp>
      <p:sp>
        <p:nvSpPr>
          <p:cNvPr id="12" name="TextBox 11">
            <a:extLst>
              <a:ext uri="{FF2B5EF4-FFF2-40B4-BE49-F238E27FC236}">
                <a16:creationId xmlns:a16="http://schemas.microsoft.com/office/drawing/2014/main" id="{E3F5DD4E-7209-4751-900A-1D55CE339FD2}"/>
              </a:ext>
            </a:extLst>
          </p:cNvPr>
          <p:cNvSpPr txBox="1"/>
          <p:nvPr/>
        </p:nvSpPr>
        <p:spPr>
          <a:xfrm>
            <a:off x="6429253" y="4224246"/>
            <a:ext cx="1872342" cy="461665"/>
          </a:xfrm>
          <a:prstGeom prst="rect">
            <a:avLst/>
          </a:prstGeom>
          <a:noFill/>
        </p:spPr>
        <p:txBody>
          <a:bodyPr wrap="square" rtlCol="0">
            <a:spAutoFit/>
          </a:bodyPr>
          <a:lstStyle/>
          <a:p>
            <a:r>
              <a:rPr lang="en-GB" sz="2400" dirty="0"/>
              <a:t>Hourglass</a:t>
            </a:r>
          </a:p>
        </p:txBody>
      </p:sp>
      <p:sp>
        <p:nvSpPr>
          <p:cNvPr id="13" name="TextBox 12">
            <a:extLst>
              <a:ext uri="{FF2B5EF4-FFF2-40B4-BE49-F238E27FC236}">
                <a16:creationId xmlns:a16="http://schemas.microsoft.com/office/drawing/2014/main" id="{C0C4331B-FDD9-4E09-821F-900CFDD1FEE8}"/>
              </a:ext>
            </a:extLst>
          </p:cNvPr>
          <p:cNvSpPr txBox="1"/>
          <p:nvPr/>
        </p:nvSpPr>
        <p:spPr>
          <a:xfrm>
            <a:off x="9878576" y="4225220"/>
            <a:ext cx="675185" cy="461665"/>
          </a:xfrm>
          <a:prstGeom prst="rect">
            <a:avLst/>
          </a:prstGeom>
          <a:noFill/>
        </p:spPr>
        <p:txBody>
          <a:bodyPr wrap="none" rtlCol="0">
            <a:spAutoFit/>
          </a:bodyPr>
          <a:lstStyle/>
          <a:p>
            <a:r>
              <a:rPr lang="en-GB" sz="2400" dirty="0"/>
              <a:t>Tick</a:t>
            </a:r>
          </a:p>
        </p:txBody>
      </p:sp>
      <p:sp>
        <p:nvSpPr>
          <p:cNvPr id="3" name="TextBox 2">
            <a:extLst>
              <a:ext uri="{FF2B5EF4-FFF2-40B4-BE49-F238E27FC236}">
                <a16:creationId xmlns:a16="http://schemas.microsoft.com/office/drawing/2014/main" id="{A64A820B-A0AA-481A-8CEF-94C283FAD650}"/>
              </a:ext>
            </a:extLst>
          </p:cNvPr>
          <p:cNvSpPr txBox="1"/>
          <p:nvPr/>
        </p:nvSpPr>
        <p:spPr>
          <a:xfrm>
            <a:off x="148172" y="1169281"/>
            <a:ext cx="3190104" cy="584775"/>
          </a:xfrm>
          <a:prstGeom prst="rect">
            <a:avLst/>
          </a:prstGeom>
          <a:noFill/>
        </p:spPr>
        <p:txBody>
          <a:bodyPr wrap="none" rtlCol="0">
            <a:spAutoFit/>
          </a:bodyPr>
          <a:lstStyle/>
          <a:p>
            <a:r>
              <a:rPr lang="en-GB" sz="3200" dirty="0"/>
              <a:t>Common Symbols</a:t>
            </a:r>
          </a:p>
        </p:txBody>
      </p:sp>
    </p:spTree>
    <p:extLst>
      <p:ext uri="{BB962C8B-B14F-4D97-AF65-F5344CB8AC3E}">
        <p14:creationId xmlns:p14="http://schemas.microsoft.com/office/powerpoint/2010/main" val="10738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624D03-DF76-764D-AF69-71DF34461D18}"/>
              </a:ext>
            </a:extLst>
          </p:cNvPr>
          <p:cNvSpPr>
            <a:spLocks noGrp="1"/>
          </p:cNvSpPr>
          <p:nvPr>
            <p:ph type="sldNum" sz="quarter" idx="12"/>
          </p:nvPr>
        </p:nvSpPr>
        <p:spPr/>
        <p:txBody>
          <a:bodyPr/>
          <a:lstStyle/>
          <a:p>
            <a:fld id="{66CA7FEF-9A17-054B-BA9C-D7256601F69D}" type="slidenum">
              <a:rPr lang="en-US" smtClean="0"/>
              <a:t>11</a:t>
            </a:fld>
            <a:endParaRPr lang="en-US"/>
          </a:p>
        </p:txBody>
      </p:sp>
      <p:sp>
        <p:nvSpPr>
          <p:cNvPr id="7" name="TextBox 6">
            <a:extLst>
              <a:ext uri="{FF2B5EF4-FFF2-40B4-BE49-F238E27FC236}">
                <a16:creationId xmlns:a16="http://schemas.microsoft.com/office/drawing/2014/main" id="{1A43AAAC-48D5-46F6-A9EE-30644904B573}"/>
              </a:ext>
            </a:extLst>
          </p:cNvPr>
          <p:cNvSpPr txBox="1"/>
          <p:nvPr/>
        </p:nvSpPr>
        <p:spPr>
          <a:xfrm>
            <a:off x="157679" y="148509"/>
            <a:ext cx="94956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Navigating the Online Faculty System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8C68232-B689-43A1-BEF3-BBB3C9E69B2F}"/>
              </a:ext>
            </a:extLst>
          </p:cNvPr>
          <p:cNvSpPr txBox="1"/>
          <p:nvPr/>
        </p:nvSpPr>
        <p:spPr>
          <a:xfrm>
            <a:off x="157678" y="979506"/>
            <a:ext cx="3448252" cy="584775"/>
          </a:xfrm>
          <a:prstGeom prst="rect">
            <a:avLst/>
          </a:prstGeom>
          <a:noFill/>
        </p:spPr>
        <p:txBody>
          <a:bodyPr wrap="none" rtlCol="0">
            <a:spAutoFit/>
          </a:bodyPr>
          <a:lstStyle/>
          <a:p>
            <a:r>
              <a:rPr lang="en-GB" sz="3200" dirty="0"/>
              <a:t>General orientation</a:t>
            </a:r>
          </a:p>
        </p:txBody>
      </p:sp>
      <p:pic>
        <p:nvPicPr>
          <p:cNvPr id="6" name="Picture 5">
            <a:extLst>
              <a:ext uri="{FF2B5EF4-FFF2-40B4-BE49-F238E27FC236}">
                <a16:creationId xmlns:a16="http://schemas.microsoft.com/office/drawing/2014/main" id="{33B1E081-8C6B-480F-A140-6FCCC450FE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556" y="1500055"/>
            <a:ext cx="9002449" cy="5221420"/>
          </a:xfrm>
          <a:prstGeom prst="rect">
            <a:avLst/>
          </a:prstGeom>
          <a:noFill/>
          <a:ln>
            <a:noFill/>
          </a:ln>
        </p:spPr>
      </p:pic>
      <p:sp>
        <p:nvSpPr>
          <p:cNvPr id="8" name="Rectangle 7">
            <a:extLst>
              <a:ext uri="{FF2B5EF4-FFF2-40B4-BE49-F238E27FC236}">
                <a16:creationId xmlns:a16="http://schemas.microsoft.com/office/drawing/2014/main" id="{CB74474F-9910-4A73-92B7-891A80E9A91B}"/>
              </a:ext>
            </a:extLst>
          </p:cNvPr>
          <p:cNvSpPr/>
          <p:nvPr/>
        </p:nvSpPr>
        <p:spPr>
          <a:xfrm>
            <a:off x="994557" y="1488071"/>
            <a:ext cx="9002449" cy="9821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22D243A6-21F1-49CA-A937-24348EC5BC49}"/>
              </a:ext>
            </a:extLst>
          </p:cNvPr>
          <p:cNvSpPr/>
          <p:nvPr/>
        </p:nvSpPr>
        <p:spPr>
          <a:xfrm>
            <a:off x="994555" y="2470185"/>
            <a:ext cx="9002449" cy="139268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37BA4ACC-E470-42ED-9E96-A209DDBD8978}"/>
              </a:ext>
            </a:extLst>
          </p:cNvPr>
          <p:cNvSpPr/>
          <p:nvPr/>
        </p:nvSpPr>
        <p:spPr>
          <a:xfrm>
            <a:off x="994555" y="3847287"/>
            <a:ext cx="9002449"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8178F9C3-333E-4D95-8E62-8F36B8017E12}"/>
              </a:ext>
            </a:extLst>
          </p:cNvPr>
          <p:cNvSpPr/>
          <p:nvPr/>
        </p:nvSpPr>
        <p:spPr>
          <a:xfrm>
            <a:off x="994557" y="4212411"/>
            <a:ext cx="9002449" cy="1927131"/>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a:extLst>
              <a:ext uri="{FF2B5EF4-FFF2-40B4-BE49-F238E27FC236}">
                <a16:creationId xmlns:a16="http://schemas.microsoft.com/office/drawing/2014/main" id="{4CA972C8-1094-45B8-8D18-CB1864E6E797}"/>
              </a:ext>
            </a:extLst>
          </p:cNvPr>
          <p:cNvSpPr/>
          <p:nvPr/>
        </p:nvSpPr>
        <p:spPr>
          <a:xfrm>
            <a:off x="994557" y="6139542"/>
            <a:ext cx="9002449" cy="520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9772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624D03-DF76-764D-AF69-71DF34461D18}"/>
              </a:ext>
            </a:extLst>
          </p:cNvPr>
          <p:cNvSpPr>
            <a:spLocks noGrp="1"/>
          </p:cNvSpPr>
          <p:nvPr>
            <p:ph type="sldNum" sz="quarter" idx="12"/>
          </p:nvPr>
        </p:nvSpPr>
        <p:spPr/>
        <p:txBody>
          <a:bodyPr/>
          <a:lstStyle/>
          <a:p>
            <a:fld id="{66CA7FEF-9A17-054B-BA9C-D7256601F69D}" type="slidenum">
              <a:rPr lang="en-US" smtClean="0"/>
              <a:t>12</a:t>
            </a:fld>
            <a:endParaRPr lang="en-US"/>
          </a:p>
        </p:txBody>
      </p:sp>
      <p:sp>
        <p:nvSpPr>
          <p:cNvPr id="7" name="TextBox 6">
            <a:extLst>
              <a:ext uri="{FF2B5EF4-FFF2-40B4-BE49-F238E27FC236}">
                <a16:creationId xmlns:a16="http://schemas.microsoft.com/office/drawing/2014/main" id="{1A43AAAC-48D5-46F6-A9EE-30644904B573}"/>
              </a:ext>
            </a:extLst>
          </p:cNvPr>
          <p:cNvSpPr txBox="1"/>
          <p:nvPr/>
        </p:nvSpPr>
        <p:spPr>
          <a:xfrm>
            <a:off x="284792" y="1342149"/>
            <a:ext cx="10184235" cy="923330"/>
          </a:xfrm>
          <a:prstGeom prst="rect">
            <a:avLst/>
          </a:prstGeom>
          <a:noFill/>
        </p:spPr>
        <p:txBody>
          <a:bodyPr wrap="square" rtlCol="0">
            <a:spAutoFit/>
          </a:bodyPr>
          <a:lstStyle/>
          <a:p>
            <a:pPr marL="285750" indent="-285750">
              <a:buFont typeface="Arial" panose="020B0604020202020204" pitchFamily="34" charset="0"/>
              <a:buChar char="•"/>
            </a:pPr>
            <a:r>
              <a:rPr lang="en-GB" dirty="0"/>
              <a:t>List A and List B set out matters which may generally be undertaken without a Faculty, subject to specified conditions. The list forms Schedule 2 of the Faculty Jurisdiction Rules. This list can be </a:t>
            </a:r>
            <a:r>
              <a:rPr lang="en-GB" dirty="0">
                <a:hlinkClick r:id="rId3"/>
              </a:rPr>
              <a:t>found on our website</a:t>
            </a:r>
            <a:r>
              <a:rPr lang="en-GB" dirty="0"/>
              <a:t>.</a:t>
            </a:r>
          </a:p>
        </p:txBody>
      </p:sp>
      <p:sp>
        <p:nvSpPr>
          <p:cNvPr id="2" name="TextBox 1">
            <a:extLst>
              <a:ext uri="{FF2B5EF4-FFF2-40B4-BE49-F238E27FC236}">
                <a16:creationId xmlns:a16="http://schemas.microsoft.com/office/drawing/2014/main" id="{B601E6C4-E05E-4241-A03F-5C4E4AECE480}"/>
              </a:ext>
            </a:extLst>
          </p:cNvPr>
          <p:cNvSpPr txBox="1"/>
          <p:nvPr/>
        </p:nvSpPr>
        <p:spPr>
          <a:xfrm>
            <a:off x="251457" y="136525"/>
            <a:ext cx="32672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List A and 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02814ED-C7A2-40D2-934F-C3C7B0FBCDF0}"/>
              </a:ext>
            </a:extLst>
          </p:cNvPr>
          <p:cNvSpPr txBox="1"/>
          <p:nvPr/>
        </p:nvSpPr>
        <p:spPr>
          <a:xfrm>
            <a:off x="284792" y="2420034"/>
            <a:ext cx="11276448" cy="646331"/>
          </a:xfrm>
          <a:prstGeom prst="rect">
            <a:avLst/>
          </a:prstGeom>
          <a:noFill/>
        </p:spPr>
        <p:txBody>
          <a:bodyPr wrap="square" rtlCol="0">
            <a:spAutoFit/>
          </a:bodyPr>
          <a:lstStyle/>
          <a:p>
            <a:pPr marL="285750" indent="-285750" algn="l" rtl="0" eaLnBrk="1" latinLnBrk="0" hangingPunct="1">
              <a:spcBef>
                <a:spcPts val="0"/>
              </a:spcBef>
              <a:spcAft>
                <a:spcPts val="0"/>
              </a:spcAft>
              <a:buFont typeface="Arial" panose="020B0604020202020204" pitchFamily="34" charset="0"/>
              <a:buChar char="•"/>
            </a:pPr>
            <a:r>
              <a:rPr lang="en-GB" sz="1800" kern="1200" dirty="0">
                <a:solidFill>
                  <a:srgbClr val="000000"/>
                </a:solidFill>
                <a:effectLst/>
                <a:latin typeface="Calibri" panose="020F0502020204030204" pitchFamily="34" charset="0"/>
                <a:ea typeface="+mn-ea"/>
                <a:cs typeface="+mn-cs"/>
              </a:rPr>
              <a:t>List A matters can be undertaken without a Faculty and without the need for consultation, however they should be logged on the OFS to ensure a record of works undertaken is kept.</a:t>
            </a:r>
            <a:endParaRPr lang="en-GB" dirty="0">
              <a:effectLst/>
            </a:endParaRPr>
          </a:p>
        </p:txBody>
      </p:sp>
      <p:sp>
        <p:nvSpPr>
          <p:cNvPr id="6" name="TextBox 5">
            <a:extLst>
              <a:ext uri="{FF2B5EF4-FFF2-40B4-BE49-F238E27FC236}">
                <a16:creationId xmlns:a16="http://schemas.microsoft.com/office/drawing/2014/main" id="{95BEBC5D-A4C1-48F7-A607-18229020C212}"/>
              </a:ext>
            </a:extLst>
          </p:cNvPr>
          <p:cNvSpPr txBox="1"/>
          <p:nvPr/>
        </p:nvSpPr>
        <p:spPr>
          <a:xfrm>
            <a:off x="284792" y="3337071"/>
            <a:ext cx="11276448" cy="646331"/>
          </a:xfrm>
          <a:prstGeom prst="rect">
            <a:avLst/>
          </a:prstGeom>
          <a:noFill/>
        </p:spPr>
        <p:txBody>
          <a:bodyPr wrap="square" rtlCol="0">
            <a:spAutoFit/>
          </a:bodyPr>
          <a:lstStyle/>
          <a:p>
            <a:pPr marL="285750" indent="-285750" algn="l" rtl="0" eaLnBrk="1" latinLnBrk="0" hangingPunct="1">
              <a:spcBef>
                <a:spcPts val="0"/>
              </a:spcBef>
              <a:spcAft>
                <a:spcPts val="0"/>
              </a:spcAft>
              <a:buFont typeface="Arial" panose="020B0604020202020204" pitchFamily="34" charset="0"/>
              <a:buChar char="•"/>
            </a:pPr>
            <a:r>
              <a:rPr lang="en-GB" sz="1800" kern="1200" dirty="0">
                <a:solidFill>
                  <a:srgbClr val="000000"/>
                </a:solidFill>
                <a:effectLst/>
                <a:latin typeface="Calibri" panose="020F0502020204030204" pitchFamily="34" charset="0"/>
                <a:ea typeface="+mn-ea"/>
                <a:cs typeface="+mn-cs"/>
              </a:rPr>
              <a:t>List B matters can be undertaken without a Faculty but only following proper consultation and at the determination of the Archdeacon. List B matters are not limited by cost or scale but by the Faculty Jurisdiction Rules.</a:t>
            </a:r>
            <a:endParaRPr lang="en-GB" dirty="0">
              <a:effectLst/>
            </a:endParaRPr>
          </a:p>
        </p:txBody>
      </p:sp>
      <p:sp>
        <p:nvSpPr>
          <p:cNvPr id="8" name="TextBox 7">
            <a:extLst>
              <a:ext uri="{FF2B5EF4-FFF2-40B4-BE49-F238E27FC236}">
                <a16:creationId xmlns:a16="http://schemas.microsoft.com/office/drawing/2014/main" id="{83B7AFE5-3630-4521-B7A4-CC441D0C0370}"/>
              </a:ext>
            </a:extLst>
          </p:cNvPr>
          <p:cNvSpPr txBox="1"/>
          <p:nvPr/>
        </p:nvSpPr>
        <p:spPr>
          <a:xfrm>
            <a:off x="4116079" y="4523544"/>
            <a:ext cx="3613874" cy="923330"/>
          </a:xfrm>
          <a:prstGeom prst="rect">
            <a:avLst/>
          </a:prstGeom>
          <a:noFill/>
        </p:spPr>
        <p:txBody>
          <a:bodyPr wrap="none" rtlCol="0">
            <a:spAutoFit/>
          </a:bodyPr>
          <a:lstStyle/>
          <a:p>
            <a:pPr algn="l" rtl="0" eaLnBrk="1" latinLnBrk="0" hangingPunct="1">
              <a:spcBef>
                <a:spcPts val="0"/>
              </a:spcBef>
              <a:spcAft>
                <a:spcPts val="0"/>
              </a:spcAft>
            </a:pPr>
            <a:r>
              <a:rPr lang="en-GB" sz="3600" kern="1200" dirty="0">
                <a:solidFill>
                  <a:srgbClr val="000000"/>
                </a:solidFill>
                <a:effectLst/>
                <a:latin typeface="Calibri" panose="020F0502020204030204" pitchFamily="34" charset="0"/>
                <a:ea typeface="+mn-ea"/>
                <a:cs typeface="+mn-cs"/>
              </a:rPr>
              <a:t>IF IN DOUBT ASK!!</a:t>
            </a:r>
            <a:endParaRPr lang="en-GB" sz="3600" dirty="0">
              <a:effectLst/>
            </a:endParaRPr>
          </a:p>
          <a:p>
            <a:endParaRPr lang="en-GB" dirty="0"/>
          </a:p>
        </p:txBody>
      </p:sp>
    </p:spTree>
    <p:extLst>
      <p:ext uri="{BB962C8B-B14F-4D97-AF65-F5344CB8AC3E}">
        <p14:creationId xmlns:p14="http://schemas.microsoft.com/office/powerpoint/2010/main" val="40357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D93C97-E2FB-A04C-B34A-974D7D9BA690}"/>
              </a:ext>
            </a:extLst>
          </p:cNvPr>
          <p:cNvSpPr>
            <a:spLocks noGrp="1"/>
          </p:cNvSpPr>
          <p:nvPr>
            <p:ph type="sldNum" sz="quarter" idx="12"/>
          </p:nvPr>
        </p:nvSpPr>
        <p:spPr/>
        <p:txBody>
          <a:bodyPr/>
          <a:lstStyle/>
          <a:p>
            <a:fld id="{66CA7FEF-9A17-054B-BA9C-D7256601F69D}" type="slidenum">
              <a:rPr lang="en-US" smtClean="0"/>
              <a:t>13</a:t>
            </a:fld>
            <a:endParaRPr lang="en-US"/>
          </a:p>
        </p:txBody>
      </p:sp>
      <p:sp>
        <p:nvSpPr>
          <p:cNvPr id="2" name="TextBox 1">
            <a:extLst>
              <a:ext uri="{FF2B5EF4-FFF2-40B4-BE49-F238E27FC236}">
                <a16:creationId xmlns:a16="http://schemas.microsoft.com/office/drawing/2014/main" id="{95F65433-8C1B-4DDF-9B6D-CF757845B28E}"/>
              </a:ext>
            </a:extLst>
          </p:cNvPr>
          <p:cNvSpPr txBox="1"/>
          <p:nvPr/>
        </p:nvSpPr>
        <p:spPr>
          <a:xfrm>
            <a:off x="219919" y="138897"/>
            <a:ext cx="565340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Logging List A matters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id="{5B9D8594-E053-46CD-83A6-69CC714B2617}"/>
              </a:ext>
            </a:extLst>
          </p:cNvPr>
          <p:cNvPicPr>
            <a:picLocks noChangeAspect="1"/>
          </p:cNvPicPr>
          <p:nvPr/>
        </p:nvPicPr>
        <p:blipFill>
          <a:blip r:embed="rId3"/>
          <a:stretch>
            <a:fillRect/>
          </a:stretch>
        </p:blipFill>
        <p:spPr>
          <a:xfrm>
            <a:off x="779922" y="1201387"/>
            <a:ext cx="11014680" cy="4632253"/>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A3EEA7DF-1E93-4257-BE6E-07335EEF2FD1}"/>
              </a:ext>
            </a:extLst>
          </p:cNvPr>
          <p:cNvPicPr>
            <a:picLocks noChangeAspect="1"/>
          </p:cNvPicPr>
          <p:nvPr/>
        </p:nvPicPr>
        <p:blipFill>
          <a:blip r:embed="rId4"/>
          <a:stretch>
            <a:fillRect/>
          </a:stretch>
        </p:blipFill>
        <p:spPr>
          <a:xfrm>
            <a:off x="652820" y="1201387"/>
            <a:ext cx="11141782" cy="4933830"/>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699F9EB9-E3D5-45EB-A065-24266D5F5C50}"/>
              </a:ext>
            </a:extLst>
          </p:cNvPr>
          <p:cNvPicPr>
            <a:picLocks noChangeAspect="1"/>
          </p:cNvPicPr>
          <p:nvPr/>
        </p:nvPicPr>
        <p:blipFill>
          <a:blip r:embed="rId5"/>
          <a:stretch>
            <a:fillRect/>
          </a:stretch>
        </p:blipFill>
        <p:spPr>
          <a:xfrm>
            <a:off x="500219" y="1320477"/>
            <a:ext cx="11191562" cy="4933830"/>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DE887B4D-8E80-4FDE-97FE-6749B0AD59DC}"/>
              </a:ext>
            </a:extLst>
          </p:cNvPr>
          <p:cNvPicPr>
            <a:picLocks noChangeAspect="1"/>
          </p:cNvPicPr>
          <p:nvPr/>
        </p:nvPicPr>
        <p:blipFill>
          <a:blip r:embed="rId6"/>
          <a:stretch>
            <a:fillRect/>
          </a:stretch>
        </p:blipFill>
        <p:spPr>
          <a:xfrm>
            <a:off x="500219" y="1320476"/>
            <a:ext cx="11113636" cy="5035873"/>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9FAC43BD-31CF-453C-AEF4-9F54D96DF604}"/>
              </a:ext>
            </a:extLst>
          </p:cNvPr>
          <p:cNvPicPr>
            <a:picLocks noChangeAspect="1"/>
          </p:cNvPicPr>
          <p:nvPr/>
        </p:nvPicPr>
        <p:blipFill>
          <a:blip r:embed="rId7"/>
          <a:stretch>
            <a:fillRect/>
          </a:stretch>
        </p:blipFill>
        <p:spPr>
          <a:xfrm>
            <a:off x="652820" y="1335984"/>
            <a:ext cx="10765167" cy="5037413"/>
          </a:xfrm>
          <a:prstGeom prst="rect">
            <a:avLst/>
          </a:prstGeom>
        </p:spPr>
      </p:pic>
    </p:spTree>
    <p:extLst>
      <p:ext uri="{BB962C8B-B14F-4D97-AF65-F5344CB8AC3E}">
        <p14:creationId xmlns:p14="http://schemas.microsoft.com/office/powerpoint/2010/main" val="187365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CFDF08-8BAD-4266-BBD2-644A398FDE7F}"/>
              </a:ext>
            </a:extLst>
          </p:cNvPr>
          <p:cNvSpPr>
            <a:spLocks noGrp="1"/>
          </p:cNvSpPr>
          <p:nvPr>
            <p:ph type="sldNum" sz="quarter" idx="12"/>
          </p:nvPr>
        </p:nvSpPr>
        <p:spPr/>
        <p:txBody>
          <a:bodyPr/>
          <a:lstStyle/>
          <a:p>
            <a:fld id="{66CA7FEF-9A17-054B-BA9C-D7256601F69D}" type="slidenum">
              <a:rPr lang="en-US" smtClean="0"/>
              <a:t>14</a:t>
            </a:fld>
            <a:endParaRPr lang="en-US"/>
          </a:p>
        </p:txBody>
      </p:sp>
      <p:sp>
        <p:nvSpPr>
          <p:cNvPr id="6" name="TextBox 5">
            <a:extLst>
              <a:ext uri="{FF2B5EF4-FFF2-40B4-BE49-F238E27FC236}">
                <a16:creationId xmlns:a16="http://schemas.microsoft.com/office/drawing/2014/main" id="{25B1CC9A-88AB-46D1-BD13-829B379308C3}"/>
              </a:ext>
            </a:extLst>
          </p:cNvPr>
          <p:cNvSpPr txBox="1"/>
          <p:nvPr/>
        </p:nvSpPr>
        <p:spPr>
          <a:xfrm>
            <a:off x="274607" y="165762"/>
            <a:ext cx="671650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Applying for</a:t>
            </a: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 List B works</a:t>
            </a:r>
            <a:endParaRPr lang="en-GB" b="1" dirty="0"/>
          </a:p>
          <a:p>
            <a:endParaRPr lang="en-GB" dirty="0"/>
          </a:p>
        </p:txBody>
      </p:sp>
      <p:pic>
        <p:nvPicPr>
          <p:cNvPr id="3" name="Picture 2" descr="Graphical user interface, text, application&#10;&#10;Description automatically generated">
            <a:extLst>
              <a:ext uri="{FF2B5EF4-FFF2-40B4-BE49-F238E27FC236}">
                <a16:creationId xmlns:a16="http://schemas.microsoft.com/office/drawing/2014/main" id="{1C3055AF-E965-4A98-8211-084C3E8EEF44}"/>
              </a:ext>
            </a:extLst>
          </p:cNvPr>
          <p:cNvPicPr>
            <a:picLocks noChangeAspect="1"/>
          </p:cNvPicPr>
          <p:nvPr/>
        </p:nvPicPr>
        <p:blipFill>
          <a:blip r:embed="rId3"/>
          <a:stretch>
            <a:fillRect/>
          </a:stretch>
        </p:blipFill>
        <p:spPr>
          <a:xfrm>
            <a:off x="274607" y="926663"/>
            <a:ext cx="11496634" cy="4652334"/>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B1CBBB3A-AFD9-4053-B910-0776A89D0376}"/>
              </a:ext>
            </a:extLst>
          </p:cNvPr>
          <p:cNvPicPr>
            <a:picLocks noChangeAspect="1"/>
          </p:cNvPicPr>
          <p:nvPr/>
        </p:nvPicPr>
        <p:blipFill>
          <a:blip r:embed="rId4"/>
          <a:stretch>
            <a:fillRect/>
          </a:stretch>
        </p:blipFill>
        <p:spPr>
          <a:xfrm>
            <a:off x="274607" y="941426"/>
            <a:ext cx="11350482" cy="502624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4DA7C2F8-CD8A-49F3-93AC-7EE3BA3FE30E}"/>
              </a:ext>
            </a:extLst>
          </p:cNvPr>
          <p:cNvPicPr>
            <a:picLocks noChangeAspect="1"/>
          </p:cNvPicPr>
          <p:nvPr/>
        </p:nvPicPr>
        <p:blipFill>
          <a:blip r:embed="rId5"/>
          <a:stretch>
            <a:fillRect/>
          </a:stretch>
        </p:blipFill>
        <p:spPr>
          <a:xfrm>
            <a:off x="274607" y="926663"/>
            <a:ext cx="11496634" cy="5026247"/>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26AF188-94B7-4C84-A073-596B094FA035}"/>
              </a:ext>
            </a:extLst>
          </p:cNvPr>
          <p:cNvPicPr>
            <a:picLocks noChangeAspect="1"/>
          </p:cNvPicPr>
          <p:nvPr/>
        </p:nvPicPr>
        <p:blipFill>
          <a:blip r:embed="rId6"/>
          <a:stretch>
            <a:fillRect/>
          </a:stretch>
        </p:blipFill>
        <p:spPr>
          <a:xfrm>
            <a:off x="262075" y="1781808"/>
            <a:ext cx="11363014" cy="4178484"/>
          </a:xfrm>
          <a:prstGeom prst="rect">
            <a:avLst/>
          </a:prstGeom>
        </p:spPr>
      </p:pic>
      <p:pic>
        <p:nvPicPr>
          <p:cNvPr id="13" name="Picture 12" descr="Graphical user interface, text, application, email&#10;&#10;Description automatically generated">
            <a:extLst>
              <a:ext uri="{FF2B5EF4-FFF2-40B4-BE49-F238E27FC236}">
                <a16:creationId xmlns:a16="http://schemas.microsoft.com/office/drawing/2014/main" id="{1AAB8E68-589F-4F1A-8497-BB125726E995}"/>
              </a:ext>
            </a:extLst>
          </p:cNvPr>
          <p:cNvPicPr>
            <a:picLocks noChangeAspect="1"/>
          </p:cNvPicPr>
          <p:nvPr/>
        </p:nvPicPr>
        <p:blipFill>
          <a:blip r:embed="rId7"/>
          <a:stretch>
            <a:fillRect/>
          </a:stretch>
        </p:blipFill>
        <p:spPr>
          <a:xfrm>
            <a:off x="262074" y="1900445"/>
            <a:ext cx="11451611" cy="4081991"/>
          </a:xfrm>
          <a:prstGeom prst="rect">
            <a:avLst/>
          </a:prstGeom>
        </p:spPr>
      </p:pic>
      <p:sp>
        <p:nvSpPr>
          <p:cNvPr id="14" name="TextBox 13">
            <a:extLst>
              <a:ext uri="{FF2B5EF4-FFF2-40B4-BE49-F238E27FC236}">
                <a16:creationId xmlns:a16="http://schemas.microsoft.com/office/drawing/2014/main" id="{98710DD6-B0AE-461A-AAD9-71F6FD2FCBE2}"/>
              </a:ext>
            </a:extLst>
          </p:cNvPr>
          <p:cNvSpPr txBox="1"/>
          <p:nvPr/>
        </p:nvSpPr>
        <p:spPr>
          <a:xfrm>
            <a:off x="262074" y="1000739"/>
            <a:ext cx="11513236" cy="5355312"/>
          </a:xfrm>
          <a:prstGeom prst="rect">
            <a:avLst/>
          </a:prstGeom>
          <a:solidFill>
            <a:schemeClr val="bg1"/>
          </a:solidFill>
        </p:spPr>
        <p:txBody>
          <a:bodyPr wrap="square" rtlCol="0">
            <a:spAutoFit/>
          </a:bodyPr>
          <a:lstStyle/>
          <a:p>
            <a:endParaRPr lang="en-GB" sz="2400" b="1" dirty="0"/>
          </a:p>
          <a:p>
            <a:r>
              <a:rPr lang="en-GB" sz="2400" b="1" dirty="0"/>
              <a:t>There are some basic documents that are required for a List B application:</a:t>
            </a:r>
          </a:p>
          <a:p>
            <a:endParaRPr lang="en-GB" sz="2400" b="1" dirty="0"/>
          </a:p>
          <a:p>
            <a:pPr marL="285750" indent="-285750">
              <a:buFont typeface="Arial" panose="020B0604020202020204" pitchFamily="34" charset="0"/>
              <a:buChar char="•"/>
            </a:pPr>
            <a:r>
              <a:rPr lang="en-GB" sz="1800" dirty="0"/>
              <a:t>Standard letter to the Archdeacon – </a:t>
            </a:r>
            <a:r>
              <a:rPr lang="en-GB" sz="1800" i="1" dirty="0"/>
              <a:t>the CBT can provide you with a template to fill in</a:t>
            </a:r>
            <a:endParaRPr lang="en-GB" sz="1800" dirty="0"/>
          </a:p>
          <a:p>
            <a:pPr marL="285750" indent="-285750">
              <a:buFont typeface="Arial" panose="020B0604020202020204" pitchFamily="34" charset="0"/>
              <a:buChar char="•"/>
            </a:pPr>
            <a:r>
              <a:rPr lang="en-GB" sz="1800" dirty="0"/>
              <a:t>Excerpt from the PCC minutes</a:t>
            </a:r>
          </a:p>
          <a:p>
            <a:pPr marL="285750" indent="-285750">
              <a:buFont typeface="Arial" panose="020B0604020202020204" pitchFamily="34" charset="0"/>
              <a:buChar char="•"/>
            </a:pPr>
            <a:r>
              <a:rPr lang="en-GB" sz="1800" dirty="0"/>
              <a:t>Architects &amp; Surveyors Advice form - </a:t>
            </a:r>
            <a:r>
              <a:rPr lang="en-GB" sz="1800" i="1" dirty="0"/>
              <a:t>the CBT can provide you with the template form</a:t>
            </a:r>
          </a:p>
          <a:p>
            <a:pPr marL="285750" indent="-285750">
              <a:buFont typeface="Arial" panose="020B0604020202020204" pitchFamily="34" charset="0"/>
              <a:buChar char="•"/>
            </a:pPr>
            <a:r>
              <a:rPr lang="en-GB" sz="1800" dirty="0"/>
              <a:t>Correspondence with the Church Insurer</a:t>
            </a:r>
          </a:p>
          <a:p>
            <a:pPr marL="285750" indent="-285750">
              <a:buFont typeface="Arial" panose="020B0604020202020204" pitchFamily="34" charset="0"/>
              <a:buChar char="•"/>
            </a:pPr>
            <a:r>
              <a:rPr lang="en-GB" sz="1800" dirty="0"/>
              <a:t>Images of the area where work is required and a plan of the church/churchyard</a:t>
            </a:r>
          </a:p>
          <a:p>
            <a:pPr marL="285750" indent="-285750">
              <a:buFont typeface="Arial" panose="020B0604020202020204" pitchFamily="34" charset="0"/>
              <a:buChar char="•"/>
            </a:pPr>
            <a:r>
              <a:rPr lang="en-GB" sz="1800" dirty="0"/>
              <a:t>Specification/Quote for works including </a:t>
            </a:r>
            <a:r>
              <a:rPr lang="en-GB" sz="1800" dirty="0">
                <a:effectLst/>
                <a:latin typeface="Calibri" panose="020F0502020204030204" pitchFamily="34" charset="0"/>
                <a:ea typeface="Times New Roman" panose="02020603050405020304" pitchFamily="18" charset="0"/>
              </a:rPr>
              <a:t>(Construction, Design and Management) Regulations</a:t>
            </a:r>
          </a:p>
          <a:p>
            <a:endParaRPr lang="en-GB" dirty="0">
              <a:latin typeface="Calibri" panose="020F0502020204030204" pitchFamily="34" charset="0"/>
            </a:endParaRPr>
          </a:p>
          <a:p>
            <a:endParaRPr lang="en-GB" dirty="0">
              <a:latin typeface="Calibri" panose="020F0502020204030204" pitchFamily="34" charset="0"/>
            </a:endParaRPr>
          </a:p>
          <a:p>
            <a:pPr algn="ctr"/>
            <a:r>
              <a:rPr lang="en-GB" b="1" dirty="0"/>
              <a:t>It is important to remember that this list is not exhaustive and further documents may be required to support your application.</a:t>
            </a:r>
          </a:p>
          <a:p>
            <a:pPr marL="285750" indent="-285750">
              <a:buFont typeface="Arial" panose="020B0604020202020204" pitchFamily="34" charset="0"/>
              <a:buChar char="•"/>
            </a:pPr>
            <a:endParaRPr lang="en-GB" sz="1800" dirty="0">
              <a:latin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endParaRPr>
          </a:p>
          <a:p>
            <a:pPr marL="285750" indent="-285750">
              <a:buFont typeface="Arial" panose="020B0604020202020204" pitchFamily="34" charset="0"/>
              <a:buChar char="•"/>
            </a:pPr>
            <a:endParaRPr lang="en-GB" sz="1800" dirty="0">
              <a:latin typeface="Calibri" panose="020F0502020204030204" pitchFamily="34" charset="0"/>
            </a:endParaRPr>
          </a:p>
          <a:p>
            <a:endParaRPr lang="en-GB" dirty="0">
              <a:latin typeface="Calibri" panose="020F0502020204030204" pitchFamily="34" charset="0"/>
            </a:endParaRPr>
          </a:p>
          <a:p>
            <a:endParaRPr lang="en-GB" sz="1800" dirty="0">
              <a:latin typeface="Calibri" panose="020F0502020204030204" pitchFamily="34" charset="0"/>
            </a:endParaRPr>
          </a:p>
        </p:txBody>
      </p:sp>
    </p:spTree>
    <p:extLst>
      <p:ext uri="{BB962C8B-B14F-4D97-AF65-F5344CB8AC3E}">
        <p14:creationId xmlns:p14="http://schemas.microsoft.com/office/powerpoint/2010/main" val="413511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 application, email&#10;&#10;Description automatically generated">
            <a:extLst>
              <a:ext uri="{FF2B5EF4-FFF2-40B4-BE49-F238E27FC236}">
                <a16:creationId xmlns:a16="http://schemas.microsoft.com/office/drawing/2014/main" id="{3A1009EF-BC39-4618-948B-912C501C3B02}"/>
              </a:ext>
            </a:extLst>
          </p:cNvPr>
          <p:cNvPicPr>
            <a:picLocks noChangeAspect="1"/>
          </p:cNvPicPr>
          <p:nvPr/>
        </p:nvPicPr>
        <p:blipFill>
          <a:blip r:embed="rId3"/>
          <a:stretch>
            <a:fillRect/>
          </a:stretch>
        </p:blipFill>
        <p:spPr>
          <a:xfrm>
            <a:off x="925335" y="1323681"/>
            <a:ext cx="9145276" cy="4972744"/>
          </a:xfrm>
          <a:prstGeom prst="rect">
            <a:avLst/>
          </a:prstGeom>
        </p:spPr>
      </p:pic>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15</a:t>
            </a:fld>
            <a:endParaRPr lang="en-US"/>
          </a:p>
        </p:txBody>
      </p:sp>
      <p:sp>
        <p:nvSpPr>
          <p:cNvPr id="4" name="TextBox 3">
            <a:extLst>
              <a:ext uri="{FF2B5EF4-FFF2-40B4-BE49-F238E27FC236}">
                <a16:creationId xmlns:a16="http://schemas.microsoft.com/office/drawing/2014/main" id="{59596561-A4BF-42A4-8579-4E08E3949129}"/>
              </a:ext>
            </a:extLst>
          </p:cNvPr>
          <p:cNvSpPr txBox="1"/>
          <p:nvPr/>
        </p:nvSpPr>
        <p:spPr>
          <a:xfrm>
            <a:off x="198699" y="137575"/>
            <a:ext cx="489416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Adding documents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DEE9DE8-9634-49D1-A9D2-E5BF49EED6C2}"/>
              </a:ext>
            </a:extLst>
          </p:cNvPr>
          <p:cNvSpPr/>
          <p:nvPr/>
        </p:nvSpPr>
        <p:spPr>
          <a:xfrm>
            <a:off x="1655180" y="1323681"/>
            <a:ext cx="2835797" cy="354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080E2F-844C-473D-BA25-2CAC923B6FBF}"/>
              </a:ext>
            </a:extLst>
          </p:cNvPr>
          <p:cNvSpPr/>
          <p:nvPr/>
        </p:nvSpPr>
        <p:spPr>
          <a:xfrm>
            <a:off x="985778" y="1805805"/>
            <a:ext cx="1306010" cy="354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4B7BC5C-3D1D-4662-AE9D-8FF1256868F9}"/>
              </a:ext>
            </a:extLst>
          </p:cNvPr>
          <p:cNvSpPr/>
          <p:nvPr/>
        </p:nvSpPr>
        <p:spPr>
          <a:xfrm>
            <a:off x="4490976" y="2541918"/>
            <a:ext cx="2013995" cy="502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09AA27-AC51-45D5-BA66-3A7AA8E03A35}"/>
              </a:ext>
            </a:extLst>
          </p:cNvPr>
          <p:cNvSpPr/>
          <p:nvPr/>
        </p:nvSpPr>
        <p:spPr>
          <a:xfrm>
            <a:off x="985778" y="3355212"/>
            <a:ext cx="1028217" cy="502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DD8F59-0129-4813-998F-DF78879CE008}"/>
              </a:ext>
            </a:extLst>
          </p:cNvPr>
          <p:cNvSpPr/>
          <p:nvPr/>
        </p:nvSpPr>
        <p:spPr>
          <a:xfrm>
            <a:off x="985778" y="4694033"/>
            <a:ext cx="5866435" cy="1189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AC1AFC-81ED-416B-98C9-9D5410AA37C5}"/>
              </a:ext>
            </a:extLst>
          </p:cNvPr>
          <p:cNvSpPr/>
          <p:nvPr/>
        </p:nvSpPr>
        <p:spPr>
          <a:xfrm>
            <a:off x="985777" y="4212544"/>
            <a:ext cx="669403" cy="4814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16</a:t>
            </a:fld>
            <a:endParaRPr lang="en-US"/>
          </a:p>
        </p:txBody>
      </p:sp>
      <p:sp>
        <p:nvSpPr>
          <p:cNvPr id="2" name="TextBox 1">
            <a:extLst>
              <a:ext uri="{FF2B5EF4-FFF2-40B4-BE49-F238E27FC236}">
                <a16:creationId xmlns:a16="http://schemas.microsoft.com/office/drawing/2014/main" id="{8606F5EC-971E-4CC9-BC22-9D9EB73B4759}"/>
              </a:ext>
            </a:extLst>
          </p:cNvPr>
          <p:cNvSpPr txBox="1"/>
          <p:nvPr/>
        </p:nvSpPr>
        <p:spPr>
          <a:xfrm>
            <a:off x="567160" y="256230"/>
            <a:ext cx="630089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List B works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6B84293-F7C9-4A43-BD89-494103CD8258}"/>
              </a:ext>
            </a:extLst>
          </p:cNvPr>
          <p:cNvPicPr>
            <a:picLocks noChangeAspect="1"/>
          </p:cNvPicPr>
          <p:nvPr/>
        </p:nvPicPr>
        <p:blipFill>
          <a:blip r:embed="rId3"/>
          <a:stretch>
            <a:fillRect/>
          </a:stretch>
        </p:blipFill>
        <p:spPr>
          <a:xfrm>
            <a:off x="327486" y="1662311"/>
            <a:ext cx="4047763" cy="2698508"/>
          </a:xfrm>
          <a:prstGeom prst="rect">
            <a:avLst/>
          </a:prstGeom>
        </p:spPr>
      </p:pic>
      <p:sp>
        <p:nvSpPr>
          <p:cNvPr id="4" name="TextBox 3">
            <a:extLst>
              <a:ext uri="{FF2B5EF4-FFF2-40B4-BE49-F238E27FC236}">
                <a16:creationId xmlns:a16="http://schemas.microsoft.com/office/drawing/2014/main" id="{DFAD5A42-4144-4642-BCCA-67AC20CA4A93}"/>
              </a:ext>
            </a:extLst>
          </p:cNvPr>
          <p:cNvSpPr txBox="1"/>
          <p:nvPr/>
        </p:nvSpPr>
        <p:spPr>
          <a:xfrm>
            <a:off x="4525701" y="1286112"/>
            <a:ext cx="7268901" cy="923330"/>
          </a:xfrm>
          <a:prstGeom prst="rect">
            <a:avLst/>
          </a:prstGeom>
          <a:noFill/>
        </p:spPr>
        <p:txBody>
          <a:bodyPr wrap="square" rtlCol="0">
            <a:spAutoFit/>
          </a:bodyPr>
          <a:lstStyle/>
          <a:p>
            <a:r>
              <a:rPr lang="en-GB" dirty="0"/>
              <a:t>Once you feel that your application is ready and you have clicked ‘submit’ on the OFS, the CBT will be able to review your application and supporting documents</a:t>
            </a:r>
          </a:p>
        </p:txBody>
      </p:sp>
      <p:sp>
        <p:nvSpPr>
          <p:cNvPr id="6" name="TextBox 5">
            <a:extLst>
              <a:ext uri="{FF2B5EF4-FFF2-40B4-BE49-F238E27FC236}">
                <a16:creationId xmlns:a16="http://schemas.microsoft.com/office/drawing/2014/main" id="{2241AC5E-24FA-43F8-8DCA-D14EB4E64128}"/>
              </a:ext>
            </a:extLst>
          </p:cNvPr>
          <p:cNvSpPr txBox="1"/>
          <p:nvPr/>
        </p:nvSpPr>
        <p:spPr>
          <a:xfrm>
            <a:off x="4525701" y="2514349"/>
            <a:ext cx="7268902" cy="646331"/>
          </a:xfrm>
          <a:prstGeom prst="rect">
            <a:avLst/>
          </a:prstGeom>
          <a:noFill/>
        </p:spPr>
        <p:txBody>
          <a:bodyPr wrap="square" rtlCol="0">
            <a:spAutoFit/>
          </a:bodyPr>
          <a:lstStyle/>
          <a:p>
            <a:r>
              <a:rPr lang="en-GB" dirty="0"/>
              <a:t>The application will either be sent for consultation or reverted pending further information</a:t>
            </a:r>
          </a:p>
        </p:txBody>
      </p:sp>
      <p:sp>
        <p:nvSpPr>
          <p:cNvPr id="7" name="TextBox 6">
            <a:extLst>
              <a:ext uri="{FF2B5EF4-FFF2-40B4-BE49-F238E27FC236}">
                <a16:creationId xmlns:a16="http://schemas.microsoft.com/office/drawing/2014/main" id="{339D589B-2AE8-438E-8DC0-6AE46EED8498}"/>
              </a:ext>
            </a:extLst>
          </p:cNvPr>
          <p:cNvSpPr txBox="1"/>
          <p:nvPr/>
        </p:nvSpPr>
        <p:spPr>
          <a:xfrm>
            <a:off x="4595613" y="3512655"/>
            <a:ext cx="7268901" cy="923330"/>
          </a:xfrm>
          <a:prstGeom prst="rect">
            <a:avLst/>
          </a:prstGeom>
          <a:noFill/>
        </p:spPr>
        <p:txBody>
          <a:bodyPr wrap="square" rtlCol="0">
            <a:spAutoFit/>
          </a:bodyPr>
          <a:lstStyle/>
          <a:p>
            <a:r>
              <a:rPr lang="en-GB" dirty="0"/>
              <a:t>If the reviewing DAC member feels something is missing the application will be reverted pending further information. If everything is good then the application will be sent to the Archdeacon for determination.</a:t>
            </a:r>
          </a:p>
        </p:txBody>
      </p:sp>
    </p:spTree>
    <p:extLst>
      <p:ext uri="{BB962C8B-B14F-4D97-AF65-F5344CB8AC3E}">
        <p14:creationId xmlns:p14="http://schemas.microsoft.com/office/powerpoint/2010/main" val="15484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17</a:t>
            </a:fld>
            <a:endParaRPr lang="en-US"/>
          </a:p>
        </p:txBody>
      </p:sp>
      <p:sp>
        <p:nvSpPr>
          <p:cNvPr id="3" name="TextBox 2">
            <a:extLst>
              <a:ext uri="{FF2B5EF4-FFF2-40B4-BE49-F238E27FC236}">
                <a16:creationId xmlns:a16="http://schemas.microsoft.com/office/drawing/2014/main" id="{F73CC588-986D-481C-947F-A1594D2F5928}"/>
              </a:ext>
            </a:extLst>
          </p:cNvPr>
          <p:cNvSpPr txBox="1"/>
          <p:nvPr/>
        </p:nvSpPr>
        <p:spPr>
          <a:xfrm>
            <a:off x="567160" y="256230"/>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Graphical user interface, text, application, email, website&#10;&#10;Description automatically generated">
            <a:extLst>
              <a:ext uri="{FF2B5EF4-FFF2-40B4-BE49-F238E27FC236}">
                <a16:creationId xmlns:a16="http://schemas.microsoft.com/office/drawing/2014/main" id="{8116720D-91F8-4473-926C-DC558F543897}"/>
              </a:ext>
            </a:extLst>
          </p:cNvPr>
          <p:cNvPicPr>
            <a:picLocks noChangeAspect="1"/>
          </p:cNvPicPr>
          <p:nvPr/>
        </p:nvPicPr>
        <p:blipFill>
          <a:blip r:embed="rId3"/>
          <a:stretch>
            <a:fillRect/>
          </a:stretch>
        </p:blipFill>
        <p:spPr>
          <a:xfrm>
            <a:off x="168874" y="1488165"/>
            <a:ext cx="11625728" cy="3437385"/>
          </a:xfrm>
          <a:prstGeom prst="rect">
            <a:avLst/>
          </a:prstGeom>
        </p:spPr>
      </p:pic>
      <p:sp>
        <p:nvSpPr>
          <p:cNvPr id="8" name="Oval 7">
            <a:extLst>
              <a:ext uri="{FF2B5EF4-FFF2-40B4-BE49-F238E27FC236}">
                <a16:creationId xmlns:a16="http://schemas.microsoft.com/office/drawing/2014/main" id="{0BEA9DEE-8C1A-47DE-94F9-F3D430E6B419}"/>
              </a:ext>
            </a:extLst>
          </p:cNvPr>
          <p:cNvSpPr/>
          <p:nvPr/>
        </p:nvSpPr>
        <p:spPr>
          <a:xfrm>
            <a:off x="462988" y="3058610"/>
            <a:ext cx="2546430" cy="7407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Graphical user interface, application&#10;&#10;Description automatically generated">
            <a:extLst>
              <a:ext uri="{FF2B5EF4-FFF2-40B4-BE49-F238E27FC236}">
                <a16:creationId xmlns:a16="http://schemas.microsoft.com/office/drawing/2014/main" id="{D491CD4B-5EF4-455C-B1EC-D0600CAD1A2C}"/>
              </a:ext>
            </a:extLst>
          </p:cNvPr>
          <p:cNvPicPr>
            <a:picLocks noChangeAspect="1"/>
          </p:cNvPicPr>
          <p:nvPr/>
        </p:nvPicPr>
        <p:blipFill>
          <a:blip r:embed="rId4"/>
          <a:stretch>
            <a:fillRect/>
          </a:stretch>
        </p:blipFill>
        <p:spPr>
          <a:xfrm>
            <a:off x="314270" y="1410034"/>
            <a:ext cx="11480332" cy="4014799"/>
          </a:xfrm>
          <a:prstGeom prst="rect">
            <a:avLst/>
          </a:prstGeom>
        </p:spPr>
      </p:pic>
      <p:sp>
        <p:nvSpPr>
          <p:cNvPr id="11" name="TextBox 10">
            <a:extLst>
              <a:ext uri="{FF2B5EF4-FFF2-40B4-BE49-F238E27FC236}">
                <a16:creationId xmlns:a16="http://schemas.microsoft.com/office/drawing/2014/main" id="{E0CB9D5A-993C-41CF-83CB-CC676DFFD5D9}"/>
              </a:ext>
            </a:extLst>
          </p:cNvPr>
          <p:cNvSpPr txBox="1"/>
          <p:nvPr/>
        </p:nvSpPr>
        <p:spPr>
          <a:xfrm>
            <a:off x="567160" y="987021"/>
            <a:ext cx="3456972" cy="523220"/>
          </a:xfrm>
          <a:prstGeom prst="rect">
            <a:avLst/>
          </a:prstGeom>
          <a:noFill/>
        </p:spPr>
        <p:txBody>
          <a:bodyPr wrap="none" rtlCol="0">
            <a:spAutoFit/>
          </a:bodyPr>
          <a:lstStyle/>
          <a:p>
            <a:r>
              <a:rPr lang="en-GB" sz="2800" dirty="0"/>
              <a:t>Starting an application</a:t>
            </a:r>
          </a:p>
        </p:txBody>
      </p:sp>
    </p:spTree>
    <p:extLst>
      <p:ext uri="{BB962C8B-B14F-4D97-AF65-F5344CB8AC3E}">
        <p14:creationId xmlns:p14="http://schemas.microsoft.com/office/powerpoint/2010/main" val="21024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18</a:t>
            </a:fld>
            <a:endParaRPr lang="en-US"/>
          </a:p>
        </p:txBody>
      </p:sp>
      <p:sp>
        <p:nvSpPr>
          <p:cNvPr id="3" name="TextBox 2">
            <a:extLst>
              <a:ext uri="{FF2B5EF4-FFF2-40B4-BE49-F238E27FC236}">
                <a16:creationId xmlns:a16="http://schemas.microsoft.com/office/drawing/2014/main" id="{864E821B-D504-4984-AACB-FCA43F52B37D}"/>
              </a:ext>
            </a:extLst>
          </p:cNvPr>
          <p:cNvSpPr txBox="1"/>
          <p:nvPr/>
        </p:nvSpPr>
        <p:spPr>
          <a:xfrm>
            <a:off x="567160" y="256230"/>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7422C5C-F852-4D05-B80A-BCA34890B8FB}"/>
              </a:ext>
            </a:extLst>
          </p:cNvPr>
          <p:cNvSpPr txBox="1"/>
          <p:nvPr/>
        </p:nvSpPr>
        <p:spPr>
          <a:xfrm>
            <a:off x="567160" y="1087227"/>
            <a:ext cx="2962542" cy="523220"/>
          </a:xfrm>
          <a:prstGeom prst="rect">
            <a:avLst/>
          </a:prstGeom>
          <a:noFill/>
        </p:spPr>
        <p:txBody>
          <a:bodyPr wrap="none" rtlCol="0">
            <a:spAutoFit/>
          </a:bodyPr>
          <a:lstStyle/>
          <a:p>
            <a:r>
              <a:rPr lang="en-GB" sz="2800" dirty="0"/>
              <a:t>Faculty Documents</a:t>
            </a:r>
          </a:p>
        </p:txBody>
      </p:sp>
      <p:pic>
        <p:nvPicPr>
          <p:cNvPr id="4" name="Picture 3">
            <a:extLst>
              <a:ext uri="{FF2B5EF4-FFF2-40B4-BE49-F238E27FC236}">
                <a16:creationId xmlns:a16="http://schemas.microsoft.com/office/drawing/2014/main" id="{CE31436D-2E7F-464C-80DE-4790F63CC9F1}"/>
              </a:ext>
            </a:extLst>
          </p:cNvPr>
          <p:cNvPicPr>
            <a:picLocks noChangeAspect="1"/>
          </p:cNvPicPr>
          <p:nvPr/>
        </p:nvPicPr>
        <p:blipFill>
          <a:blip r:embed="rId3"/>
          <a:stretch>
            <a:fillRect/>
          </a:stretch>
        </p:blipFill>
        <p:spPr>
          <a:xfrm>
            <a:off x="103850" y="1918224"/>
            <a:ext cx="5304722" cy="2662970"/>
          </a:xfrm>
          <a:prstGeom prst="rect">
            <a:avLst/>
          </a:prstGeom>
        </p:spPr>
      </p:pic>
      <p:sp>
        <p:nvSpPr>
          <p:cNvPr id="6" name="TextBox 5">
            <a:extLst>
              <a:ext uri="{FF2B5EF4-FFF2-40B4-BE49-F238E27FC236}">
                <a16:creationId xmlns:a16="http://schemas.microsoft.com/office/drawing/2014/main" id="{3F5F4AF4-245B-4FD4-817E-DF49D7BFDBDE}"/>
              </a:ext>
            </a:extLst>
          </p:cNvPr>
          <p:cNvSpPr txBox="1"/>
          <p:nvPr/>
        </p:nvSpPr>
        <p:spPr>
          <a:xfrm>
            <a:off x="5648446" y="1828800"/>
            <a:ext cx="2792496" cy="369332"/>
          </a:xfrm>
          <a:prstGeom prst="rect">
            <a:avLst/>
          </a:prstGeom>
          <a:noFill/>
        </p:spPr>
        <p:txBody>
          <a:bodyPr wrap="none" rtlCol="0">
            <a:spAutoFit/>
          </a:bodyPr>
          <a:lstStyle/>
          <a:p>
            <a:r>
              <a:rPr lang="en-GB" dirty="0"/>
              <a:t>1. Statement of Significance</a:t>
            </a:r>
          </a:p>
        </p:txBody>
      </p:sp>
      <p:sp>
        <p:nvSpPr>
          <p:cNvPr id="7" name="TextBox 6">
            <a:extLst>
              <a:ext uri="{FF2B5EF4-FFF2-40B4-BE49-F238E27FC236}">
                <a16:creationId xmlns:a16="http://schemas.microsoft.com/office/drawing/2014/main" id="{031437F0-DA28-4544-83EC-BDCF4136882E}"/>
              </a:ext>
            </a:extLst>
          </p:cNvPr>
          <p:cNvSpPr txBox="1"/>
          <p:nvPr/>
        </p:nvSpPr>
        <p:spPr>
          <a:xfrm>
            <a:off x="5648446" y="2198132"/>
            <a:ext cx="2276649" cy="369332"/>
          </a:xfrm>
          <a:prstGeom prst="rect">
            <a:avLst/>
          </a:prstGeom>
          <a:noFill/>
        </p:spPr>
        <p:txBody>
          <a:bodyPr wrap="none" rtlCol="0">
            <a:spAutoFit/>
          </a:bodyPr>
          <a:lstStyle/>
          <a:p>
            <a:r>
              <a:rPr lang="en-GB" dirty="0"/>
              <a:t>2. Statement of Needs</a:t>
            </a:r>
          </a:p>
        </p:txBody>
      </p:sp>
      <p:sp>
        <p:nvSpPr>
          <p:cNvPr id="8" name="TextBox 7">
            <a:extLst>
              <a:ext uri="{FF2B5EF4-FFF2-40B4-BE49-F238E27FC236}">
                <a16:creationId xmlns:a16="http://schemas.microsoft.com/office/drawing/2014/main" id="{7B9AAA2C-DEAA-448B-B548-6DCD1ED9B0B8}"/>
              </a:ext>
            </a:extLst>
          </p:cNvPr>
          <p:cNvSpPr txBox="1"/>
          <p:nvPr/>
        </p:nvSpPr>
        <p:spPr>
          <a:xfrm>
            <a:off x="5648446" y="2581817"/>
            <a:ext cx="6011582" cy="369332"/>
          </a:xfrm>
          <a:prstGeom prst="rect">
            <a:avLst/>
          </a:prstGeom>
          <a:noFill/>
        </p:spPr>
        <p:txBody>
          <a:bodyPr wrap="none" rtlCol="0">
            <a:spAutoFit/>
          </a:bodyPr>
          <a:lstStyle/>
          <a:p>
            <a:r>
              <a:rPr lang="en-GB" dirty="0"/>
              <a:t>3. Architect’s and Surveyor’s Advice Form (Template Available)</a:t>
            </a:r>
          </a:p>
        </p:txBody>
      </p:sp>
      <p:sp>
        <p:nvSpPr>
          <p:cNvPr id="9" name="TextBox 8">
            <a:extLst>
              <a:ext uri="{FF2B5EF4-FFF2-40B4-BE49-F238E27FC236}">
                <a16:creationId xmlns:a16="http://schemas.microsoft.com/office/drawing/2014/main" id="{707D921A-B47E-4A05-ADD9-E73B4F45DC54}"/>
              </a:ext>
            </a:extLst>
          </p:cNvPr>
          <p:cNvSpPr txBox="1"/>
          <p:nvPr/>
        </p:nvSpPr>
        <p:spPr>
          <a:xfrm>
            <a:off x="5648446" y="3004178"/>
            <a:ext cx="3860544" cy="369332"/>
          </a:xfrm>
          <a:prstGeom prst="rect">
            <a:avLst/>
          </a:prstGeom>
          <a:noFill/>
        </p:spPr>
        <p:txBody>
          <a:bodyPr wrap="none" rtlCol="0">
            <a:spAutoFit/>
          </a:bodyPr>
          <a:lstStyle/>
          <a:p>
            <a:r>
              <a:rPr lang="en-GB" dirty="0"/>
              <a:t>4. Correspondence with Church Insurer</a:t>
            </a:r>
          </a:p>
        </p:txBody>
      </p:sp>
      <p:sp>
        <p:nvSpPr>
          <p:cNvPr id="10" name="TextBox 9">
            <a:extLst>
              <a:ext uri="{FF2B5EF4-FFF2-40B4-BE49-F238E27FC236}">
                <a16:creationId xmlns:a16="http://schemas.microsoft.com/office/drawing/2014/main" id="{264DBCB1-9A0B-4AE2-9743-48EC3D846909}"/>
              </a:ext>
            </a:extLst>
          </p:cNvPr>
          <p:cNvSpPr txBox="1"/>
          <p:nvPr/>
        </p:nvSpPr>
        <p:spPr>
          <a:xfrm>
            <a:off x="5648446" y="3424296"/>
            <a:ext cx="2879827" cy="369332"/>
          </a:xfrm>
          <a:prstGeom prst="rect">
            <a:avLst/>
          </a:prstGeom>
          <a:noFill/>
        </p:spPr>
        <p:txBody>
          <a:bodyPr wrap="none" rtlCol="0">
            <a:spAutoFit/>
          </a:bodyPr>
          <a:lstStyle/>
          <a:p>
            <a:r>
              <a:rPr lang="en-GB" dirty="0"/>
              <a:t>5. Images and Church Layout</a:t>
            </a:r>
          </a:p>
        </p:txBody>
      </p:sp>
      <p:sp>
        <p:nvSpPr>
          <p:cNvPr id="11" name="TextBox 10">
            <a:extLst>
              <a:ext uri="{FF2B5EF4-FFF2-40B4-BE49-F238E27FC236}">
                <a16:creationId xmlns:a16="http://schemas.microsoft.com/office/drawing/2014/main" id="{7886EFB8-081C-48B2-9F5D-A17508C77764}"/>
              </a:ext>
            </a:extLst>
          </p:cNvPr>
          <p:cNvSpPr txBox="1"/>
          <p:nvPr/>
        </p:nvSpPr>
        <p:spPr>
          <a:xfrm>
            <a:off x="5648446" y="3844414"/>
            <a:ext cx="2652329" cy="369332"/>
          </a:xfrm>
          <a:prstGeom prst="rect">
            <a:avLst/>
          </a:prstGeom>
          <a:noFill/>
        </p:spPr>
        <p:txBody>
          <a:bodyPr wrap="none" rtlCol="0">
            <a:spAutoFit/>
          </a:bodyPr>
          <a:lstStyle/>
          <a:p>
            <a:r>
              <a:rPr lang="en-GB" dirty="0"/>
              <a:t>6. Specification/Quotation</a:t>
            </a:r>
          </a:p>
        </p:txBody>
      </p:sp>
      <p:sp>
        <p:nvSpPr>
          <p:cNvPr id="12" name="TextBox 11">
            <a:extLst>
              <a:ext uri="{FF2B5EF4-FFF2-40B4-BE49-F238E27FC236}">
                <a16:creationId xmlns:a16="http://schemas.microsoft.com/office/drawing/2014/main" id="{1498B32C-6469-48F3-86CD-3B8B7171D984}"/>
              </a:ext>
            </a:extLst>
          </p:cNvPr>
          <p:cNvSpPr txBox="1"/>
          <p:nvPr/>
        </p:nvSpPr>
        <p:spPr>
          <a:xfrm>
            <a:off x="5648446" y="4213746"/>
            <a:ext cx="1604029" cy="369332"/>
          </a:xfrm>
          <a:prstGeom prst="rect">
            <a:avLst/>
          </a:prstGeom>
          <a:noFill/>
        </p:spPr>
        <p:txBody>
          <a:bodyPr wrap="none" rtlCol="0">
            <a:spAutoFit/>
          </a:bodyPr>
          <a:lstStyle/>
          <a:p>
            <a:r>
              <a:rPr lang="en-GB" dirty="0"/>
              <a:t>7. PCC Minutes</a:t>
            </a:r>
          </a:p>
        </p:txBody>
      </p:sp>
    </p:spTree>
    <p:extLst>
      <p:ext uri="{BB962C8B-B14F-4D97-AF65-F5344CB8AC3E}">
        <p14:creationId xmlns:p14="http://schemas.microsoft.com/office/powerpoint/2010/main" val="40186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19</a:t>
            </a:fld>
            <a:endParaRPr lang="en-US"/>
          </a:p>
        </p:txBody>
      </p:sp>
      <p:pic>
        <p:nvPicPr>
          <p:cNvPr id="2" name="Picture 1">
            <a:extLst>
              <a:ext uri="{FF2B5EF4-FFF2-40B4-BE49-F238E27FC236}">
                <a16:creationId xmlns:a16="http://schemas.microsoft.com/office/drawing/2014/main" id="{3EF7DF1C-F1BB-43DD-A7C8-204FE97EDDAE}"/>
              </a:ext>
            </a:extLst>
          </p:cNvPr>
          <p:cNvPicPr>
            <a:picLocks noChangeAspect="1"/>
          </p:cNvPicPr>
          <p:nvPr/>
        </p:nvPicPr>
        <p:blipFill>
          <a:blip r:embed="rId3"/>
          <a:stretch>
            <a:fillRect/>
          </a:stretch>
        </p:blipFill>
        <p:spPr>
          <a:xfrm>
            <a:off x="244205" y="1805556"/>
            <a:ext cx="5698723" cy="3803252"/>
          </a:xfrm>
          <a:prstGeom prst="rect">
            <a:avLst/>
          </a:prstGeom>
        </p:spPr>
      </p:pic>
      <p:sp>
        <p:nvSpPr>
          <p:cNvPr id="4" name="TextBox 3">
            <a:extLst>
              <a:ext uri="{FF2B5EF4-FFF2-40B4-BE49-F238E27FC236}">
                <a16:creationId xmlns:a16="http://schemas.microsoft.com/office/drawing/2014/main" id="{FFC34191-AF84-46D1-B720-37A8CB251E51}"/>
              </a:ext>
            </a:extLst>
          </p:cNvPr>
          <p:cNvSpPr txBox="1"/>
          <p:nvPr/>
        </p:nvSpPr>
        <p:spPr>
          <a:xfrm>
            <a:off x="312517" y="256230"/>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130D0EC-C654-4279-BBF9-8C66FF52BCFF}"/>
              </a:ext>
            </a:extLst>
          </p:cNvPr>
          <p:cNvSpPr txBox="1"/>
          <p:nvPr/>
        </p:nvSpPr>
        <p:spPr>
          <a:xfrm>
            <a:off x="6065087" y="1262698"/>
            <a:ext cx="3719031" cy="369332"/>
          </a:xfrm>
          <a:prstGeom prst="rect">
            <a:avLst/>
          </a:prstGeom>
          <a:noFill/>
        </p:spPr>
        <p:txBody>
          <a:bodyPr wrap="none" rtlCol="0">
            <a:spAutoFit/>
          </a:bodyPr>
          <a:lstStyle/>
          <a:p>
            <a:pPr marL="285750" indent="-285750">
              <a:buFont typeface="Arial" panose="020B0604020202020204" pitchFamily="34" charset="0"/>
              <a:buChar char="•"/>
            </a:pPr>
            <a:r>
              <a:rPr lang="en-GB" dirty="0"/>
              <a:t>400,000 listed buildings in England</a:t>
            </a:r>
          </a:p>
        </p:txBody>
      </p:sp>
      <p:sp>
        <p:nvSpPr>
          <p:cNvPr id="6" name="TextBox 5">
            <a:extLst>
              <a:ext uri="{FF2B5EF4-FFF2-40B4-BE49-F238E27FC236}">
                <a16:creationId xmlns:a16="http://schemas.microsoft.com/office/drawing/2014/main" id="{1051E423-EA4F-4DA1-9A13-538A0693D03D}"/>
              </a:ext>
            </a:extLst>
          </p:cNvPr>
          <p:cNvSpPr txBox="1"/>
          <p:nvPr/>
        </p:nvSpPr>
        <p:spPr>
          <a:xfrm>
            <a:off x="6065087" y="1620890"/>
            <a:ext cx="1662699" cy="369332"/>
          </a:xfrm>
          <a:prstGeom prst="rect">
            <a:avLst/>
          </a:prstGeom>
          <a:noFill/>
        </p:spPr>
        <p:txBody>
          <a:bodyPr wrap="none" rtlCol="0">
            <a:spAutoFit/>
          </a:bodyPr>
          <a:lstStyle/>
          <a:p>
            <a:pPr marL="285750" indent="-285750">
              <a:buFont typeface="Arial" panose="020B0604020202020204" pitchFamily="34" charset="0"/>
              <a:buChar char="•"/>
            </a:pPr>
            <a:r>
              <a:rPr lang="en-GB" dirty="0"/>
              <a:t>2.5% Grade I</a:t>
            </a:r>
          </a:p>
        </p:txBody>
      </p:sp>
      <p:sp>
        <p:nvSpPr>
          <p:cNvPr id="7" name="TextBox 6">
            <a:extLst>
              <a:ext uri="{FF2B5EF4-FFF2-40B4-BE49-F238E27FC236}">
                <a16:creationId xmlns:a16="http://schemas.microsoft.com/office/drawing/2014/main" id="{7D40392D-8C31-4D3A-8087-8224C7E2AF95}"/>
              </a:ext>
            </a:extLst>
          </p:cNvPr>
          <p:cNvSpPr txBox="1"/>
          <p:nvPr/>
        </p:nvSpPr>
        <p:spPr>
          <a:xfrm>
            <a:off x="6065087" y="1990658"/>
            <a:ext cx="1835824" cy="369332"/>
          </a:xfrm>
          <a:prstGeom prst="rect">
            <a:avLst/>
          </a:prstGeom>
          <a:noFill/>
        </p:spPr>
        <p:txBody>
          <a:bodyPr wrap="none" rtlCol="0">
            <a:spAutoFit/>
          </a:bodyPr>
          <a:lstStyle/>
          <a:p>
            <a:pPr marL="285750" indent="-285750">
              <a:buFont typeface="Arial" panose="020B0604020202020204" pitchFamily="34" charset="0"/>
              <a:buChar char="•"/>
            </a:pPr>
            <a:r>
              <a:rPr lang="en-GB" dirty="0"/>
              <a:t>5.8% Grade II*</a:t>
            </a:r>
          </a:p>
        </p:txBody>
      </p:sp>
      <p:sp>
        <p:nvSpPr>
          <p:cNvPr id="8" name="TextBox 7">
            <a:extLst>
              <a:ext uri="{FF2B5EF4-FFF2-40B4-BE49-F238E27FC236}">
                <a16:creationId xmlns:a16="http://schemas.microsoft.com/office/drawing/2014/main" id="{7162A69E-E2A5-4C7D-BACB-04C54C9E1AB0}"/>
              </a:ext>
            </a:extLst>
          </p:cNvPr>
          <p:cNvSpPr txBox="1"/>
          <p:nvPr/>
        </p:nvSpPr>
        <p:spPr>
          <a:xfrm>
            <a:off x="6059213" y="2336031"/>
            <a:ext cx="6104107" cy="369332"/>
          </a:xfrm>
          <a:prstGeom prst="rect">
            <a:avLst/>
          </a:prstGeom>
          <a:noFill/>
        </p:spPr>
        <p:txBody>
          <a:bodyPr wrap="none" rtlCol="0">
            <a:spAutoFit/>
          </a:bodyPr>
          <a:lstStyle/>
          <a:p>
            <a:pPr marL="285750" indent="-285750">
              <a:buFont typeface="Arial" panose="020B0604020202020204" pitchFamily="34" charset="0"/>
              <a:buChar char="•"/>
            </a:pPr>
            <a:r>
              <a:rPr lang="en-GB" dirty="0"/>
              <a:t>Church of England has approximately 12,500 listed buildings</a:t>
            </a:r>
          </a:p>
        </p:txBody>
      </p:sp>
      <p:sp>
        <p:nvSpPr>
          <p:cNvPr id="9" name="TextBox 8">
            <a:extLst>
              <a:ext uri="{FF2B5EF4-FFF2-40B4-BE49-F238E27FC236}">
                <a16:creationId xmlns:a16="http://schemas.microsoft.com/office/drawing/2014/main" id="{EC4A6250-AF29-43EB-BCE1-123635AD8D62}"/>
              </a:ext>
            </a:extLst>
          </p:cNvPr>
          <p:cNvSpPr txBox="1"/>
          <p:nvPr/>
        </p:nvSpPr>
        <p:spPr>
          <a:xfrm>
            <a:off x="6065087" y="2673128"/>
            <a:ext cx="5463250" cy="646331"/>
          </a:xfrm>
          <a:prstGeom prst="rect">
            <a:avLst/>
          </a:prstGeom>
          <a:noFill/>
        </p:spPr>
        <p:txBody>
          <a:bodyPr wrap="square" rtlCol="0">
            <a:spAutoFit/>
          </a:bodyPr>
          <a:lstStyle/>
          <a:p>
            <a:pPr marL="285750" indent="-285750">
              <a:buFont typeface="Arial" panose="020B0604020202020204" pitchFamily="34" charset="0"/>
              <a:buChar char="•"/>
            </a:pPr>
            <a:r>
              <a:rPr lang="en-GB" dirty="0"/>
              <a:t>Any Faculty must acknowledge this and seek to maintain or enhance its significance.</a:t>
            </a:r>
          </a:p>
        </p:txBody>
      </p:sp>
      <p:sp>
        <p:nvSpPr>
          <p:cNvPr id="10" name="TextBox 9">
            <a:extLst>
              <a:ext uri="{FF2B5EF4-FFF2-40B4-BE49-F238E27FC236}">
                <a16:creationId xmlns:a16="http://schemas.microsoft.com/office/drawing/2014/main" id="{0A8BE4A5-608C-4CCC-9691-041512A8B476}"/>
              </a:ext>
            </a:extLst>
          </p:cNvPr>
          <p:cNvSpPr txBox="1"/>
          <p:nvPr/>
        </p:nvSpPr>
        <p:spPr>
          <a:xfrm>
            <a:off x="6065087" y="3341667"/>
            <a:ext cx="5698724" cy="646331"/>
          </a:xfrm>
          <a:prstGeom prst="rect">
            <a:avLst/>
          </a:prstGeom>
          <a:noFill/>
        </p:spPr>
        <p:txBody>
          <a:bodyPr wrap="square" rtlCol="0">
            <a:spAutoFit/>
          </a:bodyPr>
          <a:lstStyle/>
          <a:p>
            <a:pPr marL="285750" indent="-285750">
              <a:buFont typeface="Arial" panose="020B0604020202020204" pitchFamily="34" charset="0"/>
              <a:buChar char="•"/>
            </a:pPr>
            <a:r>
              <a:rPr lang="en-GB" dirty="0"/>
              <a:t>All applications are weighed on the basis of benefit versus Harm</a:t>
            </a:r>
          </a:p>
        </p:txBody>
      </p:sp>
      <p:sp>
        <p:nvSpPr>
          <p:cNvPr id="11" name="TextBox 10">
            <a:extLst>
              <a:ext uri="{FF2B5EF4-FFF2-40B4-BE49-F238E27FC236}">
                <a16:creationId xmlns:a16="http://schemas.microsoft.com/office/drawing/2014/main" id="{5446DE86-3BAA-4206-8459-8C269AAB81C8}"/>
              </a:ext>
            </a:extLst>
          </p:cNvPr>
          <p:cNvSpPr txBox="1"/>
          <p:nvPr/>
        </p:nvSpPr>
        <p:spPr>
          <a:xfrm>
            <a:off x="6059213" y="4006996"/>
            <a:ext cx="5652424" cy="646331"/>
          </a:xfrm>
          <a:prstGeom prst="rect">
            <a:avLst/>
          </a:prstGeom>
          <a:noFill/>
        </p:spPr>
        <p:txBody>
          <a:bodyPr wrap="square" rtlCol="0">
            <a:spAutoFit/>
          </a:bodyPr>
          <a:lstStyle/>
          <a:p>
            <a:pPr marL="285750" indent="-285750">
              <a:buFont typeface="Arial" panose="020B0604020202020204" pitchFamily="34" charset="0"/>
              <a:buChar char="•"/>
            </a:pPr>
            <a:r>
              <a:rPr lang="en-GB" dirty="0"/>
              <a:t>The first thing to do before even starting a Faculty is to populate a statement of significance and need.</a:t>
            </a:r>
          </a:p>
        </p:txBody>
      </p:sp>
      <p:sp>
        <p:nvSpPr>
          <p:cNvPr id="12" name="TextBox 11">
            <a:extLst>
              <a:ext uri="{FF2B5EF4-FFF2-40B4-BE49-F238E27FC236}">
                <a16:creationId xmlns:a16="http://schemas.microsoft.com/office/drawing/2014/main" id="{81EC1779-8699-46D1-A3F3-89D21C28B2C1}"/>
              </a:ext>
            </a:extLst>
          </p:cNvPr>
          <p:cNvSpPr txBox="1"/>
          <p:nvPr/>
        </p:nvSpPr>
        <p:spPr>
          <a:xfrm>
            <a:off x="312517" y="1122480"/>
            <a:ext cx="1908664" cy="523220"/>
          </a:xfrm>
          <a:prstGeom prst="rect">
            <a:avLst/>
          </a:prstGeom>
          <a:noFill/>
        </p:spPr>
        <p:txBody>
          <a:bodyPr wrap="none" rtlCol="0">
            <a:spAutoFit/>
          </a:bodyPr>
          <a:lstStyle/>
          <a:p>
            <a:r>
              <a:rPr lang="en-GB" sz="2800" dirty="0"/>
              <a:t>Why faculty</a:t>
            </a:r>
          </a:p>
        </p:txBody>
      </p:sp>
    </p:spTree>
    <p:extLst>
      <p:ext uri="{BB962C8B-B14F-4D97-AF65-F5344CB8AC3E}">
        <p14:creationId xmlns:p14="http://schemas.microsoft.com/office/powerpoint/2010/main" val="32977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a:t>
            </a:fld>
            <a:endParaRPr lang="en-US"/>
          </a:p>
        </p:txBody>
      </p:sp>
      <p:sp>
        <p:nvSpPr>
          <p:cNvPr id="7" name="TextBox 6">
            <a:extLst>
              <a:ext uri="{FF2B5EF4-FFF2-40B4-BE49-F238E27FC236}">
                <a16:creationId xmlns:a16="http://schemas.microsoft.com/office/drawing/2014/main" id="{ACD98A6D-A189-442B-89F3-E1116C02A835}"/>
              </a:ext>
            </a:extLst>
          </p:cNvPr>
          <p:cNvSpPr txBox="1"/>
          <p:nvPr/>
        </p:nvSpPr>
        <p:spPr>
          <a:xfrm>
            <a:off x="450574" y="369838"/>
            <a:ext cx="6096000" cy="830997"/>
          </a:xfrm>
          <a:prstGeom prst="rect">
            <a:avLst/>
          </a:prstGeom>
          <a:noFill/>
        </p:spPr>
        <p:txBody>
          <a:bodyPr wrap="square">
            <a:spAutoFit/>
          </a:bodyPr>
          <a:lstStyle/>
          <a:p>
            <a:r>
              <a:rPr kumimoji="0" lang="en-US" sz="4800" b="0" i="0" u="none" strike="noStrike" kern="1200" cap="none" spc="0" normalizeH="0" baseline="0" noProof="0" dirty="0">
                <a:ln>
                  <a:noFill/>
                </a:ln>
                <a:solidFill>
                  <a:srgbClr val="8377B6"/>
                </a:solidFill>
                <a:effectLst/>
                <a:uLnTx/>
                <a:uFillTx/>
                <a:latin typeface="Calibri" panose="020F0502020204030204"/>
                <a:ea typeface="+mj-ea"/>
                <a:cs typeface="+mj-cs"/>
              </a:rPr>
              <a:t>Prelims</a:t>
            </a:r>
            <a:endParaRPr lang="en-GB" dirty="0"/>
          </a:p>
        </p:txBody>
      </p:sp>
      <p:sp>
        <p:nvSpPr>
          <p:cNvPr id="8" name="TextBox 7">
            <a:extLst>
              <a:ext uri="{FF2B5EF4-FFF2-40B4-BE49-F238E27FC236}">
                <a16:creationId xmlns:a16="http://schemas.microsoft.com/office/drawing/2014/main" id="{EFCB7945-E312-4D5D-BA24-5E39D36F34FB}"/>
              </a:ext>
            </a:extLst>
          </p:cNvPr>
          <p:cNvSpPr txBox="1"/>
          <p:nvPr/>
        </p:nvSpPr>
        <p:spPr>
          <a:xfrm>
            <a:off x="543339" y="1860204"/>
            <a:ext cx="5261113" cy="2308324"/>
          </a:xfrm>
          <a:prstGeom prst="rect">
            <a:avLst/>
          </a:prstGeom>
          <a:noFill/>
        </p:spPr>
        <p:txBody>
          <a:bodyPr wrap="square" rtlCol="0">
            <a:spAutoFit/>
          </a:bodyPr>
          <a:lstStyle/>
          <a:p>
            <a:pPr marL="342900" indent="-342900">
              <a:buFont typeface="+mj-lt"/>
              <a:buAutoNum type="arabicPeriod"/>
            </a:pPr>
            <a:r>
              <a:rPr lang="en-GB" sz="3600" dirty="0"/>
              <a:t>Fire Alarms and Exits</a:t>
            </a:r>
          </a:p>
          <a:p>
            <a:pPr marL="342900" indent="-342900">
              <a:buFont typeface="+mj-lt"/>
              <a:buAutoNum type="arabicPeriod"/>
            </a:pPr>
            <a:r>
              <a:rPr lang="en-GB" sz="3600" dirty="0"/>
              <a:t>Questions</a:t>
            </a:r>
          </a:p>
          <a:p>
            <a:pPr marL="342900" indent="-342900">
              <a:buFont typeface="+mj-lt"/>
              <a:buAutoNum type="arabicPeriod"/>
            </a:pPr>
            <a:r>
              <a:rPr lang="en-GB" sz="3600" dirty="0"/>
              <a:t>Notes</a:t>
            </a:r>
          </a:p>
          <a:p>
            <a:pPr marL="342900" indent="-342900">
              <a:buFont typeface="+mj-lt"/>
              <a:buAutoNum type="arabicPeriod"/>
            </a:pPr>
            <a:r>
              <a:rPr lang="en-GB" sz="3600" dirty="0"/>
              <a:t>Breaks</a:t>
            </a:r>
          </a:p>
        </p:txBody>
      </p:sp>
    </p:spTree>
    <p:extLst>
      <p:ext uri="{BB962C8B-B14F-4D97-AF65-F5344CB8AC3E}">
        <p14:creationId xmlns:p14="http://schemas.microsoft.com/office/powerpoint/2010/main" val="379559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20</a:t>
            </a:fld>
            <a:endParaRPr lang="en-US"/>
          </a:p>
        </p:txBody>
      </p:sp>
      <p:sp>
        <p:nvSpPr>
          <p:cNvPr id="4" name="TextBox 3">
            <a:extLst>
              <a:ext uri="{FF2B5EF4-FFF2-40B4-BE49-F238E27FC236}">
                <a16:creationId xmlns:a16="http://schemas.microsoft.com/office/drawing/2014/main" id="{B6A81FCF-8F0F-4C1C-AD51-4B44B6A60783}"/>
              </a:ext>
            </a:extLst>
          </p:cNvPr>
          <p:cNvSpPr txBox="1"/>
          <p:nvPr/>
        </p:nvSpPr>
        <p:spPr>
          <a:xfrm>
            <a:off x="205639" y="137477"/>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73C4C3-134A-42B3-B1B6-658B285420FF}"/>
              </a:ext>
            </a:extLst>
          </p:cNvPr>
          <p:cNvSpPr txBox="1"/>
          <p:nvPr/>
        </p:nvSpPr>
        <p:spPr>
          <a:xfrm>
            <a:off x="205639" y="968474"/>
            <a:ext cx="2815322" cy="523220"/>
          </a:xfrm>
          <a:prstGeom prst="rect">
            <a:avLst/>
          </a:prstGeom>
          <a:noFill/>
        </p:spPr>
        <p:txBody>
          <a:bodyPr wrap="none" rtlCol="0">
            <a:spAutoFit/>
          </a:bodyPr>
          <a:lstStyle/>
          <a:p>
            <a:r>
              <a:rPr lang="en-GB" sz="2800" dirty="0"/>
              <a:t>Stages of a faculty</a:t>
            </a:r>
          </a:p>
        </p:txBody>
      </p:sp>
      <p:sp>
        <p:nvSpPr>
          <p:cNvPr id="6" name="TextBox 5">
            <a:extLst>
              <a:ext uri="{FF2B5EF4-FFF2-40B4-BE49-F238E27FC236}">
                <a16:creationId xmlns:a16="http://schemas.microsoft.com/office/drawing/2014/main" id="{E2096408-285A-4095-B285-CAD74B2CFE45}"/>
              </a:ext>
            </a:extLst>
          </p:cNvPr>
          <p:cNvSpPr txBox="1"/>
          <p:nvPr/>
        </p:nvSpPr>
        <p:spPr>
          <a:xfrm>
            <a:off x="222085" y="1685099"/>
            <a:ext cx="1679755" cy="369332"/>
          </a:xfrm>
          <a:prstGeom prst="rect">
            <a:avLst/>
          </a:prstGeom>
          <a:noFill/>
        </p:spPr>
        <p:txBody>
          <a:bodyPr wrap="none" rtlCol="0">
            <a:spAutoFit/>
          </a:bodyPr>
          <a:lstStyle/>
          <a:p>
            <a:pPr marL="285750" indent="-285750">
              <a:buFont typeface="Arial" panose="020B0604020202020204" pitchFamily="34" charset="0"/>
              <a:buChar char="•"/>
            </a:pPr>
            <a:r>
              <a:rPr lang="en-GB" dirty="0"/>
              <a:t>Initial review</a:t>
            </a:r>
          </a:p>
        </p:txBody>
      </p:sp>
      <p:sp>
        <p:nvSpPr>
          <p:cNvPr id="7" name="TextBox 6">
            <a:extLst>
              <a:ext uri="{FF2B5EF4-FFF2-40B4-BE49-F238E27FC236}">
                <a16:creationId xmlns:a16="http://schemas.microsoft.com/office/drawing/2014/main" id="{6A6C2FD7-F501-4BC2-A92F-D9C07270B965}"/>
              </a:ext>
            </a:extLst>
          </p:cNvPr>
          <p:cNvSpPr txBox="1"/>
          <p:nvPr/>
        </p:nvSpPr>
        <p:spPr>
          <a:xfrm>
            <a:off x="205639" y="2138025"/>
            <a:ext cx="4977325" cy="369332"/>
          </a:xfrm>
          <a:prstGeom prst="rect">
            <a:avLst/>
          </a:prstGeom>
          <a:noFill/>
        </p:spPr>
        <p:txBody>
          <a:bodyPr wrap="none" rtlCol="0">
            <a:spAutoFit/>
          </a:bodyPr>
          <a:lstStyle/>
          <a:p>
            <a:pPr marL="285750" indent="-285750">
              <a:buFont typeface="Arial" panose="020B0604020202020204" pitchFamily="34" charset="0"/>
              <a:buChar char="•"/>
            </a:pPr>
            <a:r>
              <a:rPr lang="en-GB" dirty="0"/>
              <a:t>Pre-formal consultation (30 days approximately)</a:t>
            </a:r>
          </a:p>
        </p:txBody>
      </p:sp>
      <p:sp>
        <p:nvSpPr>
          <p:cNvPr id="8" name="TextBox 7">
            <a:extLst>
              <a:ext uri="{FF2B5EF4-FFF2-40B4-BE49-F238E27FC236}">
                <a16:creationId xmlns:a16="http://schemas.microsoft.com/office/drawing/2014/main" id="{2421CAAA-3227-4F55-83D6-E740CDCBA2BB}"/>
              </a:ext>
            </a:extLst>
          </p:cNvPr>
          <p:cNvSpPr txBox="1"/>
          <p:nvPr/>
        </p:nvSpPr>
        <p:spPr>
          <a:xfrm>
            <a:off x="205639" y="2590951"/>
            <a:ext cx="4561249" cy="369332"/>
          </a:xfrm>
          <a:prstGeom prst="rect">
            <a:avLst/>
          </a:prstGeom>
          <a:noFill/>
        </p:spPr>
        <p:txBody>
          <a:bodyPr wrap="none" rtlCol="0">
            <a:spAutoFit/>
          </a:bodyPr>
          <a:lstStyle/>
          <a:p>
            <a:pPr marL="285750" indent="-285750">
              <a:buFont typeface="Arial" panose="020B0604020202020204" pitchFamily="34" charset="0"/>
              <a:buChar char="•"/>
            </a:pPr>
            <a:r>
              <a:rPr lang="en-GB" dirty="0"/>
              <a:t>Review of pre-formal consultation feedback</a:t>
            </a:r>
          </a:p>
        </p:txBody>
      </p:sp>
      <p:sp>
        <p:nvSpPr>
          <p:cNvPr id="9" name="TextBox 8">
            <a:extLst>
              <a:ext uri="{FF2B5EF4-FFF2-40B4-BE49-F238E27FC236}">
                <a16:creationId xmlns:a16="http://schemas.microsoft.com/office/drawing/2014/main" id="{33BF5943-21A3-418B-98E8-695A7BCFAAD0}"/>
              </a:ext>
            </a:extLst>
          </p:cNvPr>
          <p:cNvSpPr txBox="1"/>
          <p:nvPr/>
        </p:nvSpPr>
        <p:spPr>
          <a:xfrm>
            <a:off x="205637" y="2971593"/>
            <a:ext cx="5562101" cy="646331"/>
          </a:xfrm>
          <a:prstGeom prst="rect">
            <a:avLst/>
          </a:prstGeom>
          <a:noFill/>
        </p:spPr>
        <p:txBody>
          <a:bodyPr wrap="square" rtlCol="0">
            <a:spAutoFit/>
          </a:bodyPr>
          <a:lstStyle/>
          <a:p>
            <a:pPr marL="285750" indent="-285750">
              <a:buFont typeface="Arial" panose="020B0604020202020204" pitchFamily="34" charset="0"/>
              <a:buChar char="•"/>
            </a:pPr>
            <a:r>
              <a:rPr lang="en-GB" dirty="0"/>
              <a:t>Formal consultation (42days maximum with the potential of a 21 day re-consultation) </a:t>
            </a:r>
          </a:p>
        </p:txBody>
      </p:sp>
      <p:sp>
        <p:nvSpPr>
          <p:cNvPr id="10" name="TextBox 9">
            <a:extLst>
              <a:ext uri="{FF2B5EF4-FFF2-40B4-BE49-F238E27FC236}">
                <a16:creationId xmlns:a16="http://schemas.microsoft.com/office/drawing/2014/main" id="{3F495F22-86BD-45FE-9FC0-853748CC8383}"/>
              </a:ext>
            </a:extLst>
          </p:cNvPr>
          <p:cNvSpPr txBox="1"/>
          <p:nvPr/>
        </p:nvSpPr>
        <p:spPr>
          <a:xfrm>
            <a:off x="222085" y="3668621"/>
            <a:ext cx="3271601" cy="369332"/>
          </a:xfrm>
          <a:prstGeom prst="rect">
            <a:avLst/>
          </a:prstGeom>
          <a:noFill/>
        </p:spPr>
        <p:txBody>
          <a:bodyPr wrap="none" rtlCol="0">
            <a:spAutoFit/>
          </a:bodyPr>
          <a:lstStyle/>
          <a:p>
            <a:pPr marL="285750" indent="-285750">
              <a:buFont typeface="Arial" panose="020B0604020202020204" pitchFamily="34" charset="0"/>
              <a:buChar char="•"/>
            </a:pPr>
            <a:r>
              <a:rPr lang="en-GB" dirty="0"/>
              <a:t>Review of formal consultation</a:t>
            </a:r>
          </a:p>
        </p:txBody>
      </p:sp>
      <p:sp>
        <p:nvSpPr>
          <p:cNvPr id="11" name="TextBox 10">
            <a:extLst>
              <a:ext uri="{FF2B5EF4-FFF2-40B4-BE49-F238E27FC236}">
                <a16:creationId xmlns:a16="http://schemas.microsoft.com/office/drawing/2014/main" id="{5E2B9E82-DC5D-48FE-B566-B0AD64432BF6}"/>
              </a:ext>
            </a:extLst>
          </p:cNvPr>
          <p:cNvSpPr txBox="1"/>
          <p:nvPr/>
        </p:nvSpPr>
        <p:spPr>
          <a:xfrm>
            <a:off x="205639" y="4111973"/>
            <a:ext cx="3142976" cy="369332"/>
          </a:xfrm>
          <a:prstGeom prst="rect">
            <a:avLst/>
          </a:prstGeom>
          <a:noFill/>
        </p:spPr>
        <p:txBody>
          <a:bodyPr wrap="none" rtlCol="0">
            <a:spAutoFit/>
          </a:bodyPr>
          <a:lstStyle/>
          <a:p>
            <a:pPr marL="285750" indent="-285750">
              <a:buFont typeface="Arial" panose="020B0604020202020204" pitchFamily="34" charset="0"/>
              <a:buChar char="•"/>
            </a:pPr>
            <a:r>
              <a:rPr lang="en-GB" dirty="0"/>
              <a:t>Notification of Advice issued</a:t>
            </a:r>
          </a:p>
        </p:txBody>
      </p:sp>
      <p:sp>
        <p:nvSpPr>
          <p:cNvPr id="12" name="TextBox 11">
            <a:extLst>
              <a:ext uri="{FF2B5EF4-FFF2-40B4-BE49-F238E27FC236}">
                <a16:creationId xmlns:a16="http://schemas.microsoft.com/office/drawing/2014/main" id="{F499A264-0481-445A-B4DE-30D1DD1F84C0}"/>
              </a:ext>
            </a:extLst>
          </p:cNvPr>
          <p:cNvSpPr txBox="1"/>
          <p:nvPr/>
        </p:nvSpPr>
        <p:spPr>
          <a:xfrm>
            <a:off x="205637" y="4510476"/>
            <a:ext cx="2615716" cy="369332"/>
          </a:xfrm>
          <a:prstGeom prst="rect">
            <a:avLst/>
          </a:prstGeom>
          <a:noFill/>
        </p:spPr>
        <p:txBody>
          <a:bodyPr wrap="none" rtlCol="0">
            <a:spAutoFit/>
          </a:bodyPr>
          <a:lstStyle/>
          <a:p>
            <a:pPr marL="285750" indent="-285750">
              <a:buFont typeface="Arial" panose="020B0604020202020204" pitchFamily="34" charset="0"/>
              <a:buChar char="•"/>
            </a:pPr>
            <a:r>
              <a:rPr lang="en-GB" dirty="0"/>
              <a:t>Public notice displayed</a:t>
            </a:r>
          </a:p>
        </p:txBody>
      </p:sp>
      <p:sp>
        <p:nvSpPr>
          <p:cNvPr id="13" name="TextBox 12">
            <a:extLst>
              <a:ext uri="{FF2B5EF4-FFF2-40B4-BE49-F238E27FC236}">
                <a16:creationId xmlns:a16="http://schemas.microsoft.com/office/drawing/2014/main" id="{BCD89554-56D6-420B-B272-6C7FF649DAF5}"/>
              </a:ext>
            </a:extLst>
          </p:cNvPr>
          <p:cNvSpPr txBox="1"/>
          <p:nvPr/>
        </p:nvSpPr>
        <p:spPr>
          <a:xfrm>
            <a:off x="222085" y="4965129"/>
            <a:ext cx="3015505" cy="369332"/>
          </a:xfrm>
          <a:prstGeom prst="rect">
            <a:avLst/>
          </a:prstGeom>
          <a:noFill/>
        </p:spPr>
        <p:txBody>
          <a:bodyPr wrap="none" rtlCol="0">
            <a:spAutoFit/>
          </a:bodyPr>
          <a:lstStyle/>
          <a:p>
            <a:pPr marL="285750" indent="-285750">
              <a:buFont typeface="Arial" panose="020B0604020202020204" pitchFamily="34" charset="0"/>
              <a:buChar char="•"/>
            </a:pPr>
            <a:r>
              <a:rPr lang="en-GB" dirty="0"/>
              <a:t>Chancellor’s determination</a:t>
            </a:r>
          </a:p>
        </p:txBody>
      </p:sp>
      <p:sp>
        <p:nvSpPr>
          <p:cNvPr id="14" name="TextBox 13">
            <a:extLst>
              <a:ext uri="{FF2B5EF4-FFF2-40B4-BE49-F238E27FC236}">
                <a16:creationId xmlns:a16="http://schemas.microsoft.com/office/drawing/2014/main" id="{0B5C5FC9-79F6-4C8F-9851-C5C32300ADA6}"/>
              </a:ext>
            </a:extLst>
          </p:cNvPr>
          <p:cNvSpPr txBox="1"/>
          <p:nvPr/>
        </p:nvSpPr>
        <p:spPr>
          <a:xfrm>
            <a:off x="205639" y="5373857"/>
            <a:ext cx="1786258" cy="369332"/>
          </a:xfrm>
          <a:prstGeom prst="rect">
            <a:avLst/>
          </a:prstGeom>
          <a:noFill/>
        </p:spPr>
        <p:txBody>
          <a:bodyPr wrap="none" rtlCol="0">
            <a:spAutoFit/>
          </a:bodyPr>
          <a:lstStyle/>
          <a:p>
            <a:pPr marL="285750" indent="-285750">
              <a:buFont typeface="Arial" panose="020B0604020202020204" pitchFamily="34" charset="0"/>
              <a:buChar char="•"/>
            </a:pPr>
            <a:r>
              <a:rPr lang="en-GB" dirty="0"/>
              <a:t>Faculty Issued</a:t>
            </a:r>
          </a:p>
        </p:txBody>
      </p:sp>
      <p:sp>
        <p:nvSpPr>
          <p:cNvPr id="16" name="TextBox 15">
            <a:extLst>
              <a:ext uri="{FF2B5EF4-FFF2-40B4-BE49-F238E27FC236}">
                <a16:creationId xmlns:a16="http://schemas.microsoft.com/office/drawing/2014/main" id="{C58164D3-EB63-437A-909B-ADFF6B55CCB0}"/>
              </a:ext>
            </a:extLst>
          </p:cNvPr>
          <p:cNvSpPr txBox="1"/>
          <p:nvPr/>
        </p:nvSpPr>
        <p:spPr>
          <a:xfrm>
            <a:off x="5815374" y="1869765"/>
            <a:ext cx="6454203" cy="400110"/>
          </a:xfrm>
          <a:prstGeom prst="rect">
            <a:avLst/>
          </a:prstGeom>
          <a:noFill/>
        </p:spPr>
        <p:txBody>
          <a:bodyPr wrap="none" rtlCol="0">
            <a:spAutoFit/>
          </a:bodyPr>
          <a:lstStyle/>
          <a:p>
            <a:r>
              <a:rPr lang="en-GB" sz="2000" dirty="0">
                <a:solidFill>
                  <a:srgbClr val="7030A0"/>
                </a:solidFill>
              </a:rPr>
              <a:t>The DAC does not make decisions and cannot grant a faculty</a:t>
            </a:r>
          </a:p>
        </p:txBody>
      </p:sp>
      <p:sp>
        <p:nvSpPr>
          <p:cNvPr id="17" name="TextBox 16">
            <a:extLst>
              <a:ext uri="{FF2B5EF4-FFF2-40B4-BE49-F238E27FC236}">
                <a16:creationId xmlns:a16="http://schemas.microsoft.com/office/drawing/2014/main" id="{9E2025ED-6A3D-49D9-A8B0-DAB2243D8022}"/>
              </a:ext>
            </a:extLst>
          </p:cNvPr>
          <p:cNvSpPr txBox="1"/>
          <p:nvPr/>
        </p:nvSpPr>
        <p:spPr>
          <a:xfrm>
            <a:off x="5815374" y="4074928"/>
            <a:ext cx="6116999" cy="1015663"/>
          </a:xfrm>
          <a:prstGeom prst="rect">
            <a:avLst/>
          </a:prstGeom>
          <a:noFill/>
        </p:spPr>
        <p:txBody>
          <a:bodyPr wrap="square" rtlCol="0">
            <a:spAutoFit/>
          </a:bodyPr>
          <a:lstStyle/>
          <a:p>
            <a:r>
              <a:rPr lang="en-GB" sz="2000" dirty="0">
                <a:solidFill>
                  <a:srgbClr val="7030A0"/>
                </a:solidFill>
              </a:rPr>
              <a:t>You do not actually apply (petition) for a faculty until the public notice is posted and the application is sent to the Chancellor</a:t>
            </a:r>
          </a:p>
        </p:txBody>
      </p:sp>
      <p:sp>
        <p:nvSpPr>
          <p:cNvPr id="18" name="TextBox 17">
            <a:extLst>
              <a:ext uri="{FF2B5EF4-FFF2-40B4-BE49-F238E27FC236}">
                <a16:creationId xmlns:a16="http://schemas.microsoft.com/office/drawing/2014/main" id="{BFCFB11C-F6A7-48B6-8204-E5B368850CCE}"/>
              </a:ext>
            </a:extLst>
          </p:cNvPr>
          <p:cNvSpPr txBox="1"/>
          <p:nvPr/>
        </p:nvSpPr>
        <p:spPr>
          <a:xfrm>
            <a:off x="5815373" y="2596758"/>
            <a:ext cx="6170987" cy="1015663"/>
          </a:xfrm>
          <a:prstGeom prst="rect">
            <a:avLst/>
          </a:prstGeom>
          <a:noFill/>
        </p:spPr>
        <p:txBody>
          <a:bodyPr wrap="square" rtlCol="0">
            <a:spAutoFit/>
          </a:bodyPr>
          <a:lstStyle/>
          <a:p>
            <a:r>
              <a:rPr lang="en-GB" sz="2000" dirty="0">
                <a:solidFill>
                  <a:srgbClr val="7030A0"/>
                </a:solidFill>
              </a:rPr>
              <a:t>It is a offence to carry out works to a listed building without the proper consent. This includes works that deviate from the faculty permission granted</a:t>
            </a:r>
          </a:p>
        </p:txBody>
      </p:sp>
      <p:pic>
        <p:nvPicPr>
          <p:cNvPr id="19" name="Picture 18">
            <a:extLst>
              <a:ext uri="{FF2B5EF4-FFF2-40B4-BE49-F238E27FC236}">
                <a16:creationId xmlns:a16="http://schemas.microsoft.com/office/drawing/2014/main" id="{865875ED-6230-4997-9F85-F1CDE9BF5A3B}"/>
              </a:ext>
            </a:extLst>
          </p:cNvPr>
          <p:cNvPicPr>
            <a:picLocks noChangeAspect="1"/>
          </p:cNvPicPr>
          <p:nvPr/>
        </p:nvPicPr>
        <p:blipFill>
          <a:blip r:embed="rId3"/>
          <a:stretch>
            <a:fillRect/>
          </a:stretch>
        </p:blipFill>
        <p:spPr>
          <a:xfrm>
            <a:off x="7854169" y="190009"/>
            <a:ext cx="1679756" cy="1679756"/>
          </a:xfrm>
          <a:prstGeom prst="rect">
            <a:avLst/>
          </a:prstGeom>
        </p:spPr>
      </p:pic>
    </p:spTree>
    <p:extLst>
      <p:ext uri="{BB962C8B-B14F-4D97-AF65-F5344CB8AC3E}">
        <p14:creationId xmlns:p14="http://schemas.microsoft.com/office/powerpoint/2010/main" val="26488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4"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21</a:t>
            </a:fld>
            <a:endParaRPr lang="en-US"/>
          </a:p>
        </p:txBody>
      </p:sp>
      <p:sp>
        <p:nvSpPr>
          <p:cNvPr id="3" name="TextBox 2">
            <a:extLst>
              <a:ext uri="{FF2B5EF4-FFF2-40B4-BE49-F238E27FC236}">
                <a16:creationId xmlns:a16="http://schemas.microsoft.com/office/drawing/2014/main" id="{F542D1A6-850E-48BC-B50F-7D0E3794EC61}"/>
              </a:ext>
            </a:extLst>
          </p:cNvPr>
          <p:cNvSpPr txBox="1"/>
          <p:nvPr/>
        </p:nvSpPr>
        <p:spPr>
          <a:xfrm>
            <a:off x="205639" y="137477"/>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20F980E-5D9D-4D7F-A6C5-A87219EA89DD}"/>
              </a:ext>
            </a:extLst>
          </p:cNvPr>
          <p:cNvSpPr txBox="1"/>
          <p:nvPr/>
        </p:nvSpPr>
        <p:spPr>
          <a:xfrm>
            <a:off x="205639" y="964675"/>
            <a:ext cx="3422925" cy="523220"/>
          </a:xfrm>
          <a:prstGeom prst="rect">
            <a:avLst/>
          </a:prstGeom>
          <a:noFill/>
        </p:spPr>
        <p:txBody>
          <a:bodyPr wrap="none" rtlCol="0">
            <a:spAutoFit/>
          </a:bodyPr>
          <a:lstStyle/>
          <a:p>
            <a:r>
              <a:rPr lang="en-GB" sz="2800" dirty="0"/>
              <a:t>Developing a proposal</a:t>
            </a:r>
          </a:p>
        </p:txBody>
      </p:sp>
      <p:sp>
        <p:nvSpPr>
          <p:cNvPr id="2" name="TextBox 1">
            <a:extLst>
              <a:ext uri="{FF2B5EF4-FFF2-40B4-BE49-F238E27FC236}">
                <a16:creationId xmlns:a16="http://schemas.microsoft.com/office/drawing/2014/main" id="{112C67F2-F8AF-41B9-9551-925FEC9580A4}"/>
              </a:ext>
            </a:extLst>
          </p:cNvPr>
          <p:cNvSpPr txBox="1"/>
          <p:nvPr/>
        </p:nvSpPr>
        <p:spPr>
          <a:xfrm>
            <a:off x="135037" y="1522619"/>
            <a:ext cx="5864507" cy="3970318"/>
          </a:xfrm>
          <a:prstGeom prst="rect">
            <a:avLst/>
          </a:prstGeom>
          <a:noFill/>
        </p:spPr>
        <p:txBody>
          <a:bodyPr wrap="square" rtlCol="0">
            <a:spAutoFit/>
          </a:bodyPr>
          <a:lstStyle/>
          <a:p>
            <a:r>
              <a:rPr lang="en-GB" dirty="0"/>
              <a:t>Pitfalls</a:t>
            </a:r>
          </a:p>
          <a:p>
            <a:endParaRPr lang="en-GB" dirty="0"/>
          </a:p>
          <a:p>
            <a:pPr marL="285750" indent="-285750">
              <a:buFont typeface="Arial" panose="020B0604020202020204" pitchFamily="34" charset="0"/>
              <a:buChar char="•"/>
            </a:pPr>
            <a:r>
              <a:rPr lang="en-GB" dirty="0"/>
              <a:t>Lack of options appraisal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Lack of understanding of the significance of the church and fixings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 undefined need/benefit (it may be obvious only to you)</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Lack of detail/specification in the application</a:t>
            </a:r>
          </a:p>
          <a:p>
            <a:endParaRPr lang="en-GB" dirty="0"/>
          </a:p>
          <a:p>
            <a:pPr marL="285750" indent="-285750">
              <a:buFont typeface="Arial" panose="020B0604020202020204" pitchFamily="34" charset="0"/>
              <a:buChar char="•"/>
            </a:pPr>
            <a:r>
              <a:rPr lang="en-GB" dirty="0"/>
              <a:t>Lack of involvement of an architect or suitably qualified person</a:t>
            </a:r>
          </a:p>
        </p:txBody>
      </p:sp>
      <p:sp>
        <p:nvSpPr>
          <p:cNvPr id="6" name="TextBox 5">
            <a:extLst>
              <a:ext uri="{FF2B5EF4-FFF2-40B4-BE49-F238E27FC236}">
                <a16:creationId xmlns:a16="http://schemas.microsoft.com/office/drawing/2014/main" id="{4B7885BA-1BCE-4232-9C5D-E8A9A22EF199}"/>
              </a:ext>
            </a:extLst>
          </p:cNvPr>
          <p:cNvSpPr txBox="1"/>
          <p:nvPr/>
        </p:nvSpPr>
        <p:spPr>
          <a:xfrm>
            <a:off x="5894405" y="1476320"/>
            <a:ext cx="6162557" cy="4247317"/>
          </a:xfrm>
          <a:prstGeom prst="rect">
            <a:avLst/>
          </a:prstGeom>
          <a:noFill/>
        </p:spPr>
        <p:txBody>
          <a:bodyPr wrap="square" rtlCol="0">
            <a:spAutoFit/>
          </a:bodyPr>
          <a:lstStyle/>
          <a:p>
            <a:r>
              <a:rPr lang="en-GB" dirty="0"/>
              <a:t>Top Tips</a:t>
            </a:r>
          </a:p>
          <a:p>
            <a:endParaRPr lang="en-GB" dirty="0"/>
          </a:p>
          <a:p>
            <a:pPr marL="285750" indent="-285750">
              <a:buFont typeface="Arial" panose="020B0604020202020204" pitchFamily="34" charset="0"/>
              <a:buChar char="•"/>
            </a:pPr>
            <a:r>
              <a:rPr lang="en-GB" dirty="0"/>
              <a:t>Early engagement with DAC and amenity bodies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Consolidated, clear documents (Remember the DAC and amenity bodies may not have seen the church)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Follow relevant guidance from the Church Buildings Council, DAC and others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Don’t carry out any works until you have the right permissions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Don’t assume something cannot be done, you may be surprised</a:t>
            </a:r>
          </a:p>
        </p:txBody>
      </p:sp>
    </p:spTree>
    <p:extLst>
      <p:ext uri="{BB962C8B-B14F-4D97-AF65-F5344CB8AC3E}">
        <p14:creationId xmlns:p14="http://schemas.microsoft.com/office/powerpoint/2010/main" val="3475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22</a:t>
            </a:fld>
            <a:endParaRPr lang="en-US"/>
          </a:p>
        </p:txBody>
      </p:sp>
      <p:sp>
        <p:nvSpPr>
          <p:cNvPr id="3" name="TextBox 2">
            <a:extLst>
              <a:ext uri="{FF2B5EF4-FFF2-40B4-BE49-F238E27FC236}">
                <a16:creationId xmlns:a16="http://schemas.microsoft.com/office/drawing/2014/main" id="{5FC91D11-6E31-4010-92DF-FB9D62760493}"/>
              </a:ext>
            </a:extLst>
          </p:cNvPr>
          <p:cNvSpPr txBox="1"/>
          <p:nvPr/>
        </p:nvSpPr>
        <p:spPr>
          <a:xfrm>
            <a:off x="205639" y="137477"/>
            <a:ext cx="29177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Conclusion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3BB5193-CCF0-4279-8AD7-591787671E02}"/>
              </a:ext>
            </a:extLst>
          </p:cNvPr>
          <p:cNvSpPr txBox="1"/>
          <p:nvPr/>
        </p:nvSpPr>
        <p:spPr>
          <a:xfrm>
            <a:off x="514634" y="1701174"/>
            <a:ext cx="11870278" cy="3824821"/>
          </a:xfrm>
          <a:prstGeom prst="rect">
            <a:avLst/>
          </a:prstGeom>
        </p:spPr>
        <p:txBody>
          <a:bodyPr vert="horz" lIns="91440" tIns="45720" rIns="91440" bIns="45720" rtlCol="0">
            <a:normAutofit/>
          </a:bodyPr>
          <a:lstStyle/>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Understand what the Online Faculty System is.</a:t>
            </a:r>
          </a:p>
          <a:p>
            <a:pPr marL="285750" indent="-285750" algn="l" rtl="0" eaLnBrk="1" latinLnBrk="0" hangingPunct="1">
              <a:spcBef>
                <a:spcPts val="0"/>
              </a:spcBef>
              <a:spcAft>
                <a:spcPts val="0"/>
              </a:spcAft>
              <a:buFont typeface="Arial" panose="020B0604020202020204" pitchFamily="34" charset="0"/>
              <a:buChar char="•"/>
            </a:pPr>
            <a:endParaRPr lang="en-GB" sz="2400" b="1" dirty="0">
              <a:effectLst/>
            </a:endParaRPr>
          </a:p>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Understand the </a:t>
            </a:r>
            <a:r>
              <a:rPr lang="en-GB" sz="2400" b="1" dirty="0">
                <a:solidFill>
                  <a:srgbClr val="000000"/>
                </a:solidFill>
                <a:latin typeface="Calibri" panose="020F0502020204030204" pitchFamily="34" charset="0"/>
              </a:rPr>
              <a:t>functions of the </a:t>
            </a:r>
            <a:r>
              <a:rPr lang="en-GB" sz="2400" b="1" kern="1200" dirty="0">
                <a:solidFill>
                  <a:srgbClr val="000000"/>
                </a:solidFill>
                <a:effectLst/>
                <a:latin typeface="Calibri" panose="020F0502020204030204" pitchFamily="34" charset="0"/>
                <a:ea typeface="+mn-ea"/>
                <a:cs typeface="+mn-cs"/>
              </a:rPr>
              <a:t>Online Faculty System.</a:t>
            </a:r>
          </a:p>
          <a:p>
            <a:pPr marL="285750" indent="-285750" algn="l" rtl="0" eaLnBrk="1" latinLnBrk="0" hangingPunct="1">
              <a:spcBef>
                <a:spcPts val="0"/>
              </a:spcBef>
              <a:spcAft>
                <a:spcPts val="0"/>
              </a:spcAft>
              <a:buFont typeface="Arial" panose="020B0604020202020204" pitchFamily="34" charset="0"/>
              <a:buChar char="•"/>
            </a:pPr>
            <a:endParaRPr lang="en-GB" sz="2400" b="1" dirty="0">
              <a:effectLst/>
            </a:endParaRPr>
          </a:p>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Understand how to navigate the Online Faculty System.</a:t>
            </a:r>
          </a:p>
          <a:p>
            <a:pPr marL="285750" indent="-285750" algn="l" rtl="0" eaLnBrk="1" latinLnBrk="0" hangingPunct="1">
              <a:spcBef>
                <a:spcPts val="0"/>
              </a:spcBef>
              <a:spcAft>
                <a:spcPts val="0"/>
              </a:spcAft>
              <a:buFont typeface="Arial" panose="020B0604020202020204" pitchFamily="34" charset="0"/>
              <a:buChar char="•"/>
            </a:pPr>
            <a:endParaRPr lang="en-GB" sz="2400" b="1" dirty="0">
              <a:effectLst/>
            </a:endParaRPr>
          </a:p>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Start and edit List A, List B and Faculty applications.</a:t>
            </a:r>
            <a:endParaRPr lang="en-GB" sz="2400" b="1" dirty="0">
              <a:effectLst/>
            </a:endParaRPr>
          </a:p>
        </p:txBody>
      </p:sp>
    </p:spTree>
    <p:extLst>
      <p:ext uri="{BB962C8B-B14F-4D97-AF65-F5344CB8AC3E}">
        <p14:creationId xmlns:p14="http://schemas.microsoft.com/office/powerpoint/2010/main" val="1893337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23</a:t>
            </a:fld>
            <a:endParaRPr lang="en-US"/>
          </a:p>
        </p:txBody>
      </p:sp>
      <p:sp>
        <p:nvSpPr>
          <p:cNvPr id="4" name="TextBox 3">
            <a:extLst>
              <a:ext uri="{FF2B5EF4-FFF2-40B4-BE49-F238E27FC236}">
                <a16:creationId xmlns:a16="http://schemas.microsoft.com/office/drawing/2014/main" id="{53AAE127-D1FE-424B-834F-83BA508133CB}"/>
              </a:ext>
            </a:extLst>
          </p:cNvPr>
          <p:cNvSpPr txBox="1"/>
          <p:nvPr/>
        </p:nvSpPr>
        <p:spPr>
          <a:xfrm>
            <a:off x="205639" y="964675"/>
            <a:ext cx="3895875" cy="523220"/>
          </a:xfrm>
          <a:prstGeom prst="rect">
            <a:avLst/>
          </a:prstGeom>
          <a:noFill/>
        </p:spPr>
        <p:txBody>
          <a:bodyPr wrap="none" rtlCol="0">
            <a:spAutoFit/>
          </a:bodyPr>
          <a:lstStyle/>
          <a:p>
            <a:r>
              <a:rPr lang="en-GB" sz="2800" dirty="0"/>
              <a:t>Useful Links and Contacts</a:t>
            </a:r>
          </a:p>
        </p:txBody>
      </p:sp>
      <p:sp>
        <p:nvSpPr>
          <p:cNvPr id="7" name="TextBox 6">
            <a:extLst>
              <a:ext uri="{FF2B5EF4-FFF2-40B4-BE49-F238E27FC236}">
                <a16:creationId xmlns:a16="http://schemas.microsoft.com/office/drawing/2014/main" id="{B3BB5193-CCF0-4279-8AD7-591787671E02}"/>
              </a:ext>
            </a:extLst>
          </p:cNvPr>
          <p:cNvSpPr txBox="1"/>
          <p:nvPr/>
        </p:nvSpPr>
        <p:spPr>
          <a:xfrm>
            <a:off x="97945" y="1701326"/>
            <a:ext cx="11870278" cy="3824821"/>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Church Buildings Team</a:t>
            </a:r>
            <a:r>
              <a:rPr lang="en-US" dirty="0">
                <a:latin typeface="Calibri" panose="020F0502020204030204"/>
              </a:rPr>
              <a:t>: </a:t>
            </a:r>
            <a:r>
              <a:rPr lang="en-US" dirty="0">
                <a:solidFill>
                  <a:prstClr val="white"/>
                </a:solidFill>
                <a:latin typeface="Calibri" panose="020F0502020204030204"/>
                <a:hlinkClick r:id="rId3"/>
              </a:rPr>
              <a:t>DAC@salisbury.anglican.org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Registry: </a:t>
            </a:r>
            <a:r>
              <a:rPr kumimoji="0" lang="en-US" sz="1800" b="0" i="0" u="none" strike="noStrike" kern="1200" cap="none" spc="0" normalizeH="0" baseline="0" noProof="0" dirty="0">
                <a:ln>
                  <a:noFill/>
                </a:ln>
                <a:solidFill>
                  <a:prstClr val="white"/>
                </a:solidFill>
                <a:effectLst/>
                <a:uLnTx/>
                <a:uFillTx/>
                <a:latin typeface="Calibri" panose="020F0502020204030204"/>
                <a:hlinkClick r:id="rId4"/>
              </a:rPr>
              <a:t>Registry</a:t>
            </a:r>
            <a:r>
              <a:rPr lang="en-US" dirty="0">
                <a:solidFill>
                  <a:prstClr val="white"/>
                </a:solidFill>
                <a:latin typeface="Calibri" panose="020F0502020204030204"/>
                <a:hlinkClick r:id="rId4"/>
              </a:rPr>
              <a:t>@salisbury.anglican.org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Parish Support: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Parishsupport@salisbury.anglican.org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latin typeface="Calibri" panose="020F0502020204030204"/>
              </a:rPr>
              <a:t>Church Buildings Team</a:t>
            </a:r>
            <a:r>
              <a:rPr kumimoji="0" lang="en-US" sz="1800" b="0" i="0" u="none" strike="noStrike" kern="1200" cap="none" spc="0" normalizeH="0" baseline="0" noProof="0" dirty="0">
                <a:ln>
                  <a:noFill/>
                </a:ln>
                <a:effectLst/>
                <a:uLnTx/>
                <a:uFillTx/>
                <a:latin typeface="Calibri" panose="020F0502020204030204"/>
                <a:ea typeface="+mn-ea"/>
                <a:cs typeface="+mn-cs"/>
              </a:rPr>
              <a:t> Website: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https://www.salisbury.anglican.org/parishes/dac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Diocesan QI scheme: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7"/>
              </a:rPr>
              <a:t>https://www.salisbury.anglican.org/parishes/dac/quinquennial-inspections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latin typeface="Calibri" panose="020F0502020204030204"/>
              </a:rPr>
              <a:t>Relevant legislation (including schedule 1 List and B): </a:t>
            </a:r>
            <a:r>
              <a:rPr lang="en-US" dirty="0">
                <a:solidFill>
                  <a:prstClr val="white"/>
                </a:solidFill>
                <a:latin typeface="Calibri" panose="020F0502020204030204"/>
                <a:hlinkClick r:id="rId8"/>
              </a:rPr>
              <a:t>https://www.salisbury.anglican.org/parishes/dac/faculty-jurisdiction-ecclesiastical-exemption</a:t>
            </a:r>
            <a:r>
              <a:rPr lang="en-US" dirty="0">
                <a:solidFill>
                  <a:prstClr val="white"/>
                </a:solidFill>
                <a:latin typeface="Calibri" panose="020F0502020204030204"/>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err="1">
                <a:latin typeface="Calibri" panose="020F0502020204030204"/>
              </a:rPr>
              <a:t>Churchcare</a:t>
            </a:r>
            <a:r>
              <a:rPr lang="en-US" dirty="0">
                <a:latin typeface="Calibri" panose="020F0502020204030204"/>
              </a:rPr>
              <a:t> Website: </a:t>
            </a:r>
            <a:r>
              <a:rPr lang="en-US" dirty="0">
                <a:solidFill>
                  <a:prstClr val="white"/>
                </a:solidFill>
                <a:latin typeface="Calibri" panose="020F0502020204030204"/>
                <a:hlinkClick r:id="rId9"/>
              </a:rPr>
              <a:t>https://www.churchofengland.org/resources/churchcare/church-buildings-council</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Parish Buying: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10"/>
              </a:rPr>
              <a:t>https://www.parishbuying.org.uk/</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9403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3</a:t>
            </a:fld>
            <a:endParaRPr lang="en-US" dirty="0"/>
          </a:p>
        </p:txBody>
      </p:sp>
      <p:sp>
        <p:nvSpPr>
          <p:cNvPr id="7" name="TextBox 6">
            <a:extLst>
              <a:ext uri="{FF2B5EF4-FFF2-40B4-BE49-F238E27FC236}">
                <a16:creationId xmlns:a16="http://schemas.microsoft.com/office/drawing/2014/main" id="{9300084E-794F-4DED-BE11-87C31FC0F74F}"/>
              </a:ext>
            </a:extLst>
          </p:cNvPr>
          <p:cNvSpPr txBox="1"/>
          <p:nvPr/>
        </p:nvSpPr>
        <p:spPr>
          <a:xfrm>
            <a:off x="562062" y="1532467"/>
            <a:ext cx="10788243" cy="3539430"/>
          </a:xfrm>
          <a:prstGeom prst="rect">
            <a:avLst/>
          </a:prstGeom>
          <a:noFill/>
        </p:spPr>
        <p:txBody>
          <a:bodyPr wrap="square" rtlCol="0">
            <a:spAutoFit/>
          </a:bodyPr>
          <a:lstStyle/>
          <a:p>
            <a:r>
              <a:rPr lang="en-GB" sz="3200" dirty="0"/>
              <a:t>Duration – 1hour - 1:15hour</a:t>
            </a:r>
          </a:p>
          <a:p>
            <a:endParaRPr lang="en-GB" sz="3200" dirty="0"/>
          </a:p>
          <a:p>
            <a:r>
              <a:rPr lang="en-GB" sz="3200" dirty="0"/>
              <a:t>Objectives:</a:t>
            </a:r>
          </a:p>
          <a:p>
            <a:pPr marL="285750" indent="-285750">
              <a:buFont typeface="Arial" panose="020B0604020202020204" pitchFamily="34" charset="0"/>
              <a:buChar char="•"/>
            </a:pPr>
            <a:r>
              <a:rPr lang="en-GB" sz="3200" dirty="0"/>
              <a:t>Understand what the Online Faculty System is.</a:t>
            </a:r>
          </a:p>
          <a:p>
            <a:pPr marL="285750" indent="-285750">
              <a:buFont typeface="Arial" panose="020B0604020202020204" pitchFamily="34" charset="0"/>
              <a:buChar char="•"/>
            </a:pPr>
            <a:r>
              <a:rPr lang="en-GB" sz="3200" kern="1200" dirty="0">
                <a:solidFill>
                  <a:srgbClr val="000000"/>
                </a:solidFill>
                <a:effectLst/>
                <a:latin typeface="Calibri" panose="020F0502020204030204" pitchFamily="34" charset="0"/>
                <a:ea typeface="+mn-ea"/>
                <a:cs typeface="+mn-cs"/>
              </a:rPr>
              <a:t>Understand the </a:t>
            </a:r>
            <a:r>
              <a:rPr lang="en-GB" sz="3200" dirty="0">
                <a:solidFill>
                  <a:srgbClr val="000000"/>
                </a:solidFill>
                <a:latin typeface="Calibri" panose="020F0502020204030204" pitchFamily="34" charset="0"/>
              </a:rPr>
              <a:t>functions of the </a:t>
            </a:r>
            <a:r>
              <a:rPr lang="en-GB" sz="3200" kern="1200" dirty="0">
                <a:solidFill>
                  <a:srgbClr val="000000"/>
                </a:solidFill>
                <a:effectLst/>
                <a:latin typeface="Calibri" panose="020F0502020204030204" pitchFamily="34" charset="0"/>
                <a:ea typeface="+mn-ea"/>
                <a:cs typeface="+mn-cs"/>
              </a:rPr>
              <a:t>Online Faculty System.</a:t>
            </a:r>
          </a:p>
          <a:p>
            <a:pPr marL="285750" indent="-285750">
              <a:buFont typeface="Arial" panose="020B0604020202020204" pitchFamily="34" charset="0"/>
              <a:buChar char="•"/>
            </a:pPr>
            <a:r>
              <a:rPr lang="en-GB" sz="3200" dirty="0"/>
              <a:t>Understand how to navigate the Online Faculty System</a:t>
            </a:r>
            <a:r>
              <a:rPr lang="en-GB" sz="2400" dirty="0"/>
              <a:t>.</a:t>
            </a:r>
          </a:p>
          <a:p>
            <a:pPr marL="285750" indent="-285750">
              <a:buFont typeface="Arial" panose="020B0604020202020204" pitchFamily="34" charset="0"/>
              <a:buChar char="•"/>
            </a:pPr>
            <a:r>
              <a:rPr lang="en-GB" sz="3200" dirty="0"/>
              <a:t>Start and edit List A, List B and Faculty applications </a:t>
            </a:r>
          </a:p>
        </p:txBody>
      </p:sp>
      <p:sp>
        <p:nvSpPr>
          <p:cNvPr id="8" name="TextBox 7">
            <a:extLst>
              <a:ext uri="{FF2B5EF4-FFF2-40B4-BE49-F238E27FC236}">
                <a16:creationId xmlns:a16="http://schemas.microsoft.com/office/drawing/2014/main" id="{0B817BFA-28E3-4F2F-9B40-3F1D6606592E}"/>
              </a:ext>
            </a:extLst>
          </p:cNvPr>
          <p:cNvSpPr txBox="1"/>
          <p:nvPr/>
        </p:nvSpPr>
        <p:spPr>
          <a:xfrm>
            <a:off x="562062" y="533298"/>
            <a:ext cx="1964636" cy="830997"/>
          </a:xfrm>
          <a:prstGeom prst="rect">
            <a:avLst/>
          </a:prstGeom>
          <a:noFill/>
        </p:spPr>
        <p:txBody>
          <a:bodyPr wrap="square">
            <a:spAutoFit/>
          </a:bodyPr>
          <a:lstStyle/>
          <a:p>
            <a:r>
              <a:rPr kumimoji="0" lang="en-US" sz="4800" b="0" i="0" u="none" strike="noStrike" kern="1200" cap="none" spc="0" normalizeH="0" baseline="0" noProof="0" dirty="0">
                <a:ln>
                  <a:noFill/>
                </a:ln>
                <a:solidFill>
                  <a:srgbClr val="8377B6"/>
                </a:solidFill>
                <a:effectLst/>
                <a:uLnTx/>
                <a:uFillTx/>
                <a:latin typeface="Calibri" panose="020F0502020204030204"/>
                <a:ea typeface="+mj-ea"/>
                <a:cs typeface="+mj-cs"/>
              </a:rPr>
              <a:t>Range</a:t>
            </a:r>
            <a:endParaRPr lang="en-GB" dirty="0"/>
          </a:p>
        </p:txBody>
      </p:sp>
    </p:spTree>
    <p:extLst>
      <p:ext uri="{BB962C8B-B14F-4D97-AF65-F5344CB8AC3E}">
        <p14:creationId xmlns:p14="http://schemas.microsoft.com/office/powerpoint/2010/main" val="351469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4</a:t>
            </a:fld>
            <a:endParaRPr lang="en-US" dirty="0"/>
          </a:p>
        </p:txBody>
      </p:sp>
      <p:sp>
        <p:nvSpPr>
          <p:cNvPr id="7" name="TextBox 6">
            <a:extLst>
              <a:ext uri="{FF2B5EF4-FFF2-40B4-BE49-F238E27FC236}">
                <a16:creationId xmlns:a16="http://schemas.microsoft.com/office/drawing/2014/main" id="{9300084E-794F-4DED-BE11-87C31FC0F74F}"/>
              </a:ext>
            </a:extLst>
          </p:cNvPr>
          <p:cNvSpPr txBox="1"/>
          <p:nvPr/>
        </p:nvSpPr>
        <p:spPr>
          <a:xfrm>
            <a:off x="562062" y="1532468"/>
            <a:ext cx="10788243"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t>Interest</a:t>
            </a:r>
          </a:p>
        </p:txBody>
      </p:sp>
      <p:sp>
        <p:nvSpPr>
          <p:cNvPr id="8" name="TextBox 7">
            <a:extLst>
              <a:ext uri="{FF2B5EF4-FFF2-40B4-BE49-F238E27FC236}">
                <a16:creationId xmlns:a16="http://schemas.microsoft.com/office/drawing/2014/main" id="{0B817BFA-28E3-4F2F-9B40-3F1D6606592E}"/>
              </a:ext>
            </a:extLst>
          </p:cNvPr>
          <p:cNvSpPr txBox="1"/>
          <p:nvPr/>
        </p:nvSpPr>
        <p:spPr>
          <a:xfrm>
            <a:off x="548810" y="497943"/>
            <a:ext cx="1964636" cy="830997"/>
          </a:xfrm>
          <a:prstGeom prst="rect">
            <a:avLst/>
          </a:prstGeom>
          <a:noFill/>
        </p:spPr>
        <p:txBody>
          <a:bodyPr wrap="square">
            <a:spAutoFit/>
          </a:bodyPr>
          <a:lstStyle/>
          <a:p>
            <a:r>
              <a:rPr lang="en-US" sz="4800" dirty="0">
                <a:solidFill>
                  <a:srgbClr val="8377B6"/>
                </a:solidFill>
                <a:latin typeface="Calibri" panose="020F0502020204030204"/>
                <a:ea typeface="+mj-ea"/>
                <a:cs typeface="+mj-cs"/>
              </a:rPr>
              <a:t>Scope</a:t>
            </a:r>
            <a:endParaRPr lang="en-GB" dirty="0"/>
          </a:p>
        </p:txBody>
      </p:sp>
      <p:sp>
        <p:nvSpPr>
          <p:cNvPr id="3" name="TextBox 2">
            <a:extLst>
              <a:ext uri="{FF2B5EF4-FFF2-40B4-BE49-F238E27FC236}">
                <a16:creationId xmlns:a16="http://schemas.microsoft.com/office/drawing/2014/main" id="{409FAE02-E294-4BA2-B8CC-F7760D4BFCED}"/>
              </a:ext>
            </a:extLst>
          </p:cNvPr>
          <p:cNvSpPr txBox="1"/>
          <p:nvPr/>
        </p:nvSpPr>
        <p:spPr>
          <a:xfrm>
            <a:off x="548810" y="2146125"/>
            <a:ext cx="9978244"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Who are the Church Buildings Team and what do we do?</a:t>
            </a:r>
          </a:p>
        </p:txBody>
      </p:sp>
      <p:sp>
        <p:nvSpPr>
          <p:cNvPr id="6" name="TextBox 5">
            <a:extLst>
              <a:ext uri="{FF2B5EF4-FFF2-40B4-BE49-F238E27FC236}">
                <a16:creationId xmlns:a16="http://schemas.microsoft.com/office/drawing/2014/main" id="{37B44D70-790D-4E34-A662-94BA77D9A873}"/>
              </a:ext>
            </a:extLst>
          </p:cNvPr>
          <p:cNvSpPr txBox="1"/>
          <p:nvPr/>
        </p:nvSpPr>
        <p:spPr>
          <a:xfrm>
            <a:off x="548810" y="2811071"/>
            <a:ext cx="6496715"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is the Online Faculty System?</a:t>
            </a:r>
          </a:p>
        </p:txBody>
      </p:sp>
      <p:sp>
        <p:nvSpPr>
          <p:cNvPr id="10" name="TextBox 9">
            <a:extLst>
              <a:ext uri="{FF2B5EF4-FFF2-40B4-BE49-F238E27FC236}">
                <a16:creationId xmlns:a16="http://schemas.microsoft.com/office/drawing/2014/main" id="{F7ECCED1-4A53-430E-A178-F34FC66E0A6F}"/>
              </a:ext>
            </a:extLst>
          </p:cNvPr>
          <p:cNvSpPr txBox="1"/>
          <p:nvPr/>
        </p:nvSpPr>
        <p:spPr>
          <a:xfrm>
            <a:off x="548810" y="3424728"/>
            <a:ext cx="10345717"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Getting Started and navigating the Online Faculty System</a:t>
            </a:r>
          </a:p>
        </p:txBody>
      </p:sp>
      <p:sp>
        <p:nvSpPr>
          <p:cNvPr id="11" name="TextBox 10">
            <a:extLst>
              <a:ext uri="{FF2B5EF4-FFF2-40B4-BE49-F238E27FC236}">
                <a16:creationId xmlns:a16="http://schemas.microsoft.com/office/drawing/2014/main" id="{E17DBD4A-12B5-4316-AA6E-44B4D7482417}"/>
              </a:ext>
            </a:extLst>
          </p:cNvPr>
          <p:cNvSpPr txBox="1"/>
          <p:nvPr/>
        </p:nvSpPr>
        <p:spPr>
          <a:xfrm>
            <a:off x="548810" y="4009503"/>
            <a:ext cx="3930435"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Logging List A items</a:t>
            </a:r>
          </a:p>
        </p:txBody>
      </p:sp>
      <p:sp>
        <p:nvSpPr>
          <p:cNvPr id="12" name="TextBox 11">
            <a:extLst>
              <a:ext uri="{FF2B5EF4-FFF2-40B4-BE49-F238E27FC236}">
                <a16:creationId xmlns:a16="http://schemas.microsoft.com/office/drawing/2014/main" id="{6A685DFB-984A-48E6-9D24-7B627415EAA1}"/>
              </a:ext>
            </a:extLst>
          </p:cNvPr>
          <p:cNvSpPr txBox="1"/>
          <p:nvPr/>
        </p:nvSpPr>
        <p:spPr>
          <a:xfrm>
            <a:off x="548810" y="4581026"/>
            <a:ext cx="9213035"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Applying for List B works and developing a proposal</a:t>
            </a:r>
          </a:p>
        </p:txBody>
      </p:sp>
      <p:sp>
        <p:nvSpPr>
          <p:cNvPr id="13" name="TextBox 12">
            <a:extLst>
              <a:ext uri="{FF2B5EF4-FFF2-40B4-BE49-F238E27FC236}">
                <a16:creationId xmlns:a16="http://schemas.microsoft.com/office/drawing/2014/main" id="{70FDD79F-FC66-4F83-9838-4BD1C7741E22}"/>
              </a:ext>
            </a:extLst>
          </p:cNvPr>
          <p:cNvSpPr txBox="1"/>
          <p:nvPr/>
        </p:nvSpPr>
        <p:spPr>
          <a:xfrm>
            <a:off x="548810" y="5152549"/>
            <a:ext cx="8664167"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Applying for a faculty and developing a proposal</a:t>
            </a:r>
          </a:p>
        </p:txBody>
      </p:sp>
    </p:spTree>
    <p:extLst>
      <p:ext uri="{BB962C8B-B14F-4D97-AF65-F5344CB8AC3E}">
        <p14:creationId xmlns:p14="http://schemas.microsoft.com/office/powerpoint/2010/main" val="8940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6"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1B38CA9-83D9-C84E-8E7D-C6E4B095DD08}"/>
              </a:ext>
            </a:extLst>
          </p:cNvPr>
          <p:cNvSpPr>
            <a:spLocks noGrp="1"/>
          </p:cNvSpPr>
          <p:nvPr>
            <p:ph idx="1"/>
          </p:nvPr>
        </p:nvSpPr>
        <p:spPr>
          <a:xfrm>
            <a:off x="562062" y="2348917"/>
            <a:ext cx="10259736" cy="1451296"/>
          </a:xfrm>
        </p:spPr>
        <p:txBody>
          <a:bodyPr/>
          <a:lstStyle/>
          <a:p>
            <a:pPr marL="0" indent="0">
              <a:buNone/>
            </a:pPr>
            <a:r>
              <a:rPr lang="en-GB"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5</a:t>
            </a:fld>
            <a:endParaRPr lang="en-US" dirty="0"/>
          </a:p>
        </p:txBody>
      </p:sp>
      <p:pic>
        <p:nvPicPr>
          <p:cNvPr id="6" name="Online Media 5" title="Man destroys computer">
            <a:hlinkClick r:id="" action="ppaction://media"/>
            <a:extLst>
              <a:ext uri="{FF2B5EF4-FFF2-40B4-BE49-F238E27FC236}">
                <a16:creationId xmlns:a16="http://schemas.microsoft.com/office/drawing/2014/main" id="{68561AC4-A30F-4DCA-9782-E71DB63C16F6}"/>
              </a:ext>
            </a:extLst>
          </p:cNvPr>
          <p:cNvPicPr>
            <a:picLocks noRot="1" noChangeAspect="1"/>
          </p:cNvPicPr>
          <p:nvPr>
            <a:videoFile r:link="rId1"/>
          </p:nvPr>
        </p:nvPicPr>
        <p:blipFill>
          <a:blip r:embed="rId3"/>
          <a:stretch>
            <a:fillRect/>
          </a:stretch>
        </p:blipFill>
        <p:spPr>
          <a:xfrm>
            <a:off x="838200" y="26429"/>
            <a:ext cx="8997122" cy="6747842"/>
          </a:xfrm>
          <a:prstGeom prst="rect">
            <a:avLst/>
          </a:prstGeom>
        </p:spPr>
      </p:pic>
    </p:spTree>
    <p:extLst>
      <p:ext uri="{BB962C8B-B14F-4D97-AF65-F5344CB8AC3E}">
        <p14:creationId xmlns:p14="http://schemas.microsoft.com/office/powerpoint/2010/main" val="39309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38CA9-83D9-C84E-8E7D-C6E4B095DD08}"/>
              </a:ext>
            </a:extLst>
          </p:cNvPr>
          <p:cNvSpPr>
            <a:spLocks noGrp="1"/>
          </p:cNvSpPr>
          <p:nvPr>
            <p:ph idx="1"/>
          </p:nvPr>
        </p:nvSpPr>
        <p:spPr>
          <a:xfrm>
            <a:off x="562062" y="2348917"/>
            <a:ext cx="10259736" cy="1451296"/>
          </a:xfrm>
        </p:spPr>
        <p:txBody>
          <a:bodyPr/>
          <a:lstStyle/>
          <a:p>
            <a:pPr marL="0" indent="0">
              <a:buNone/>
            </a:pPr>
            <a:r>
              <a:rPr lang="en-GB"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6</a:t>
            </a:fld>
            <a:endParaRPr lang="en-US" dirty="0"/>
          </a:p>
        </p:txBody>
      </p:sp>
      <p:sp>
        <p:nvSpPr>
          <p:cNvPr id="5" name="TextBox 4">
            <a:extLst>
              <a:ext uri="{FF2B5EF4-FFF2-40B4-BE49-F238E27FC236}">
                <a16:creationId xmlns:a16="http://schemas.microsoft.com/office/drawing/2014/main" id="{1511C715-0776-4517-9659-182A52933FA2}"/>
              </a:ext>
            </a:extLst>
          </p:cNvPr>
          <p:cNvSpPr txBox="1"/>
          <p:nvPr/>
        </p:nvSpPr>
        <p:spPr>
          <a:xfrm>
            <a:off x="394283" y="474404"/>
            <a:ext cx="2229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Interest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300084E-794F-4DED-BE11-87C31FC0F74F}"/>
              </a:ext>
            </a:extLst>
          </p:cNvPr>
          <p:cNvSpPr txBox="1"/>
          <p:nvPr/>
        </p:nvSpPr>
        <p:spPr>
          <a:xfrm>
            <a:off x="394283" y="1571360"/>
            <a:ext cx="851421" cy="369332"/>
          </a:xfrm>
          <a:prstGeom prst="rect">
            <a:avLst/>
          </a:prstGeom>
          <a:noFill/>
        </p:spPr>
        <p:txBody>
          <a:bodyPr wrap="square" rtlCol="0">
            <a:spAutoFit/>
          </a:bodyPr>
          <a:lstStyle/>
          <a:p>
            <a:r>
              <a:rPr lang="en-GB" dirty="0"/>
              <a:t>Why?</a:t>
            </a:r>
          </a:p>
        </p:txBody>
      </p:sp>
      <p:pic>
        <p:nvPicPr>
          <p:cNvPr id="8" name="Picture 7">
            <a:extLst>
              <a:ext uri="{FF2B5EF4-FFF2-40B4-BE49-F238E27FC236}">
                <a16:creationId xmlns:a16="http://schemas.microsoft.com/office/drawing/2014/main" id="{981370D8-CFE9-4B8E-A3CD-4E0D257E79E2}"/>
              </a:ext>
            </a:extLst>
          </p:cNvPr>
          <p:cNvPicPr>
            <a:picLocks noChangeAspect="1"/>
          </p:cNvPicPr>
          <p:nvPr/>
        </p:nvPicPr>
        <p:blipFill>
          <a:blip r:embed="rId3"/>
          <a:stretch>
            <a:fillRect/>
          </a:stretch>
        </p:blipFill>
        <p:spPr>
          <a:xfrm>
            <a:off x="9199327" y="1571360"/>
            <a:ext cx="2595275" cy="3406299"/>
          </a:xfrm>
          <a:prstGeom prst="rect">
            <a:avLst/>
          </a:prstGeom>
        </p:spPr>
      </p:pic>
      <p:pic>
        <p:nvPicPr>
          <p:cNvPr id="6" name="Picture 5">
            <a:extLst>
              <a:ext uri="{FF2B5EF4-FFF2-40B4-BE49-F238E27FC236}">
                <a16:creationId xmlns:a16="http://schemas.microsoft.com/office/drawing/2014/main" id="{B029B489-4B77-473F-BBC2-54DFAD04D763}"/>
              </a:ext>
            </a:extLst>
          </p:cNvPr>
          <p:cNvPicPr>
            <a:picLocks noChangeAspect="1"/>
          </p:cNvPicPr>
          <p:nvPr/>
        </p:nvPicPr>
        <p:blipFill>
          <a:blip r:embed="rId4"/>
          <a:stretch>
            <a:fillRect/>
          </a:stretch>
        </p:blipFill>
        <p:spPr>
          <a:xfrm>
            <a:off x="189764" y="2406417"/>
            <a:ext cx="3916054" cy="3403407"/>
          </a:xfrm>
          <a:prstGeom prst="rect">
            <a:avLst/>
          </a:prstGeom>
        </p:spPr>
      </p:pic>
      <p:pic>
        <p:nvPicPr>
          <p:cNvPr id="11" name="Picture 10">
            <a:extLst>
              <a:ext uri="{FF2B5EF4-FFF2-40B4-BE49-F238E27FC236}">
                <a16:creationId xmlns:a16="http://schemas.microsoft.com/office/drawing/2014/main" id="{ECC394A7-F6C7-4D6F-8DB9-1F97324A34FA}"/>
              </a:ext>
            </a:extLst>
          </p:cNvPr>
          <p:cNvPicPr>
            <a:picLocks noChangeAspect="1"/>
          </p:cNvPicPr>
          <p:nvPr/>
        </p:nvPicPr>
        <p:blipFill>
          <a:blip r:embed="rId5"/>
          <a:stretch>
            <a:fillRect/>
          </a:stretch>
        </p:blipFill>
        <p:spPr>
          <a:xfrm>
            <a:off x="4105818" y="499005"/>
            <a:ext cx="4609900" cy="3343157"/>
          </a:xfrm>
          <a:prstGeom prst="rect">
            <a:avLst/>
          </a:prstGeom>
        </p:spPr>
      </p:pic>
    </p:spTree>
    <p:extLst>
      <p:ext uri="{BB962C8B-B14F-4D97-AF65-F5344CB8AC3E}">
        <p14:creationId xmlns:p14="http://schemas.microsoft.com/office/powerpoint/2010/main" val="288212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a:xfrm>
            <a:off x="317241" y="207403"/>
            <a:ext cx="9592390" cy="1266298"/>
          </a:xfrm>
        </p:spPr>
        <p:txBody>
          <a:bodyPr>
            <a:normAutofit fontScale="90000"/>
          </a:bodyPr>
          <a:lstStyle/>
          <a:p>
            <a:r>
              <a:rPr lang="en-US" dirty="0"/>
              <a:t> </a:t>
            </a:r>
            <a:br>
              <a:rPr lang="en-US" dirty="0"/>
            </a:br>
            <a:r>
              <a:rPr lang="en-US" sz="5300" dirty="0">
                <a:latin typeface="Calibri" panose="020F0502020204030204"/>
              </a:rPr>
              <a:t>Who are the Church Buildings Team and What do we do?</a:t>
            </a:r>
            <a:b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61B38CA9-83D9-C84E-8E7D-C6E4B095DD08}"/>
              </a:ext>
            </a:extLst>
          </p:cNvPr>
          <p:cNvSpPr>
            <a:spLocks noGrp="1"/>
          </p:cNvSpPr>
          <p:nvPr>
            <p:ph idx="1"/>
          </p:nvPr>
        </p:nvSpPr>
        <p:spPr>
          <a:xfrm>
            <a:off x="562062" y="2348917"/>
            <a:ext cx="10259736" cy="1451296"/>
          </a:xfrm>
        </p:spPr>
        <p:txBody>
          <a:bodyPr/>
          <a:lstStyle/>
          <a:p>
            <a:pPr marL="0" indent="0">
              <a:buNone/>
            </a:pPr>
            <a:r>
              <a:rPr lang="en-GB"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7</a:t>
            </a:fld>
            <a:endParaRPr lang="en-US" dirty="0"/>
          </a:p>
        </p:txBody>
      </p:sp>
      <p:sp>
        <p:nvSpPr>
          <p:cNvPr id="5" name="TextBox 4">
            <a:extLst>
              <a:ext uri="{FF2B5EF4-FFF2-40B4-BE49-F238E27FC236}">
                <a16:creationId xmlns:a16="http://schemas.microsoft.com/office/drawing/2014/main" id="{1511C715-0776-4517-9659-182A52933FA2}"/>
              </a:ext>
            </a:extLst>
          </p:cNvPr>
          <p:cNvSpPr txBox="1"/>
          <p:nvPr/>
        </p:nvSpPr>
        <p:spPr>
          <a:xfrm>
            <a:off x="562062" y="1537956"/>
            <a:ext cx="11023134" cy="2031325"/>
          </a:xfrm>
          <a:prstGeom prst="rect">
            <a:avLst/>
          </a:prstGeom>
          <a:noFill/>
        </p:spPr>
        <p:txBody>
          <a:bodyPr wrap="square" rtlCol="0">
            <a:spAutoFit/>
          </a:bodyPr>
          <a:lstStyle/>
          <a:p>
            <a:r>
              <a:rPr lang="en-GB" b="1" dirty="0"/>
              <a:t>The Church Buildings Team:</a:t>
            </a:r>
          </a:p>
          <a:p>
            <a:endParaRPr lang="en-GB" b="1" dirty="0"/>
          </a:p>
          <a:p>
            <a:r>
              <a:rPr lang="en-GB" dirty="0"/>
              <a:t>Dan Crooke – Church Buildings Officer and DAC Secretary.	Dan works Monday – Friday 9-5</a:t>
            </a:r>
          </a:p>
          <a:p>
            <a:endParaRPr lang="en-GB" dirty="0"/>
          </a:p>
          <a:p>
            <a:r>
              <a:rPr lang="en-GB" dirty="0"/>
              <a:t>Alex Weedon – Assistant Church Buildings Officer.	Alex works Monday – Thursday 9-2.30</a:t>
            </a:r>
          </a:p>
          <a:p>
            <a:endParaRPr lang="en-GB" dirty="0"/>
          </a:p>
          <a:p>
            <a:r>
              <a:rPr lang="en-GB" dirty="0"/>
              <a:t>Email: </a:t>
            </a:r>
            <a:r>
              <a:rPr lang="en-GB" dirty="0">
                <a:solidFill>
                  <a:srgbClr val="0070C0"/>
                </a:solidFill>
              </a:rPr>
              <a:t>dac@salisbury.anglican.org</a:t>
            </a:r>
          </a:p>
        </p:txBody>
      </p:sp>
      <p:sp>
        <p:nvSpPr>
          <p:cNvPr id="7" name="TextBox 6">
            <a:extLst>
              <a:ext uri="{FF2B5EF4-FFF2-40B4-BE49-F238E27FC236}">
                <a16:creationId xmlns:a16="http://schemas.microsoft.com/office/drawing/2014/main" id="{9300084E-794F-4DED-BE11-87C31FC0F74F}"/>
              </a:ext>
            </a:extLst>
          </p:cNvPr>
          <p:cNvSpPr txBox="1"/>
          <p:nvPr/>
        </p:nvSpPr>
        <p:spPr>
          <a:xfrm>
            <a:off x="562062" y="3865271"/>
            <a:ext cx="10788243" cy="1754326"/>
          </a:xfrm>
          <a:prstGeom prst="rect">
            <a:avLst/>
          </a:prstGeom>
          <a:noFill/>
        </p:spPr>
        <p:txBody>
          <a:bodyPr wrap="square" rtlCol="0">
            <a:spAutoFit/>
          </a:bodyPr>
          <a:lstStyle/>
          <a:p>
            <a:r>
              <a:rPr lang="en-GB" b="1" dirty="0"/>
              <a:t>What we do and who we support:</a:t>
            </a:r>
            <a:endParaRPr lang="en-GB" dirty="0"/>
          </a:p>
          <a:p>
            <a:endParaRPr lang="en-GB" dirty="0"/>
          </a:p>
          <a:p>
            <a:r>
              <a:rPr lang="en-GB" dirty="0"/>
              <a:t>PCC’s &amp; individuals applying for work under the Faculty Jurisdiction Rules (FJR).</a:t>
            </a:r>
          </a:p>
          <a:p>
            <a:endParaRPr lang="en-GB" dirty="0"/>
          </a:p>
          <a:p>
            <a:r>
              <a:rPr lang="en-GB" dirty="0"/>
              <a:t>The Diocesan Advisory Committee, a voluntary committee comprising: Chairman, the Archdeacons, 4 Architects, and 14 specialists.</a:t>
            </a:r>
          </a:p>
        </p:txBody>
      </p:sp>
    </p:spTree>
    <p:extLst>
      <p:ext uri="{BB962C8B-B14F-4D97-AF65-F5344CB8AC3E}">
        <p14:creationId xmlns:p14="http://schemas.microsoft.com/office/powerpoint/2010/main" val="23031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2B81A3-2819-45E9-B229-E626063CEE3F}"/>
              </a:ext>
            </a:extLst>
          </p:cNvPr>
          <p:cNvSpPr>
            <a:spLocks noGrp="1"/>
          </p:cNvSpPr>
          <p:nvPr>
            <p:ph type="sldNum" sz="quarter" idx="12"/>
          </p:nvPr>
        </p:nvSpPr>
        <p:spPr/>
        <p:txBody>
          <a:bodyPr/>
          <a:lstStyle/>
          <a:p>
            <a:fld id="{66CA7FEF-9A17-054B-BA9C-D7256601F69D}" type="slidenum">
              <a:rPr lang="en-US" smtClean="0"/>
              <a:t>8</a:t>
            </a:fld>
            <a:endParaRPr lang="en-US"/>
          </a:p>
        </p:txBody>
      </p:sp>
      <p:sp>
        <p:nvSpPr>
          <p:cNvPr id="6" name="TextBox 5">
            <a:extLst>
              <a:ext uri="{FF2B5EF4-FFF2-40B4-BE49-F238E27FC236}">
                <a16:creationId xmlns:a16="http://schemas.microsoft.com/office/drawing/2014/main" id="{7EC2920F-EB32-4D95-B2F5-BDF7B73301C9}"/>
              </a:ext>
            </a:extLst>
          </p:cNvPr>
          <p:cNvSpPr txBox="1"/>
          <p:nvPr/>
        </p:nvSpPr>
        <p:spPr>
          <a:xfrm>
            <a:off x="269645" y="1767006"/>
            <a:ext cx="11151024" cy="369332"/>
          </a:xfrm>
          <a:prstGeom prst="rect">
            <a:avLst/>
          </a:prstGeom>
          <a:noFill/>
        </p:spPr>
        <p:txBody>
          <a:bodyPr wrap="square" rtlCol="0">
            <a:spAutoFit/>
          </a:bodyPr>
          <a:lstStyle/>
          <a:p>
            <a:pPr marL="285750" indent="-285750">
              <a:buFont typeface="Arial" panose="020B0604020202020204" pitchFamily="34" charset="0"/>
              <a:buChar char="•"/>
            </a:pPr>
            <a:r>
              <a:rPr lang="en-GB" dirty="0"/>
              <a:t>The OFS is an online portal enabling PCC’s/applicants to process their applications in an accessible online format.</a:t>
            </a:r>
          </a:p>
        </p:txBody>
      </p:sp>
      <p:sp>
        <p:nvSpPr>
          <p:cNvPr id="2" name="TextBox 1">
            <a:extLst>
              <a:ext uri="{FF2B5EF4-FFF2-40B4-BE49-F238E27FC236}">
                <a16:creationId xmlns:a16="http://schemas.microsoft.com/office/drawing/2014/main" id="{AC6438F0-2910-456C-9D3C-4FAB2F04239D}"/>
              </a:ext>
            </a:extLst>
          </p:cNvPr>
          <p:cNvSpPr txBox="1"/>
          <p:nvPr/>
        </p:nvSpPr>
        <p:spPr>
          <a:xfrm>
            <a:off x="269645" y="226016"/>
            <a:ext cx="89473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What is the Online Faculty System?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A92E5D-F249-4CC4-822D-8D6B2DAF78F3}"/>
              </a:ext>
            </a:extLst>
          </p:cNvPr>
          <p:cNvSpPr txBox="1"/>
          <p:nvPr/>
        </p:nvSpPr>
        <p:spPr>
          <a:xfrm>
            <a:off x="269646" y="2255289"/>
            <a:ext cx="11151024" cy="369332"/>
          </a:xfrm>
          <a:prstGeom prst="rect">
            <a:avLst/>
          </a:prstGeom>
          <a:noFill/>
        </p:spPr>
        <p:txBody>
          <a:bodyPr wrap="square" rtlCol="0">
            <a:spAutoFit/>
          </a:bodyPr>
          <a:lstStyle/>
          <a:p>
            <a:pPr marL="285750" indent="-285750">
              <a:buFont typeface="Arial" panose="020B0604020202020204" pitchFamily="34" charset="0"/>
              <a:buChar char="•"/>
            </a:pPr>
            <a:r>
              <a:rPr lang="en-GB" dirty="0"/>
              <a:t>The OFS is only accessible to registered users, Church Building Team members, DAC advisers and statutory bodies.</a:t>
            </a:r>
          </a:p>
        </p:txBody>
      </p:sp>
      <p:sp>
        <p:nvSpPr>
          <p:cNvPr id="4" name="TextBox 3">
            <a:extLst>
              <a:ext uri="{FF2B5EF4-FFF2-40B4-BE49-F238E27FC236}">
                <a16:creationId xmlns:a16="http://schemas.microsoft.com/office/drawing/2014/main" id="{588DE796-6BF1-4A39-B62D-97E6CE753353}"/>
              </a:ext>
            </a:extLst>
          </p:cNvPr>
          <p:cNvSpPr txBox="1"/>
          <p:nvPr/>
        </p:nvSpPr>
        <p:spPr>
          <a:xfrm>
            <a:off x="269645" y="2778214"/>
            <a:ext cx="10964411" cy="646331"/>
          </a:xfrm>
          <a:prstGeom prst="rect">
            <a:avLst/>
          </a:prstGeom>
          <a:noFill/>
        </p:spPr>
        <p:txBody>
          <a:bodyPr wrap="square" rtlCol="0">
            <a:spAutoFit/>
          </a:bodyPr>
          <a:lstStyle/>
          <a:p>
            <a:pPr marL="285750" indent="-285750">
              <a:buFont typeface="Arial" panose="020B0604020202020204" pitchFamily="34" charset="0"/>
              <a:buChar char="•"/>
            </a:pPr>
            <a:r>
              <a:rPr lang="en-GB" dirty="0"/>
              <a:t>Registered users and CBT members can create, view, access and amend applications. DAC Advisers and statutory bodies can only view applications.</a:t>
            </a:r>
          </a:p>
        </p:txBody>
      </p:sp>
      <p:sp>
        <p:nvSpPr>
          <p:cNvPr id="7" name="TextBox 6">
            <a:extLst>
              <a:ext uri="{FF2B5EF4-FFF2-40B4-BE49-F238E27FC236}">
                <a16:creationId xmlns:a16="http://schemas.microsoft.com/office/drawing/2014/main" id="{2FED89C6-48D3-430A-B56D-378E2B9D8178}"/>
              </a:ext>
            </a:extLst>
          </p:cNvPr>
          <p:cNvSpPr txBox="1"/>
          <p:nvPr/>
        </p:nvSpPr>
        <p:spPr>
          <a:xfrm>
            <a:off x="269645" y="3518422"/>
            <a:ext cx="11524957" cy="369332"/>
          </a:xfrm>
          <a:prstGeom prst="rect">
            <a:avLst/>
          </a:prstGeom>
          <a:noFill/>
        </p:spPr>
        <p:txBody>
          <a:bodyPr wrap="square" rtlCol="0">
            <a:spAutoFit/>
          </a:bodyPr>
          <a:lstStyle/>
          <a:p>
            <a:pPr marL="285750" indent="-285750">
              <a:buFont typeface="Arial" panose="020B0604020202020204" pitchFamily="34" charset="0"/>
              <a:buChar char="•"/>
            </a:pPr>
            <a:r>
              <a:rPr lang="en-GB" dirty="0"/>
              <a:t>There can be more than one user registered to a church and users can have multiple churches to their account.</a:t>
            </a:r>
          </a:p>
        </p:txBody>
      </p:sp>
      <p:sp>
        <p:nvSpPr>
          <p:cNvPr id="8" name="TextBox 7">
            <a:extLst>
              <a:ext uri="{FF2B5EF4-FFF2-40B4-BE49-F238E27FC236}">
                <a16:creationId xmlns:a16="http://schemas.microsoft.com/office/drawing/2014/main" id="{B7AFF46E-17CC-471A-8CB2-F02DF8DA3783}"/>
              </a:ext>
            </a:extLst>
          </p:cNvPr>
          <p:cNvSpPr txBox="1"/>
          <p:nvPr/>
        </p:nvSpPr>
        <p:spPr>
          <a:xfrm>
            <a:off x="269644" y="4066421"/>
            <a:ext cx="11151025" cy="1477328"/>
          </a:xfrm>
          <a:prstGeom prst="rect">
            <a:avLst/>
          </a:prstGeom>
          <a:noFill/>
        </p:spPr>
        <p:txBody>
          <a:bodyPr wrap="square" rtlCol="0">
            <a:spAutoFit/>
          </a:bodyPr>
          <a:lstStyle/>
          <a:p>
            <a:pPr marL="285750" indent="-285750">
              <a:buFont typeface="Arial" panose="020B0604020202020204" pitchFamily="34" charset="0"/>
              <a:buChar char="•"/>
            </a:pPr>
            <a:r>
              <a:rPr lang="en-GB" dirty="0"/>
              <a:t>You will receive automated emails from the OFS with status updates relating to your application; some spam/junk filters will ‘trap’ these emails. Please consider adding the OFS email address </a:t>
            </a:r>
            <a:r>
              <a:rPr lang="en-GB" dirty="0">
                <a:solidFill>
                  <a:srgbClr val="0070C0"/>
                </a:solidFill>
              </a:rPr>
              <a:t>noreply_onlinefaculty@churchofengland.org </a:t>
            </a:r>
            <a:r>
              <a:rPr lang="en-GB" dirty="0"/>
              <a:t>to your safe senders list, or address book to ensure you receive their emails.</a:t>
            </a:r>
          </a:p>
          <a:p>
            <a:endParaRPr lang="en-GB" dirty="0"/>
          </a:p>
        </p:txBody>
      </p:sp>
    </p:spTree>
    <p:extLst>
      <p:ext uri="{BB962C8B-B14F-4D97-AF65-F5344CB8AC3E}">
        <p14:creationId xmlns:p14="http://schemas.microsoft.com/office/powerpoint/2010/main" val="245022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6F2077-3F06-F646-9A08-A09230054335}"/>
              </a:ext>
            </a:extLst>
          </p:cNvPr>
          <p:cNvSpPr>
            <a:spLocks noGrp="1"/>
          </p:cNvSpPr>
          <p:nvPr>
            <p:ph type="sldNum" sz="quarter" idx="12"/>
          </p:nvPr>
        </p:nvSpPr>
        <p:spPr/>
        <p:txBody>
          <a:bodyPr/>
          <a:lstStyle/>
          <a:p>
            <a:fld id="{66CA7FEF-9A17-054B-BA9C-D7256601F69D}" type="slidenum">
              <a:rPr lang="en-US" smtClean="0"/>
              <a:t>9</a:t>
            </a:fld>
            <a:endParaRPr lang="en-US"/>
          </a:p>
        </p:txBody>
      </p:sp>
      <p:sp>
        <p:nvSpPr>
          <p:cNvPr id="8" name="TextBox 7">
            <a:extLst>
              <a:ext uri="{FF2B5EF4-FFF2-40B4-BE49-F238E27FC236}">
                <a16:creationId xmlns:a16="http://schemas.microsoft.com/office/drawing/2014/main" id="{4750011F-EBED-4F80-BB08-A484ED8B9B97}"/>
              </a:ext>
            </a:extLst>
          </p:cNvPr>
          <p:cNvSpPr txBox="1"/>
          <p:nvPr/>
        </p:nvSpPr>
        <p:spPr>
          <a:xfrm>
            <a:off x="176340" y="0"/>
            <a:ext cx="9079628" cy="830997"/>
          </a:xfrm>
          <a:prstGeom prst="rect">
            <a:avLst/>
          </a:prstGeom>
          <a:noFill/>
        </p:spPr>
        <p:txBody>
          <a:bodyPr wrap="square" rtlCol="0">
            <a:spAutoFit/>
          </a:bodyPr>
          <a:lstStyle/>
          <a:p>
            <a:pPr lvl="0">
              <a:defRPr/>
            </a:pPr>
            <a:r>
              <a:rPr lang="en-US" sz="4800" dirty="0">
                <a:solidFill>
                  <a:srgbClr val="8377B6"/>
                </a:solidFill>
              </a:rPr>
              <a:t>Registering    </a:t>
            </a:r>
            <a:r>
              <a:rPr lang="en-US" sz="2000" dirty="0"/>
              <a:t>(https://facultyonline.churchofengland.org/home)</a:t>
            </a:r>
            <a:endParaRPr kumimoji="0" lang="en-GB" sz="1800" b="0" i="0" u="none" strike="noStrike" kern="1200" cap="none" spc="0" normalizeH="0" baseline="0" noProof="0" dirty="0">
              <a:ln>
                <a:noFill/>
              </a:ln>
              <a:effectLst/>
              <a:uLnTx/>
              <a:uFillTx/>
              <a:latin typeface="Calibri" panose="020F0502020204030204"/>
            </a:endParaRPr>
          </a:p>
        </p:txBody>
      </p:sp>
      <p:pic>
        <p:nvPicPr>
          <p:cNvPr id="3" name="Picture 2" descr="Graphical user interface, text, application&#10;&#10;Description automatically generated">
            <a:extLst>
              <a:ext uri="{FF2B5EF4-FFF2-40B4-BE49-F238E27FC236}">
                <a16:creationId xmlns:a16="http://schemas.microsoft.com/office/drawing/2014/main" id="{9E6FD79B-5CED-45A0-BD01-4945DA590A70}"/>
              </a:ext>
            </a:extLst>
          </p:cNvPr>
          <p:cNvPicPr>
            <a:picLocks noChangeAspect="1"/>
          </p:cNvPicPr>
          <p:nvPr/>
        </p:nvPicPr>
        <p:blipFill>
          <a:blip r:embed="rId3"/>
          <a:stretch>
            <a:fillRect/>
          </a:stretch>
        </p:blipFill>
        <p:spPr>
          <a:xfrm>
            <a:off x="969203" y="1310891"/>
            <a:ext cx="9955014" cy="3639058"/>
          </a:xfrm>
          <a:prstGeom prst="rect">
            <a:avLst/>
          </a:prstGeom>
        </p:spPr>
      </p:pic>
      <p:pic>
        <p:nvPicPr>
          <p:cNvPr id="6" name="Picture 5" descr="Table&#10;&#10;Description automatically generated with medium confidence">
            <a:extLst>
              <a:ext uri="{FF2B5EF4-FFF2-40B4-BE49-F238E27FC236}">
                <a16:creationId xmlns:a16="http://schemas.microsoft.com/office/drawing/2014/main" id="{BCE59A73-FF24-4C59-928C-417B8B5725A2}"/>
              </a:ext>
            </a:extLst>
          </p:cNvPr>
          <p:cNvPicPr>
            <a:picLocks noChangeAspect="1"/>
          </p:cNvPicPr>
          <p:nvPr/>
        </p:nvPicPr>
        <p:blipFill>
          <a:blip r:embed="rId4"/>
          <a:stretch>
            <a:fillRect/>
          </a:stretch>
        </p:blipFill>
        <p:spPr>
          <a:xfrm>
            <a:off x="176340" y="830997"/>
            <a:ext cx="5702683" cy="5047289"/>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096C8392-E2AC-4925-BE02-3C7D9CD97776}"/>
              </a:ext>
            </a:extLst>
          </p:cNvPr>
          <p:cNvPicPr>
            <a:picLocks noChangeAspect="1"/>
          </p:cNvPicPr>
          <p:nvPr/>
        </p:nvPicPr>
        <p:blipFill>
          <a:blip r:embed="rId5"/>
          <a:stretch>
            <a:fillRect/>
          </a:stretch>
        </p:blipFill>
        <p:spPr>
          <a:xfrm>
            <a:off x="157679" y="830997"/>
            <a:ext cx="9527497" cy="4972687"/>
          </a:xfrm>
          <a:prstGeom prst="rect">
            <a:avLst/>
          </a:prstGeom>
        </p:spPr>
      </p:pic>
    </p:spTree>
    <p:extLst>
      <p:ext uri="{BB962C8B-B14F-4D97-AF65-F5344CB8AC3E}">
        <p14:creationId xmlns:p14="http://schemas.microsoft.com/office/powerpoint/2010/main" val="32120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F PPT Presentation RH logo" id="{AB2C16EA-7E30-9B41-92AE-53CD3CE928E7}" vid="{26DE84BF-A4FB-BA45-9977-3EEBCCF826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7ead7a6-84b1-4173-ae92-3aadd00dabd6" ContentTypeId="0x0101005638FF3708980C46BDFB3E57E1F0B19805" PreviousValue="false"/>
</file>

<file path=customXml/item3.xml><?xml version="1.0" encoding="utf-8"?>
<p:properties xmlns:p="http://schemas.microsoft.com/office/2006/metadata/properties" xmlns:xsi="http://www.w3.org/2001/XMLSchema-instance" xmlns:pc="http://schemas.microsoft.com/office/infopath/2007/PartnerControls">
  <documentManagement>
    <o7a2c36836484016beb550f1994bee37 xmlns="2630dbf1-9670-49a5-93a6-011babee3226">
      <Terms xmlns="http://schemas.microsoft.com/office/infopath/2007/PartnerControls"/>
    </o7a2c36836484016beb550f1994bee37>
    <TaxCatchAll xmlns="2630dbf1-9670-49a5-93a6-011babee3226" xsi:nil="true"/>
    <e7ff3f8cafe8453391f5915f4841a855 xmlns="2630dbf1-9670-49a5-93a6-011babee3226">
      <Terms xmlns="http://schemas.microsoft.com/office/infopath/2007/PartnerControls"/>
    </e7ff3f8cafe8453391f5915f4841a855>
    <Review_x0020_Date xmlns="2630dbf1-9670-49a5-93a6-011babee3226"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emplates and forms" ma:contentTypeID="0x0101005638FF3708980C46BDFB3E57E1F0B1980500645F12BA24B980429B887644A103ABFA" ma:contentTypeVersion="66" ma:contentTypeDescription="" ma:contentTypeScope="" ma:versionID="5ab4ec7cd7a6c0c203d855e0309f7b6c">
  <xsd:schema xmlns:xsd="http://www.w3.org/2001/XMLSchema" xmlns:xs="http://www.w3.org/2001/XMLSchema" xmlns:p="http://schemas.microsoft.com/office/2006/metadata/properties" xmlns:ns2="2630dbf1-9670-49a5-93a6-011babee3226" targetNamespace="http://schemas.microsoft.com/office/2006/metadata/properties" ma:root="true" ma:fieldsID="38570f3d6b55f552dfbf38407c49f2df" ns2:_="">
    <xsd:import namespace="2630dbf1-9670-49a5-93a6-011babee3226"/>
    <xsd:element name="properties">
      <xsd:complexType>
        <xsd:sequence>
          <xsd:element name="documentManagement">
            <xsd:complexType>
              <xsd:all>
                <xsd:element ref="ns2:o7a2c36836484016beb550f1994bee37" minOccurs="0"/>
                <xsd:element ref="ns2:TaxCatchAll" minOccurs="0"/>
                <xsd:element ref="ns2:TaxCatchAllLabel" minOccurs="0"/>
                <xsd:element ref="ns2:e7ff3f8cafe8453391f5915f4841a855" minOccurs="0"/>
                <xsd:element ref="ns2:Review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0dbf1-9670-49a5-93a6-011babee3226" elementFormDefault="qualified">
    <xsd:import namespace="http://schemas.microsoft.com/office/2006/documentManagement/types"/>
    <xsd:import namespace="http://schemas.microsoft.com/office/infopath/2007/PartnerControls"/>
    <xsd:element name="o7a2c36836484016beb550f1994bee37" ma:index="8" nillable="true" ma:taxonomy="true" ma:internalName="o7a2c36836484016beb550f1994bee37" ma:taxonomyFieldName="Topic" ma:displayName="Topic" ma:default="" ma:fieldId="{87a2c368-3648-4016-beb5-50f1994bee37}" ma:taxonomyMulti="true" ma:sspId="77ead7a6-84b1-4173-ae92-3aadd00dabd6" ma:termSetId="82f369af-b894-4a48-ab24-6ce740e8c3f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23cd579-a266-4be3-8469-7946924f277b}" ma:internalName="TaxCatchAll" ma:showField="CatchAllData" ma:web="fae3afc3-b46a-4f2d-814f-9aef928573f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23cd579-a266-4be3-8469-7946924f277b}" ma:internalName="TaxCatchAllLabel" ma:readOnly="true" ma:showField="CatchAllDataLabel" ma:web="fae3afc3-b46a-4f2d-814f-9aef928573fd">
      <xsd:complexType>
        <xsd:complexContent>
          <xsd:extension base="dms:MultiChoiceLookup">
            <xsd:sequence>
              <xsd:element name="Value" type="dms:Lookup" maxOccurs="unbounded" minOccurs="0" nillable="true"/>
            </xsd:sequence>
          </xsd:extension>
        </xsd:complexContent>
      </xsd:complexType>
    </xsd:element>
    <xsd:element name="e7ff3f8cafe8453391f5915f4841a855" ma:index="12" nillable="true" ma:taxonomy="true" ma:internalName="e7ff3f8cafe8453391f5915f4841a855" ma:taxonomyFieldName="Audience" ma:displayName="Audience" ma:default="" ma:fieldId="{e7ff3f8c-afe8-4533-91f5-915f4841a855}" ma:sspId="77ead7a6-84b1-4173-ae92-3aadd00dabd6" ma:termSetId="b446326a-473d-4ba6-96e9-be92dc16a7da" ma:anchorId="00000000-0000-0000-0000-000000000000" ma:open="false" ma:isKeyword="false">
      <xsd:complexType>
        <xsd:sequence>
          <xsd:element ref="pc:Terms" minOccurs="0" maxOccurs="1"/>
        </xsd:sequence>
      </xsd:complexType>
    </xsd:element>
    <xsd:element name="Review_x0020_Date" ma:index="14" nillable="true" ma:displayName="Review Date" ma:format="DateOnly" ma:internalName="Review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06758C-68C8-4B80-89ED-D6532265DD28}">
  <ds:schemaRefs>
    <ds:schemaRef ds:uri="http://schemas.microsoft.com/sharepoint/v3/contenttype/forms"/>
  </ds:schemaRefs>
</ds:datastoreItem>
</file>

<file path=customXml/itemProps2.xml><?xml version="1.0" encoding="utf-8"?>
<ds:datastoreItem xmlns:ds="http://schemas.openxmlformats.org/officeDocument/2006/customXml" ds:itemID="{303F5726-5E07-4F0F-A717-04F293EA0D83}">
  <ds:schemaRefs>
    <ds:schemaRef ds:uri="Microsoft.SharePoint.Taxonomy.ContentTypeSync"/>
  </ds:schemaRefs>
</ds:datastoreItem>
</file>

<file path=customXml/itemProps3.xml><?xml version="1.0" encoding="utf-8"?>
<ds:datastoreItem xmlns:ds="http://schemas.openxmlformats.org/officeDocument/2006/customXml" ds:itemID="{01D617D4-3D99-4DC6-856E-B285B8140C2A}">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2630dbf1-9670-49a5-93a6-011babee3226"/>
    <ds:schemaRef ds:uri="http://purl.org/dc/dcmitype/"/>
  </ds:schemaRefs>
</ds:datastoreItem>
</file>

<file path=customXml/itemProps4.xml><?xml version="1.0" encoding="utf-8"?>
<ds:datastoreItem xmlns:ds="http://schemas.openxmlformats.org/officeDocument/2006/customXml" ds:itemID="{7DBC654D-E3EA-4318-9745-5F9721B5B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0dbf1-9670-49a5-93a6-011babee3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DBF PPT Presentation RH logo</Template>
  <TotalTime>1977</TotalTime>
  <Words>3347</Words>
  <Application>Microsoft Office PowerPoint</Application>
  <PresentationFormat>Widescreen</PresentationFormat>
  <Paragraphs>319</Paragraphs>
  <Slides>23</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Office Theme</vt:lpstr>
      <vt:lpstr>Online Faculty System</vt:lpstr>
      <vt:lpstr>PowerPoint Presentation</vt:lpstr>
      <vt:lpstr> </vt:lpstr>
      <vt:lpstr> </vt:lpstr>
      <vt:lpstr> </vt:lpstr>
      <vt:lpstr>PowerPoint Presentation</vt:lpstr>
      <vt:lpstr>  Who are the Church Buildings Team and What do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Trainer</dc:creator>
  <cp:lastModifiedBy>Dan Crooke</cp:lastModifiedBy>
  <cp:revision>3</cp:revision>
  <cp:lastPrinted>2021-03-16T12:12:39Z</cp:lastPrinted>
  <dcterms:created xsi:type="dcterms:W3CDTF">2021-03-18T16:29:15Z</dcterms:created>
  <dcterms:modified xsi:type="dcterms:W3CDTF">2021-10-13T08:18:09Z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87800</vt:r8>
  </property>
  <property fmtid="{D5CDD505-2E9C-101B-9397-08002B2CF9AE}" pid="3" name="xd_Signature">
    <vt:bool>false</vt:bool>
  </property>
  <property fmtid="{D5CDD505-2E9C-101B-9397-08002B2CF9AE}" pid="4" name="xd_ProgID">
    <vt:lpwstr/>
  </property>
  <property fmtid="{D5CDD505-2E9C-101B-9397-08002B2CF9AE}" pid="5" name="Employee Hub area">
    <vt:lpwstr>Staff Handbook</vt:lpwstr>
  </property>
  <property fmtid="{D5CDD505-2E9C-101B-9397-08002B2CF9AE}" pid="6" name="Team">
    <vt:lpwstr>DBF</vt:lpwstr>
  </property>
  <property fmtid="{D5CDD505-2E9C-101B-9397-08002B2CF9AE}" pid="7" name="TemplateUrl">
    <vt:lpwstr/>
  </property>
  <property fmtid="{D5CDD505-2E9C-101B-9397-08002B2CF9AE}" pid="8" name="ComplianceAssetId">
    <vt:lpwstr/>
  </property>
  <property fmtid="{D5CDD505-2E9C-101B-9397-08002B2CF9AE}" pid="9" name="Topic">
    <vt:lpwstr/>
  </property>
  <property fmtid="{D5CDD505-2E9C-101B-9397-08002B2CF9AE}" pid="10" name="Audience">
    <vt:lpwstr/>
  </property>
  <property fmtid="{D5CDD505-2E9C-101B-9397-08002B2CF9AE}" pid="11" name="TaxCatchAll">
    <vt:lpwstr/>
  </property>
  <property fmtid="{D5CDD505-2E9C-101B-9397-08002B2CF9AE}" pid="12" name="ContentTypeId">
    <vt:lpwstr>0x0101005638FF3708980C46BDFB3E57E1F0B1980500645F12BA24B980429B887644A103ABFA</vt:lpwstr>
  </property>
  <property fmtid="{D5CDD505-2E9C-101B-9397-08002B2CF9AE}" pid="13" name="o7a2c36836484016beb550f1994bee37">
    <vt:lpwstr/>
  </property>
  <property fmtid="{D5CDD505-2E9C-101B-9397-08002B2CF9AE}" pid="14" name="e7ff3f8cafe8453391f5915f4841a855">
    <vt:lpwstr/>
  </property>
  <property fmtid="{D5CDD505-2E9C-101B-9397-08002B2CF9AE}" pid="15" name="CategoryDescription">
    <vt:lpwstr>Presentation with RH logo, headers and footers</vt:lpwstr>
  </property>
</Properties>
</file>