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57" r:id="rId4"/>
    <p:sldId id="258" r:id="rId5"/>
    <p:sldId id="269" r:id="rId6"/>
    <p:sldId id="263" r:id="rId7"/>
    <p:sldId id="272" r:id="rId8"/>
    <p:sldId id="260" r:id="rId9"/>
    <p:sldId id="261" r:id="rId10"/>
    <p:sldId id="271"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EECEDB-545D-4CD6-901F-73264C74B0A1}" v="612" dt="2022-01-19T15:16:52.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61" autoAdjust="0"/>
  </p:normalViewPr>
  <p:slideViewPr>
    <p:cSldViewPr snapToGrid="0">
      <p:cViewPr varScale="1">
        <p:scale>
          <a:sx n="76" d="100"/>
          <a:sy n="76" d="100"/>
        </p:scale>
        <p:origin x="189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B57F-1C9C-4F32-9EF2-889434E863A8}" type="datetimeFigureOut">
              <a:rPr lang="en-GB" smtClean="0"/>
              <a:t>12/07/2022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F5961-8846-48F5-9685-AE6332AC53E2}" type="slidenum">
              <a:rPr lang="en-GB" smtClean="0"/>
              <a:t>‹#›</a:t>
            </a:fld>
            <a:endParaRPr lang="en-GB"/>
          </a:p>
        </p:txBody>
      </p:sp>
    </p:spTree>
    <p:extLst>
      <p:ext uri="{BB962C8B-B14F-4D97-AF65-F5344CB8AC3E}">
        <p14:creationId xmlns:p14="http://schemas.microsoft.com/office/powerpoint/2010/main" val="206198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this short presentation on faculty application basics. My name is Daniel Crooke and I am the DAC secretary, part of the Church Buildings Team. Today we are just going to spend a few minutes going through the basics of a faculty application and the key information you will need.</a:t>
            </a:r>
          </a:p>
        </p:txBody>
      </p:sp>
      <p:sp>
        <p:nvSpPr>
          <p:cNvPr id="4" name="Slide Number Placeholder 3"/>
          <p:cNvSpPr>
            <a:spLocks noGrp="1"/>
          </p:cNvSpPr>
          <p:nvPr>
            <p:ph type="sldNum" sz="quarter" idx="5"/>
          </p:nvPr>
        </p:nvSpPr>
        <p:spPr/>
        <p:txBody>
          <a:bodyPr/>
          <a:lstStyle/>
          <a:p>
            <a:fld id="{ECDF5961-8846-48F5-9685-AE6332AC53E2}" type="slidenum">
              <a:rPr lang="en-GB" smtClean="0"/>
              <a:t>1</a:t>
            </a:fld>
            <a:endParaRPr lang="en-GB"/>
          </a:p>
        </p:txBody>
      </p:sp>
    </p:spTree>
    <p:extLst>
      <p:ext uri="{BB962C8B-B14F-4D97-AF65-F5344CB8AC3E}">
        <p14:creationId xmlns:p14="http://schemas.microsoft.com/office/powerpoint/2010/main" val="1691822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Any questions?</a:t>
            </a:r>
          </a:p>
        </p:txBody>
      </p:sp>
      <p:sp>
        <p:nvSpPr>
          <p:cNvPr id="4" name="Slide Number Placeholder 3"/>
          <p:cNvSpPr>
            <a:spLocks noGrp="1"/>
          </p:cNvSpPr>
          <p:nvPr>
            <p:ph type="sldNum" sz="quarter" idx="5"/>
          </p:nvPr>
        </p:nvSpPr>
        <p:spPr/>
        <p:txBody>
          <a:bodyPr/>
          <a:lstStyle/>
          <a:p>
            <a:fld id="{ECDF5961-8846-48F5-9685-AE6332AC53E2}" type="slidenum">
              <a:rPr lang="en-GB" smtClean="0"/>
              <a:t>10</a:t>
            </a:fld>
            <a:endParaRPr lang="en-GB"/>
          </a:p>
        </p:txBody>
      </p:sp>
    </p:spTree>
    <p:extLst>
      <p:ext uri="{BB962C8B-B14F-4D97-AF65-F5344CB8AC3E}">
        <p14:creationId xmlns:p14="http://schemas.microsoft.com/office/powerpoint/2010/main" val="42635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is going to be around 30 min long with some time added at the end for any questions.</a:t>
            </a:r>
          </a:p>
          <a:p>
            <a:endParaRPr lang="en-GB" dirty="0"/>
          </a:p>
          <a:p>
            <a:r>
              <a:rPr lang="en-GB" dirty="0"/>
              <a:t>Please mute microphones when not speaking. Happy to take questions as we go along so do raise your hand or pop it into the chat.</a:t>
            </a:r>
          </a:p>
          <a:p>
            <a:endParaRPr lang="en-GB" dirty="0"/>
          </a:p>
          <a:p>
            <a:r>
              <a:rPr lang="en-GB" dirty="0"/>
              <a:t>Feel free to take notes but we will be making the slides and links available so you can refer back if you need to. </a:t>
            </a:r>
          </a:p>
        </p:txBody>
      </p:sp>
      <p:sp>
        <p:nvSpPr>
          <p:cNvPr id="4" name="Slide Number Placeholder 3"/>
          <p:cNvSpPr>
            <a:spLocks noGrp="1"/>
          </p:cNvSpPr>
          <p:nvPr>
            <p:ph type="sldNum" sz="quarter" idx="5"/>
          </p:nvPr>
        </p:nvSpPr>
        <p:spPr/>
        <p:txBody>
          <a:bodyPr/>
          <a:lstStyle/>
          <a:p>
            <a:fld id="{ECDF5961-8846-48F5-9685-AE6332AC53E2}" type="slidenum">
              <a:rPr lang="en-GB" smtClean="0"/>
              <a:t>2</a:t>
            </a:fld>
            <a:endParaRPr lang="en-GB"/>
          </a:p>
        </p:txBody>
      </p:sp>
    </p:spTree>
    <p:extLst>
      <p:ext uri="{BB962C8B-B14F-4D97-AF65-F5344CB8AC3E}">
        <p14:creationId xmlns:p14="http://schemas.microsoft.com/office/powerpoint/2010/main" val="230566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things we are going to cover are, who are the main people involved in the faculty system</a:t>
            </a:r>
          </a:p>
          <a:p>
            <a:endParaRPr lang="en-GB" dirty="0"/>
          </a:p>
          <a:p>
            <a:r>
              <a:rPr lang="en-GB" dirty="0"/>
              <a:t>Some guidance on what to do and where to go if you have some initial thoughts for a project</a:t>
            </a:r>
          </a:p>
          <a:p>
            <a:endParaRPr lang="en-GB" dirty="0"/>
          </a:p>
          <a:p>
            <a:r>
              <a:rPr lang="en-GB" dirty="0"/>
              <a:t>What permissions you might need and where to go to check.</a:t>
            </a:r>
          </a:p>
          <a:p>
            <a:endParaRPr lang="en-GB" dirty="0"/>
          </a:p>
          <a:p>
            <a:r>
              <a:rPr lang="en-GB" dirty="0"/>
              <a:t>And finally a section on the standard documents required for an application and where to find them.</a:t>
            </a:r>
          </a:p>
        </p:txBody>
      </p:sp>
      <p:sp>
        <p:nvSpPr>
          <p:cNvPr id="4" name="Slide Number Placeholder 3"/>
          <p:cNvSpPr>
            <a:spLocks noGrp="1"/>
          </p:cNvSpPr>
          <p:nvPr>
            <p:ph type="sldNum" sz="quarter" idx="5"/>
          </p:nvPr>
        </p:nvSpPr>
        <p:spPr/>
        <p:txBody>
          <a:bodyPr/>
          <a:lstStyle/>
          <a:p>
            <a:fld id="{ECDF5961-8846-48F5-9685-AE6332AC53E2}" type="slidenum">
              <a:rPr lang="en-GB" smtClean="0"/>
              <a:t>3</a:t>
            </a:fld>
            <a:endParaRPr lang="en-GB"/>
          </a:p>
        </p:txBody>
      </p:sp>
    </p:spTree>
    <p:extLst>
      <p:ext uri="{BB962C8B-B14F-4D97-AF65-F5344CB8AC3E}">
        <p14:creationId xmlns:p14="http://schemas.microsoft.com/office/powerpoint/2010/main" val="2177669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Church Buildings Team currently consists of myself and Alex with recruitment for a new member starting soon. </a:t>
            </a:r>
          </a:p>
          <a:p>
            <a:endParaRPr lang="en-GB" dirty="0"/>
          </a:p>
          <a:p>
            <a:r>
              <a:rPr lang="en-GB" dirty="0"/>
              <a:t>We cover nearly all aspects of the faculty system and the managing of the DAC committee. We help applicants with all aspects of the faculty process from initial thoughts right through to developing and finishing a faculty application.</a:t>
            </a:r>
          </a:p>
          <a:p>
            <a:endParaRPr lang="en-GB" dirty="0"/>
          </a:p>
          <a:p>
            <a:r>
              <a:rPr lang="en-GB" dirty="0"/>
              <a:t>We are the first port of call for any questions you may have concerning church buildings or churchyards. We also have the DAC website where you will be able to find plenty of useful information which we will be adding to as things get produced.</a:t>
            </a:r>
          </a:p>
          <a:p>
            <a:endParaRPr lang="en-GB" dirty="0"/>
          </a:p>
          <a:p>
            <a:r>
              <a:rPr lang="en-GB" dirty="0"/>
              <a:t>Because there are only two of us in the team at the moment it does take us a little time to get to enquiries. We have approximately a 5 working day response time so please do factor this in when contacting us.</a:t>
            </a:r>
          </a:p>
        </p:txBody>
      </p:sp>
      <p:sp>
        <p:nvSpPr>
          <p:cNvPr id="4" name="Slide Number Placeholder 3"/>
          <p:cNvSpPr>
            <a:spLocks noGrp="1"/>
          </p:cNvSpPr>
          <p:nvPr>
            <p:ph type="sldNum" sz="quarter" idx="5"/>
          </p:nvPr>
        </p:nvSpPr>
        <p:spPr/>
        <p:txBody>
          <a:bodyPr/>
          <a:lstStyle/>
          <a:p>
            <a:fld id="{ECDF5961-8846-48F5-9685-AE6332AC53E2}" type="slidenum">
              <a:rPr lang="en-GB" smtClean="0"/>
              <a:t>4</a:t>
            </a:fld>
            <a:endParaRPr lang="en-GB"/>
          </a:p>
        </p:txBody>
      </p:sp>
    </p:spTree>
    <p:extLst>
      <p:ext uri="{BB962C8B-B14F-4D97-AF65-F5344CB8AC3E}">
        <p14:creationId xmlns:p14="http://schemas.microsoft.com/office/powerpoint/2010/main" val="49902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details the key personalities involved in the faculty process. There is a lot of information here and I am not going to go through it all now but the key takeaway is that the Church Buildings Team deal with many individuals and organisations involved in the faculty process. Even if we cannot answer your question directly it is likely that we will be able to point you in the right direction.</a:t>
            </a:r>
          </a:p>
          <a:p>
            <a:endParaRPr lang="en-GB" dirty="0"/>
          </a:p>
          <a:p>
            <a:r>
              <a:rPr lang="en-GB" dirty="0"/>
              <a:t>You will be able to find this presentation on the DAC website in the Resource Library and a link to this can be found on the last slide.</a:t>
            </a:r>
          </a:p>
        </p:txBody>
      </p:sp>
      <p:sp>
        <p:nvSpPr>
          <p:cNvPr id="4" name="Slide Number Placeholder 3"/>
          <p:cNvSpPr>
            <a:spLocks noGrp="1"/>
          </p:cNvSpPr>
          <p:nvPr>
            <p:ph type="sldNum" sz="quarter" idx="5"/>
          </p:nvPr>
        </p:nvSpPr>
        <p:spPr/>
        <p:txBody>
          <a:bodyPr/>
          <a:lstStyle/>
          <a:p>
            <a:fld id="{ECDF5961-8846-48F5-9685-AE6332AC53E2}" type="slidenum">
              <a:rPr lang="en-GB" smtClean="0"/>
              <a:t>5</a:t>
            </a:fld>
            <a:endParaRPr lang="en-GB"/>
          </a:p>
        </p:txBody>
      </p:sp>
    </p:spTree>
    <p:extLst>
      <p:ext uri="{BB962C8B-B14F-4D97-AF65-F5344CB8AC3E}">
        <p14:creationId xmlns:p14="http://schemas.microsoft.com/office/powerpoint/2010/main" val="12609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just going to quickly go through a very basic flow diagram of a faculty application from start to finish. On the DAC website we have a more in –depth version for those interested. </a:t>
            </a:r>
          </a:p>
          <a:p>
            <a:endParaRPr lang="en-GB" dirty="0"/>
          </a:p>
          <a:p>
            <a:r>
              <a:rPr lang="en-GB" dirty="0"/>
              <a:t>Once you have had your initial thought and done some basic research it is time to seek early advice. By this time you should have a basic knowledge of things and have some more specific questions.</a:t>
            </a:r>
          </a:p>
          <a:p>
            <a:endParaRPr lang="en-GB" dirty="0"/>
          </a:p>
          <a:p>
            <a:r>
              <a:rPr lang="en-GB" dirty="0"/>
              <a:t>It may be that, for larger more complex projects a site visit would be beneficial.</a:t>
            </a:r>
          </a:p>
          <a:p>
            <a:endParaRPr lang="en-GB" dirty="0"/>
          </a:p>
          <a:p>
            <a:r>
              <a:rPr lang="en-GB" dirty="0"/>
              <a:t>Once receiving some initial advice you should have enough to compile a basic application. Depending on the project at this stage it may not be any more than just preliminary design work.</a:t>
            </a:r>
          </a:p>
          <a:p>
            <a:endParaRPr lang="en-GB" dirty="0"/>
          </a:p>
          <a:p>
            <a:r>
              <a:rPr lang="en-GB" dirty="0"/>
              <a:t>With that we can seek pre-formal advice. This is to help focus and narrow the application and help you to understand where the potential contention will be.</a:t>
            </a:r>
          </a:p>
          <a:p>
            <a:endParaRPr lang="en-GB" dirty="0"/>
          </a:p>
          <a:p>
            <a:r>
              <a:rPr lang="en-GB" dirty="0"/>
              <a:t>Armed with the advice you can finalise your application. That is detailed drawings specifications etc.</a:t>
            </a:r>
          </a:p>
          <a:p>
            <a:endParaRPr lang="en-GB" dirty="0"/>
          </a:p>
          <a:p>
            <a:r>
              <a:rPr lang="en-GB" dirty="0"/>
              <a:t>We then do a formal round of advice, which can take up to 42 days.</a:t>
            </a:r>
          </a:p>
          <a:p>
            <a:endParaRPr lang="en-GB" dirty="0"/>
          </a:p>
          <a:p>
            <a:r>
              <a:rPr lang="en-GB" dirty="0"/>
              <a:t>Assuming all the advice is good and positive the application goes to the Chancellor for decision and all being well the faculty is granted.</a:t>
            </a:r>
          </a:p>
        </p:txBody>
      </p:sp>
      <p:sp>
        <p:nvSpPr>
          <p:cNvPr id="4" name="Slide Number Placeholder 3"/>
          <p:cNvSpPr>
            <a:spLocks noGrp="1"/>
          </p:cNvSpPr>
          <p:nvPr>
            <p:ph type="sldNum" sz="quarter" idx="5"/>
          </p:nvPr>
        </p:nvSpPr>
        <p:spPr/>
        <p:txBody>
          <a:bodyPr/>
          <a:lstStyle/>
          <a:p>
            <a:fld id="{ECDF5961-8846-48F5-9685-AE6332AC53E2}" type="slidenum">
              <a:rPr lang="en-GB" smtClean="0"/>
              <a:t>6</a:t>
            </a:fld>
            <a:endParaRPr lang="en-GB"/>
          </a:p>
        </p:txBody>
      </p:sp>
    </p:spTree>
    <p:extLst>
      <p:ext uri="{BB962C8B-B14F-4D97-AF65-F5344CB8AC3E}">
        <p14:creationId xmlns:p14="http://schemas.microsoft.com/office/powerpoint/2010/main" val="360511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If you have an idea the first step would be to seek relevant guidance. There are a myriad of websites out there offering advice, which can be confusing and I am not recommending a deep dive at the early stage but to get a flavour of whether your ideas would be positively received. </a:t>
            </a:r>
          </a:p>
          <a:p>
            <a:endParaRPr lang="en-GB" dirty="0"/>
          </a:p>
          <a:p>
            <a:r>
              <a:rPr lang="en-GB" dirty="0"/>
              <a:t>We would recommend the Church Buildings Council website as a first start. There is a lot of accessible church related guidance and this is what the DAC adheres to. </a:t>
            </a:r>
          </a:p>
          <a:p>
            <a:endParaRPr lang="en-GB" dirty="0"/>
          </a:p>
          <a:p>
            <a:r>
              <a:rPr lang="en-GB" dirty="0"/>
              <a:t>The second is Historic England who have a large volume of guidance notes. Whilst aimed largely at secular buildings conservation principles will still apply so will be relevant for certain proposals.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third is to contact the Church Buildings Team. It may be that we have seen similar proposals before and will be able to highlight any common pitfalls or aspects that you will want to look at. We may recommend other parishes to speak to or look to set up a DAC site visit.</a:t>
            </a:r>
          </a:p>
          <a:p>
            <a:endParaRPr lang="en-GB" dirty="0"/>
          </a:p>
          <a:p>
            <a:pPr marL="171450" indent="-171450">
              <a:buFont typeface="Arial" panose="020B0604020202020204" pitchFamily="34" charset="0"/>
              <a:buChar char="•"/>
            </a:pPr>
            <a:r>
              <a:rPr lang="en-GB" dirty="0"/>
              <a:t>It is important to have an early idea of what permission is required. This will likely effect the approach that is taken. Schedule 1 covers all List A and B matters. If in doubt speak to the Church Buildings Team. Works undertaken without the appropriate permission is illegal. </a:t>
            </a:r>
          </a:p>
          <a:p>
            <a:endParaRPr lang="en-GB" dirty="0"/>
          </a:p>
          <a:p>
            <a:r>
              <a:rPr lang="en-GB" dirty="0"/>
              <a:t>If a faculty is required it is important to have an understanding of the need and significance. Start to fill out the standard templates of the statement of significance and need. Guidance on this can be found on the CBC website and the Church Buildings Team can also give guidance on key points to think about.</a:t>
            </a:r>
          </a:p>
          <a:p>
            <a:endParaRPr lang="en-GB" dirty="0"/>
          </a:p>
          <a:p>
            <a:r>
              <a:rPr lang="en-GB" dirty="0"/>
              <a:t>Understanding the significance of the building will help guide your ideas. For listed buildings Historic England keeps a record of key features and why it is listed. A link can be found at the end.</a:t>
            </a:r>
          </a:p>
          <a:p>
            <a:endParaRPr lang="en-GB" dirty="0"/>
          </a:p>
          <a:p>
            <a:r>
              <a:rPr lang="en-GB" dirty="0"/>
              <a:t>In some circumstances the need can be obvious but it is important to state this anyway. For larger reordering schemes that are looking to provide facilities it is important to prove the need of the wider community and as such consultation and engagement may be needed.</a:t>
            </a:r>
          </a:p>
          <a:p>
            <a:endParaRPr lang="en-GB" dirty="0"/>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Always seek early advice. This can be the DAC, Statutory Amenity Societies or the Local Planning Authority it is likely it could be all of them.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CDF5961-8846-48F5-9685-AE6332AC53E2}" type="slidenum">
              <a:rPr lang="en-GB" smtClean="0"/>
              <a:t>7</a:t>
            </a:fld>
            <a:endParaRPr lang="en-GB"/>
          </a:p>
        </p:txBody>
      </p:sp>
    </p:spTree>
    <p:extLst>
      <p:ext uri="{BB962C8B-B14F-4D97-AF65-F5344CB8AC3E}">
        <p14:creationId xmlns:p14="http://schemas.microsoft.com/office/powerpoint/2010/main" val="2580397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covers all the major categories of permission available. Those on the left are dealt with through the Church Buildings Team and the Online Faculty System. Those on the right are dealt with via the Registry Department and go straight to the Chancellor.</a:t>
            </a:r>
          </a:p>
          <a:p>
            <a:endParaRPr lang="en-GB" dirty="0"/>
          </a:p>
          <a:p>
            <a:r>
              <a:rPr lang="en-GB" dirty="0"/>
              <a:t>List A and B largely cover repairs to the church building and churchyard. What works are covered can be found in Schedule 1 of the Faculty Rules and a link can be found at the end of this presentation. It is important to confirm with the Church Buildings Team what is the most appropriate, especially List A matters.</a:t>
            </a:r>
          </a:p>
          <a:p>
            <a:endParaRPr lang="en-GB" dirty="0"/>
          </a:p>
          <a:p>
            <a:r>
              <a:rPr lang="en-GB" dirty="0"/>
              <a:t>If your ideas cover reordering you may be able to apply for a Temporary Minor Reordering permission from the Archdeacon. This lasts for up to 24 months and allows a church to trial ideas before either reverting or confirming works.</a:t>
            </a:r>
          </a:p>
          <a:p>
            <a:endParaRPr lang="en-GB" dirty="0"/>
          </a:p>
          <a:p>
            <a:r>
              <a:rPr lang="en-GB" dirty="0"/>
              <a:t>If your works are of an exploratory or urgent nature there are means in which permission can be granted relatively quickly by the Chancellor. All interim faculties that are granted will require a full faculty to regularise anything undertaken. If you are seeking a confirmatory faculty for works carried out without permission please be aware that the individual that commissioned the works are personally liable for costs. Please contact the Registry department for further advice.</a:t>
            </a:r>
          </a:p>
          <a:p>
            <a:endParaRPr lang="en-GB" dirty="0"/>
          </a:p>
          <a:p>
            <a:r>
              <a:rPr lang="en-GB" dirty="0"/>
              <a:t>I would advise always confirming that the correct permissions are in place before carrying out work.</a:t>
            </a:r>
          </a:p>
        </p:txBody>
      </p:sp>
      <p:sp>
        <p:nvSpPr>
          <p:cNvPr id="4" name="Slide Number Placeholder 3"/>
          <p:cNvSpPr>
            <a:spLocks noGrp="1"/>
          </p:cNvSpPr>
          <p:nvPr>
            <p:ph type="sldNum" sz="quarter" idx="5"/>
          </p:nvPr>
        </p:nvSpPr>
        <p:spPr/>
        <p:txBody>
          <a:bodyPr/>
          <a:lstStyle/>
          <a:p>
            <a:fld id="{ECDF5961-8846-48F5-9685-AE6332AC53E2}" type="slidenum">
              <a:rPr lang="en-GB" smtClean="0"/>
              <a:t>8</a:t>
            </a:fld>
            <a:endParaRPr lang="en-GB"/>
          </a:p>
        </p:txBody>
      </p:sp>
    </p:spTree>
    <p:extLst>
      <p:ext uri="{BB962C8B-B14F-4D97-AF65-F5344CB8AC3E}">
        <p14:creationId xmlns:p14="http://schemas.microsoft.com/office/powerpoint/2010/main" val="211022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basic documents required for both a List B and a Faculty. What documents are required is dictated by section 4.2 of the Faculty Jurisdiction Rules. This is the minimum in order to seek DAC advice and may include many additional things such as an archaeology survey of planning permission. As you can see the lists are almost identical with only a slight change.</a:t>
            </a:r>
          </a:p>
          <a:p>
            <a:endParaRPr lang="en-GB" dirty="0"/>
          </a:p>
          <a:p>
            <a:r>
              <a:rPr lang="en-GB" dirty="0"/>
              <a:t>Starting at the bottom of the lists with images, it is important to show the church and the area affected by the works. It is likely that the DAC has not been to the church so need to be able to visualise and orientate themselves to assess the proposals.</a:t>
            </a:r>
          </a:p>
          <a:p>
            <a:endParaRPr lang="en-GB" dirty="0"/>
          </a:p>
          <a:p>
            <a:r>
              <a:rPr lang="en-GB" dirty="0"/>
              <a:t>Specifications and quotations may be an obvious document to include but it must be sufficiently detailed. Remember someone has to give permission for the works and this isn’t going to be forthcoming if it cannot be established what is being done.</a:t>
            </a:r>
          </a:p>
          <a:p>
            <a:endParaRPr lang="en-GB" dirty="0"/>
          </a:p>
          <a:p>
            <a:r>
              <a:rPr lang="en-GB" dirty="0"/>
              <a:t>It is important that in an application you can demonstrate that you have contact the church insurer. This is to ensure that the building, and people, are covered should anything happen. It is likely that the insurer will state some conditions that have to be met whilst works are being carried out.</a:t>
            </a:r>
          </a:p>
          <a:p>
            <a:endParaRPr lang="en-GB" dirty="0"/>
          </a:p>
          <a:p>
            <a:r>
              <a:rPr lang="en-GB" dirty="0"/>
              <a:t>You do not have to always engage an architect for work but it is important that your inspecting architect has the opportunity to comment on the proposals. It is not uncommon to see quotations for unnecessary work.</a:t>
            </a:r>
          </a:p>
          <a:p>
            <a:endParaRPr lang="en-GB" dirty="0"/>
          </a:p>
          <a:p>
            <a:r>
              <a:rPr lang="en-GB" dirty="0"/>
              <a:t>The PCC must always agree to what is being proposed. Agreement can be gained out of committee via email but in any case the evidence must be uploaded to the application before work commences.</a:t>
            </a:r>
          </a:p>
          <a:p>
            <a:endParaRPr lang="en-GB" dirty="0"/>
          </a:p>
          <a:p>
            <a:r>
              <a:rPr lang="en-GB" dirty="0"/>
              <a:t>Here we deviate. With a List B the works are for repairs or very minor additions. These will not affect the character of the building but it important that the Archdeacon is aware of what exactly permission is being applied for. </a:t>
            </a:r>
          </a:p>
          <a:p>
            <a:endParaRPr lang="en-GB" dirty="0"/>
          </a:p>
          <a:p>
            <a:r>
              <a:rPr lang="en-GB" dirty="0"/>
              <a:t>For Faculties it is likely that the character of the building will be affected. The statement of significance and need demonstrates that the PCC has considered and balanced the potential harm against the benefits of a proposal. It is important that the PCC takes the time and effort in filling these in. Do not leave anything out however obvious, remember that it is likely the people assessing the application will not have been to the church.</a:t>
            </a:r>
          </a:p>
          <a:p>
            <a:endParaRPr lang="en-GB" dirty="0"/>
          </a:p>
          <a:p>
            <a:r>
              <a:rPr lang="en-GB" dirty="0"/>
              <a:t>All of the documents here, with links to further guidance and templates can be found in the DAC resource library and can be sent if requested.</a:t>
            </a:r>
          </a:p>
        </p:txBody>
      </p:sp>
      <p:sp>
        <p:nvSpPr>
          <p:cNvPr id="4" name="Slide Number Placeholder 3"/>
          <p:cNvSpPr>
            <a:spLocks noGrp="1"/>
          </p:cNvSpPr>
          <p:nvPr>
            <p:ph type="sldNum" sz="quarter" idx="5"/>
          </p:nvPr>
        </p:nvSpPr>
        <p:spPr/>
        <p:txBody>
          <a:bodyPr/>
          <a:lstStyle/>
          <a:p>
            <a:fld id="{ECDF5961-8846-48F5-9685-AE6332AC53E2}" type="slidenum">
              <a:rPr lang="en-GB" smtClean="0"/>
              <a:t>9</a:t>
            </a:fld>
            <a:endParaRPr lang="en-GB"/>
          </a:p>
        </p:txBody>
      </p:sp>
    </p:spTree>
    <p:extLst>
      <p:ext uri="{BB962C8B-B14F-4D97-AF65-F5344CB8AC3E}">
        <p14:creationId xmlns:p14="http://schemas.microsoft.com/office/powerpoint/2010/main" val="174898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0643-B73C-4C9E-A6B8-0DF533FD7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42055F-0423-4E5C-AF90-88751D5FC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C897E0-9E82-4FD9-BCD9-7232FEC60B90}"/>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4C4E92B1-F60F-4B0F-9D40-25331F667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C915D-E81F-46F5-8A6A-AA0B683C62E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178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6E04-07ED-4073-B9E1-F2B5AC4BA4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48F4A-E827-4BF8-867A-FA7797E27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FFDDC-CEB5-4A2E-B44D-42108135B17F}"/>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A2D731FA-BC6D-4A56-8D80-BA1BAA13B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8658D-FC71-4D15-B9DB-BBDFBBC78FA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91820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81323A-189A-4C45-9289-8C5DD230A0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58CFA-1B2E-4115-85BC-5CC25FDF6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958E7-A91D-43C3-8783-88DE786598F2}"/>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6B59833D-D8EF-496C-AD31-DF157F8B5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E85B1-8B51-48D7-B8E4-F5B3432F423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415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61A9-0BE9-43BC-A409-0BDB85BDFE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9E539-D3F0-46D2-B1B2-2FBF2F649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BABA5-F911-4FD5-82C8-15083322CA21}"/>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EE63BA14-54C1-46B2-9DB6-850E1E167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A2FF1-0F2E-4B77-B991-684E7CEE1DE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5069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01C-62E9-40DB-8C34-A95545F3C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FFB273-7317-4C54-AB92-CDB391150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43ABB-F2DE-4539-A706-64BD85612E07}"/>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1D68A7CD-0F13-4DC2-A330-23AE722E4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BDF79-3C5C-4425-9723-0D728A5D7C59}"/>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8658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7578-7F16-41A8-9576-B0D62306ED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335EC9-88D5-43A5-BA62-F72CCD74F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535F36-560A-4248-8783-0AC6BCAE2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4D631C-BBB4-43D6-AE7E-2258A9901031}"/>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6" name="Footer Placeholder 5">
            <a:extLst>
              <a:ext uri="{FF2B5EF4-FFF2-40B4-BE49-F238E27FC236}">
                <a16:creationId xmlns:a16="http://schemas.microsoft.com/office/drawing/2014/main" id="{9D59F1D0-BAB1-4069-A280-199CE7BA1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67CA2-F19B-488B-ABC9-3DEF8DC0A78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42444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C2AA-47EA-4CF7-920F-1721D97169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4669CD-97C5-47B1-BDBB-65B7882E8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31835-0399-422D-B8B4-8E29DD773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2C365-8A74-4409-8B7B-481D6A0A2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6BCAF-D6B7-4426-BD56-464192C11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FCC293-0E8E-4D35-B028-F603BCA05C63}"/>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8" name="Footer Placeholder 7">
            <a:extLst>
              <a:ext uri="{FF2B5EF4-FFF2-40B4-BE49-F238E27FC236}">
                <a16:creationId xmlns:a16="http://schemas.microsoft.com/office/drawing/2014/main" id="{75D567DA-4F0D-484E-94F7-A70F8B821D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A88472-BA0D-4D08-8883-4450F3D3F840}"/>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4844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4D59-D67C-4092-80B1-839DBABD5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7DD21D-ABAC-499D-9351-9B93819A445E}"/>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4" name="Footer Placeholder 3">
            <a:extLst>
              <a:ext uri="{FF2B5EF4-FFF2-40B4-BE49-F238E27FC236}">
                <a16:creationId xmlns:a16="http://schemas.microsoft.com/office/drawing/2014/main" id="{8EECCFAF-90E1-4230-88D0-32BCAA0B61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D0E259-A642-4C48-B170-FFDA2062873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243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3E4F6-E4CA-4D5A-B1A5-C31CFE6A723D}"/>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3" name="Footer Placeholder 2">
            <a:extLst>
              <a:ext uri="{FF2B5EF4-FFF2-40B4-BE49-F238E27FC236}">
                <a16:creationId xmlns:a16="http://schemas.microsoft.com/office/drawing/2014/main" id="{079B906F-E4F2-4E2B-B230-4F9D8B6A1D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41BE6E-E2B2-4601-818A-05044C1A57E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925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A1B6-48A7-4863-B676-D41F22AD7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3EE2E1-E2EB-4074-999E-9360F7C3B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A745F-7E80-4FDD-819F-8FC911DCF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61194-F7C3-4D9A-B9CF-CB5D316DCEF1}"/>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6" name="Footer Placeholder 5">
            <a:extLst>
              <a:ext uri="{FF2B5EF4-FFF2-40B4-BE49-F238E27FC236}">
                <a16:creationId xmlns:a16="http://schemas.microsoft.com/office/drawing/2014/main" id="{3913A259-5969-478E-8BA6-67E9D418EE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CDE3B-E77B-47E4-BD28-ECCB150F103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7393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FC6B-2F90-49E9-8CEA-9BD604B65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86D15B-401B-48F8-8B06-936C0D4B5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4742B6-7028-4E14-8816-6811CD198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DABD9-DDFF-4E24-867B-DC7F72E82B53}"/>
              </a:ext>
            </a:extLst>
          </p:cNvPr>
          <p:cNvSpPr>
            <a:spLocks noGrp="1"/>
          </p:cNvSpPr>
          <p:nvPr>
            <p:ph type="dt" sz="half" idx="10"/>
          </p:nvPr>
        </p:nvSpPr>
        <p:spPr/>
        <p:txBody>
          <a:bodyPr/>
          <a:lstStyle/>
          <a:p>
            <a:fld id="{D77ED788-7E7C-47E2-883E-41283F905DA3}" type="datetimeFigureOut">
              <a:rPr lang="en-GB" smtClean="0"/>
              <a:t>12/07/2022</a:t>
            </a:fld>
            <a:endParaRPr lang="en-GB"/>
          </a:p>
        </p:txBody>
      </p:sp>
      <p:sp>
        <p:nvSpPr>
          <p:cNvPr id="6" name="Footer Placeholder 5">
            <a:extLst>
              <a:ext uri="{FF2B5EF4-FFF2-40B4-BE49-F238E27FC236}">
                <a16:creationId xmlns:a16="http://schemas.microsoft.com/office/drawing/2014/main" id="{6284356B-4342-4DEC-AD79-9D54D67D1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DC421-6881-4BCF-B806-7632D9BDD283}"/>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9269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CAFE6-4A1E-4BA3-8D37-0C637ABD6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78CA0-D644-4F56-97BC-3702B2082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5196-AC88-47D8-A45E-9129B6397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ED788-7E7C-47E2-883E-41283F905DA3}" type="datetimeFigureOut">
              <a:rPr lang="en-GB" smtClean="0"/>
              <a:t>12/07/2022</a:t>
            </a:fld>
            <a:endParaRPr lang="en-GB"/>
          </a:p>
        </p:txBody>
      </p:sp>
      <p:sp>
        <p:nvSpPr>
          <p:cNvPr id="5" name="Footer Placeholder 4">
            <a:extLst>
              <a:ext uri="{FF2B5EF4-FFF2-40B4-BE49-F238E27FC236}">
                <a16:creationId xmlns:a16="http://schemas.microsoft.com/office/drawing/2014/main" id="{C533DDFD-F148-412D-8BAE-748547BE2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C2899B-83C9-43AF-ABA0-9A45AEE50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F9A97-9D4A-454A-9665-93FC0C61982C}" type="slidenum">
              <a:rPr lang="en-GB" smtClean="0"/>
              <a:t>‹#›</a:t>
            </a:fld>
            <a:endParaRPr lang="en-GB"/>
          </a:p>
        </p:txBody>
      </p:sp>
    </p:spTree>
    <p:extLst>
      <p:ext uri="{BB962C8B-B14F-4D97-AF65-F5344CB8AC3E}">
        <p14:creationId xmlns:p14="http://schemas.microsoft.com/office/powerpoint/2010/main" val="252355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salisbury.anglican.org/parishes/dac/faculty-jurisdiction-ecclesiastical-exemption" TargetMode="External"/><Relationship Id="rId3" Type="http://schemas.openxmlformats.org/officeDocument/2006/relationships/image" Target="../media/image2.png"/><Relationship Id="rId7" Type="http://schemas.openxmlformats.org/officeDocument/2006/relationships/hyperlink" Target="https://www.salisbury.anglican.org/parishes/dac/quinquennial-inspections" TargetMode="External"/><Relationship Id="rId12" Type="http://schemas.openxmlformats.org/officeDocument/2006/relationships/hyperlink" Target="https://facultyonline.churchofengland.or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salisbury.anglican.org/resources-library/parishes/dac" TargetMode="External"/><Relationship Id="rId11" Type="http://schemas.openxmlformats.org/officeDocument/2006/relationships/hyperlink" Target="https://historicengland.org.uk/advice/find/latest-guidance/" TargetMode="External"/><Relationship Id="rId5" Type="http://schemas.openxmlformats.org/officeDocument/2006/relationships/hyperlink" Target="https://www.salisbury.anglican.org/parishes/dac" TargetMode="External"/><Relationship Id="rId10" Type="http://schemas.openxmlformats.org/officeDocument/2006/relationships/hyperlink" Target="https://historicengland.org.uk/listing/the-list/" TargetMode="External"/><Relationship Id="rId4" Type="http://schemas.openxmlformats.org/officeDocument/2006/relationships/image" Target="../media/image3.emf"/><Relationship Id="rId9" Type="http://schemas.openxmlformats.org/officeDocument/2006/relationships/hyperlink" Target="https://www.churchofengland.org/resources/churchcare/advice-and-guidance-church-buildin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Registry@salisbury.anglican.org" TargetMode="Externa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A9ECC-3D2E-481C-88F0-26CFC194B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721" y="118979"/>
            <a:ext cx="1979930" cy="928370"/>
          </a:xfrm>
          <a:prstGeom prst="rect">
            <a:avLst/>
          </a:prstGeom>
        </p:spPr>
      </p:pic>
      <p:pic>
        <p:nvPicPr>
          <p:cNvPr id="5" name="Picture 4" descr="A picture containing text, sign, outdoor&#10;&#10;Description automatically generated">
            <a:extLst>
              <a:ext uri="{FF2B5EF4-FFF2-40B4-BE49-F238E27FC236}">
                <a16:creationId xmlns:a16="http://schemas.microsoft.com/office/drawing/2014/main" id="{16333DA0-9634-4B96-8786-94F7F70D8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6" name="Picture 5">
            <a:extLst>
              <a:ext uri="{FF2B5EF4-FFF2-40B4-BE49-F238E27FC236}">
                <a16:creationId xmlns:a16="http://schemas.microsoft.com/office/drawing/2014/main" id="{A93E3989-970B-44C9-B9C3-1CB48687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7" name="TextBox 6">
            <a:extLst>
              <a:ext uri="{FF2B5EF4-FFF2-40B4-BE49-F238E27FC236}">
                <a16:creationId xmlns:a16="http://schemas.microsoft.com/office/drawing/2014/main" id="{3A4751E1-EFA0-435D-AC1D-6334A22904BC}"/>
              </a:ext>
            </a:extLst>
          </p:cNvPr>
          <p:cNvSpPr txBox="1"/>
          <p:nvPr/>
        </p:nvSpPr>
        <p:spPr>
          <a:xfrm>
            <a:off x="3800669" y="1311883"/>
            <a:ext cx="4460033" cy="400110"/>
          </a:xfrm>
          <a:prstGeom prst="rect">
            <a:avLst/>
          </a:prstGeom>
          <a:noFill/>
        </p:spPr>
        <p:txBody>
          <a:bodyPr wrap="square" rtlCol="0">
            <a:spAutoFit/>
          </a:bodyPr>
          <a:lstStyle/>
          <a:p>
            <a:r>
              <a:rPr lang="en-GB" sz="2000" dirty="0">
                <a:latin typeface="Corbel Light" panose="020B0303020204020204" pitchFamily="34" charset="0"/>
              </a:rPr>
              <a:t>Churchwarden Training 20</a:t>
            </a:r>
            <a:r>
              <a:rPr lang="en-GB" sz="2000" baseline="30000" dirty="0">
                <a:latin typeface="Corbel Light" panose="020B0303020204020204" pitchFamily="34" charset="0"/>
              </a:rPr>
              <a:t>th</a:t>
            </a:r>
            <a:r>
              <a:rPr lang="en-GB" sz="2000" dirty="0">
                <a:latin typeface="Corbel Light" panose="020B0303020204020204" pitchFamily="34" charset="0"/>
              </a:rPr>
              <a:t> January 2022</a:t>
            </a:r>
          </a:p>
        </p:txBody>
      </p:sp>
      <p:sp>
        <p:nvSpPr>
          <p:cNvPr id="9" name="TextBox 8">
            <a:extLst>
              <a:ext uri="{FF2B5EF4-FFF2-40B4-BE49-F238E27FC236}">
                <a16:creationId xmlns:a16="http://schemas.microsoft.com/office/drawing/2014/main" id="{A477947F-1418-4ED7-BEF1-F73738879433}"/>
              </a:ext>
            </a:extLst>
          </p:cNvPr>
          <p:cNvSpPr txBox="1"/>
          <p:nvPr/>
        </p:nvSpPr>
        <p:spPr>
          <a:xfrm>
            <a:off x="2901821" y="2668980"/>
            <a:ext cx="6040015" cy="769441"/>
          </a:xfrm>
          <a:prstGeom prst="rect">
            <a:avLst/>
          </a:prstGeom>
          <a:noFill/>
        </p:spPr>
        <p:txBody>
          <a:bodyPr wrap="square" rtlCol="0">
            <a:spAutoFit/>
          </a:bodyPr>
          <a:lstStyle/>
          <a:p>
            <a:r>
              <a:rPr lang="en-GB" sz="4400" dirty="0">
                <a:latin typeface="Corbel Light" panose="020B0303020204020204" pitchFamily="34" charset="0"/>
              </a:rPr>
              <a:t>Faculty Application Basics</a:t>
            </a:r>
          </a:p>
        </p:txBody>
      </p:sp>
      <p:sp>
        <p:nvSpPr>
          <p:cNvPr id="10" name="TextBox 9">
            <a:extLst>
              <a:ext uri="{FF2B5EF4-FFF2-40B4-BE49-F238E27FC236}">
                <a16:creationId xmlns:a16="http://schemas.microsoft.com/office/drawing/2014/main" id="{B046DFD9-8616-4F85-8398-506ACA26EBA4}"/>
              </a:ext>
            </a:extLst>
          </p:cNvPr>
          <p:cNvSpPr txBox="1"/>
          <p:nvPr/>
        </p:nvSpPr>
        <p:spPr>
          <a:xfrm>
            <a:off x="3800669" y="4276077"/>
            <a:ext cx="4242320" cy="400110"/>
          </a:xfrm>
          <a:prstGeom prst="rect">
            <a:avLst/>
          </a:prstGeom>
          <a:noFill/>
        </p:spPr>
        <p:txBody>
          <a:bodyPr wrap="square" rtlCol="0">
            <a:spAutoFit/>
          </a:bodyPr>
          <a:lstStyle/>
          <a:p>
            <a:r>
              <a:rPr lang="en-GB" sz="2000" dirty="0">
                <a:latin typeface="Corbel Light" panose="020B0303020204020204" pitchFamily="34" charset="0"/>
              </a:rPr>
              <a:t>Presented by the Church Buildings Team</a:t>
            </a:r>
          </a:p>
        </p:txBody>
      </p:sp>
    </p:spTree>
    <p:extLst>
      <p:ext uri="{BB962C8B-B14F-4D97-AF65-F5344CB8AC3E}">
        <p14:creationId xmlns:p14="http://schemas.microsoft.com/office/powerpoint/2010/main" val="17489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9" name="TextBox 8">
            <a:extLst>
              <a:ext uri="{FF2B5EF4-FFF2-40B4-BE49-F238E27FC236}">
                <a16:creationId xmlns:a16="http://schemas.microsoft.com/office/drawing/2014/main" id="{740FA76B-7167-43F5-A0DB-37D6A270DF4E}"/>
              </a:ext>
            </a:extLst>
          </p:cNvPr>
          <p:cNvSpPr txBox="1"/>
          <p:nvPr/>
        </p:nvSpPr>
        <p:spPr>
          <a:xfrm>
            <a:off x="3114866" y="2154630"/>
            <a:ext cx="6040015" cy="1446550"/>
          </a:xfrm>
          <a:prstGeom prst="rect">
            <a:avLst/>
          </a:prstGeom>
          <a:noFill/>
        </p:spPr>
        <p:txBody>
          <a:bodyPr wrap="square" rtlCol="0">
            <a:spAutoFit/>
          </a:bodyPr>
          <a:lstStyle/>
          <a:p>
            <a:pPr algn="ctr"/>
            <a:r>
              <a:rPr lang="en-GB" sz="4400" dirty="0">
                <a:latin typeface="Corbel Light" panose="020B0303020204020204" pitchFamily="34" charset="0"/>
              </a:rPr>
              <a:t>Thank you for Listening</a:t>
            </a:r>
          </a:p>
          <a:p>
            <a:pPr algn="ctr"/>
            <a:r>
              <a:rPr lang="en-GB" sz="4400" dirty="0">
                <a:latin typeface="Corbel Light" panose="020B0303020204020204" pitchFamily="34" charset="0"/>
              </a:rPr>
              <a:t>Any questions?</a:t>
            </a:r>
          </a:p>
        </p:txBody>
      </p:sp>
      <p:sp>
        <p:nvSpPr>
          <p:cNvPr id="10" name="TextBox 9">
            <a:extLst>
              <a:ext uri="{FF2B5EF4-FFF2-40B4-BE49-F238E27FC236}">
                <a16:creationId xmlns:a16="http://schemas.microsoft.com/office/drawing/2014/main" id="{2F64AEC4-4889-4537-A173-3236555D0215}"/>
              </a:ext>
            </a:extLst>
          </p:cNvPr>
          <p:cNvSpPr txBox="1"/>
          <p:nvPr/>
        </p:nvSpPr>
        <p:spPr>
          <a:xfrm>
            <a:off x="1909858" y="5039380"/>
            <a:ext cx="8450033" cy="523220"/>
          </a:xfrm>
          <a:prstGeom prst="rect">
            <a:avLst/>
          </a:prstGeom>
          <a:noFill/>
        </p:spPr>
        <p:txBody>
          <a:bodyPr wrap="square" rtlCol="0">
            <a:spAutoFit/>
          </a:bodyPr>
          <a:lstStyle/>
          <a:p>
            <a:pPr algn="ctr"/>
            <a:r>
              <a:rPr lang="en-GB" sz="2800" dirty="0">
                <a:latin typeface="Corbel Light" panose="020B0303020204020204" pitchFamily="34" charset="0"/>
              </a:rPr>
              <a:t>Contact: DAC@salisbury.Anglican.org</a:t>
            </a:r>
          </a:p>
        </p:txBody>
      </p:sp>
    </p:spTree>
    <p:extLst>
      <p:ext uri="{BB962C8B-B14F-4D97-AF65-F5344CB8AC3E}">
        <p14:creationId xmlns:p14="http://schemas.microsoft.com/office/powerpoint/2010/main" val="416088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EDDC67B9-0E45-4268-A1AF-272D6B6F63F5}"/>
              </a:ext>
            </a:extLst>
          </p:cNvPr>
          <p:cNvSpPr txBox="1"/>
          <p:nvPr/>
        </p:nvSpPr>
        <p:spPr>
          <a:xfrm>
            <a:off x="506275" y="620485"/>
            <a:ext cx="3656884" cy="523220"/>
          </a:xfrm>
          <a:prstGeom prst="rect">
            <a:avLst/>
          </a:prstGeom>
          <a:noFill/>
        </p:spPr>
        <p:txBody>
          <a:bodyPr wrap="square" rtlCol="0">
            <a:spAutoFit/>
          </a:bodyPr>
          <a:lstStyle/>
          <a:p>
            <a:r>
              <a:rPr lang="en-GB" sz="2800" b="1" dirty="0">
                <a:latin typeface="Corbel Light" panose="020B0303020204020204" pitchFamily="34" charset="0"/>
              </a:rPr>
              <a:t>Useful Links</a:t>
            </a:r>
          </a:p>
        </p:txBody>
      </p:sp>
      <p:sp>
        <p:nvSpPr>
          <p:cNvPr id="7" name="TextBox 6">
            <a:extLst>
              <a:ext uri="{FF2B5EF4-FFF2-40B4-BE49-F238E27FC236}">
                <a16:creationId xmlns:a16="http://schemas.microsoft.com/office/drawing/2014/main" id="{893CFF00-F04E-49F8-A84A-83D1EE018B29}"/>
              </a:ext>
            </a:extLst>
          </p:cNvPr>
          <p:cNvSpPr txBox="1"/>
          <p:nvPr/>
        </p:nvSpPr>
        <p:spPr>
          <a:xfrm>
            <a:off x="76198" y="1024950"/>
            <a:ext cx="12039600" cy="5509200"/>
          </a:xfrm>
          <a:prstGeom prst="rect">
            <a:avLst/>
          </a:prstGeom>
          <a:noFill/>
        </p:spPr>
        <p:txBody>
          <a:bodyPr wrap="square" rtlCol="0">
            <a:spAutoFit/>
          </a:bodyPr>
          <a:lstStyle/>
          <a:p>
            <a:pPr>
              <a:lnSpc>
                <a:spcPct val="150000"/>
              </a:lnSpc>
            </a:pPr>
            <a:r>
              <a:rPr lang="en-GB" sz="2200" b="1" dirty="0">
                <a:latin typeface="Corbel Light" panose="020B0303020204020204" pitchFamily="34" charset="0"/>
              </a:rPr>
              <a:t>DAC Website</a:t>
            </a:r>
            <a:r>
              <a:rPr lang="en-GB" sz="2200" dirty="0">
                <a:latin typeface="Corbel Light" panose="020B0303020204020204" pitchFamily="34" charset="0"/>
              </a:rPr>
              <a:t>: </a:t>
            </a:r>
            <a:r>
              <a:rPr lang="en-GB" sz="2200" dirty="0">
                <a:latin typeface="Corbel Light" panose="020B0303020204020204" pitchFamily="34" charset="0"/>
                <a:hlinkClick r:id="rId5"/>
              </a:rPr>
              <a:t>https://www.salisbury.anglican.org/parishes/dac</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DAC Resource Library</a:t>
            </a:r>
            <a:r>
              <a:rPr lang="en-GB" sz="2200" dirty="0">
                <a:latin typeface="Corbel Light" panose="020B0303020204020204" pitchFamily="34" charset="0"/>
              </a:rPr>
              <a:t>: </a:t>
            </a:r>
            <a:r>
              <a:rPr lang="en-GB" sz="2200" dirty="0">
                <a:latin typeface="Corbel Light" panose="020B0303020204020204" pitchFamily="34" charset="0"/>
                <a:hlinkClick r:id="rId6"/>
              </a:rPr>
              <a:t>https://www.salisbury.anglican.org/resources-library/parishes/dac</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Quinquennial Resources</a:t>
            </a:r>
            <a:r>
              <a:rPr lang="en-GB" sz="2200" dirty="0">
                <a:latin typeface="Corbel Light" panose="020B0303020204020204" pitchFamily="34" charset="0"/>
              </a:rPr>
              <a:t>: </a:t>
            </a:r>
            <a:r>
              <a:rPr lang="en-GB" sz="2200" dirty="0">
                <a:latin typeface="Corbel Light" panose="020B0303020204020204" pitchFamily="34" charset="0"/>
                <a:hlinkClick r:id="rId7"/>
              </a:rPr>
              <a:t>https://www.salisbury.anglican.org/parishes/dac/quinquennial-inspections</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Faculty Regulation and Schedule 1:</a:t>
            </a:r>
            <a:r>
              <a:rPr lang="en-GB" sz="2200" dirty="0">
                <a:latin typeface="Corbel Light" panose="020B0303020204020204" pitchFamily="34" charset="0"/>
              </a:rPr>
              <a:t> </a:t>
            </a:r>
            <a:r>
              <a:rPr lang="en-GB" sz="2200" dirty="0">
                <a:latin typeface="Corbel Light" panose="020B0303020204020204" pitchFamily="34" charset="0"/>
                <a:hlinkClick r:id="rId8"/>
              </a:rPr>
              <a:t>https://www.salisbury.anglican.org/parishes/dac/faculty-jurisdiction-ecclesiastical-exemption</a:t>
            </a:r>
            <a:r>
              <a:rPr lang="en-GB" sz="2200" dirty="0">
                <a:latin typeface="Corbel Light" panose="020B0303020204020204" pitchFamily="34" charset="0"/>
              </a:rPr>
              <a:t> </a:t>
            </a:r>
          </a:p>
          <a:p>
            <a:pPr>
              <a:lnSpc>
                <a:spcPct val="150000"/>
              </a:lnSpc>
            </a:pPr>
            <a:r>
              <a:rPr lang="en-GB" sz="2200" b="1" dirty="0" err="1">
                <a:latin typeface="Corbel Light" panose="020B0303020204020204" pitchFamily="34" charset="0"/>
              </a:rPr>
              <a:t>Churchcare</a:t>
            </a:r>
            <a:r>
              <a:rPr lang="en-GB" sz="2200" b="1" dirty="0">
                <a:latin typeface="Corbel Light" panose="020B0303020204020204" pitchFamily="34" charset="0"/>
              </a:rPr>
              <a:t> guidance</a:t>
            </a:r>
            <a:r>
              <a:rPr lang="en-GB" sz="2200" dirty="0">
                <a:latin typeface="Corbel Light" panose="020B0303020204020204" pitchFamily="34" charset="0"/>
              </a:rPr>
              <a:t>: </a:t>
            </a:r>
            <a:r>
              <a:rPr lang="en-GB" sz="2200" dirty="0">
                <a:latin typeface="Corbel Light" panose="020B0303020204020204" pitchFamily="34" charset="0"/>
                <a:hlinkClick r:id="rId9"/>
              </a:rPr>
              <a:t>https://www.churchofengland.org/resources/churchcare/advice-and-guidance-church-buildings</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Historic England Listing:  </a:t>
            </a:r>
            <a:r>
              <a:rPr lang="en-GB" sz="2200" dirty="0">
                <a:latin typeface="Corbel Light" panose="020B0303020204020204" pitchFamily="34" charset="0"/>
                <a:hlinkClick r:id="rId10"/>
              </a:rPr>
              <a:t>https://historicengland.org.uk/listing/the-list/</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Historic England Guidance: </a:t>
            </a:r>
            <a:r>
              <a:rPr lang="en-GB" sz="2200" dirty="0">
                <a:latin typeface="Corbel Light" panose="020B0303020204020204" pitchFamily="34" charset="0"/>
                <a:hlinkClick r:id="rId11"/>
              </a:rPr>
              <a:t>https://historicengland.org.uk/advice/find/latest-guidance/</a:t>
            </a:r>
            <a:r>
              <a:rPr lang="en-GB" sz="2200" dirty="0">
                <a:latin typeface="Corbel Light" panose="020B0303020204020204" pitchFamily="34" charset="0"/>
              </a:rPr>
              <a:t> </a:t>
            </a:r>
          </a:p>
          <a:p>
            <a:pPr>
              <a:lnSpc>
                <a:spcPct val="150000"/>
              </a:lnSpc>
            </a:pPr>
            <a:r>
              <a:rPr lang="en-GB" sz="2200" b="1" dirty="0">
                <a:latin typeface="Corbel Light" panose="020B0303020204020204" pitchFamily="34" charset="0"/>
              </a:rPr>
              <a:t>Online Faculty System</a:t>
            </a:r>
            <a:r>
              <a:rPr lang="en-GB" sz="2200" dirty="0">
                <a:latin typeface="Corbel Light" panose="020B0303020204020204" pitchFamily="34" charset="0"/>
              </a:rPr>
              <a:t>: </a:t>
            </a:r>
            <a:r>
              <a:rPr lang="en-GB" sz="2200" dirty="0">
                <a:latin typeface="Corbel Light" panose="020B0303020204020204" pitchFamily="34" charset="0"/>
                <a:hlinkClick r:id="rId12"/>
              </a:rPr>
              <a:t>https://facultyonline.churchofengland.org/</a:t>
            </a:r>
            <a:r>
              <a:rPr lang="en-GB" sz="2200" dirty="0">
                <a:latin typeface="Corbel Light" panose="020B0303020204020204" pitchFamily="34" charset="0"/>
              </a:rPr>
              <a:t> </a:t>
            </a:r>
          </a:p>
          <a:p>
            <a:endParaRPr lang="en-GB" sz="2200" dirty="0">
              <a:latin typeface="Corbel Light" panose="020B0303020204020204" pitchFamily="34" charset="0"/>
            </a:endParaRPr>
          </a:p>
        </p:txBody>
      </p:sp>
    </p:spTree>
    <p:extLst>
      <p:ext uri="{BB962C8B-B14F-4D97-AF65-F5344CB8AC3E}">
        <p14:creationId xmlns:p14="http://schemas.microsoft.com/office/powerpoint/2010/main" val="41682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E0464E5D-E5AC-4C96-9BF5-98BB583F894D}"/>
              </a:ext>
            </a:extLst>
          </p:cNvPr>
          <p:cNvSpPr txBox="1"/>
          <p:nvPr/>
        </p:nvSpPr>
        <p:spPr>
          <a:xfrm>
            <a:off x="844779" y="994902"/>
            <a:ext cx="2332175" cy="523220"/>
          </a:xfrm>
          <a:prstGeom prst="rect">
            <a:avLst/>
          </a:prstGeom>
          <a:noFill/>
        </p:spPr>
        <p:txBody>
          <a:bodyPr wrap="square" rtlCol="0">
            <a:spAutoFit/>
          </a:bodyPr>
          <a:lstStyle/>
          <a:p>
            <a:r>
              <a:rPr lang="en-GB" sz="2800" b="1" dirty="0">
                <a:latin typeface="Corbel Light" panose="020B0303020204020204" pitchFamily="34" charset="0"/>
              </a:rPr>
              <a:t>Preliminaries </a:t>
            </a:r>
          </a:p>
        </p:txBody>
      </p:sp>
      <p:sp>
        <p:nvSpPr>
          <p:cNvPr id="6" name="TextBox 5">
            <a:extLst>
              <a:ext uri="{FF2B5EF4-FFF2-40B4-BE49-F238E27FC236}">
                <a16:creationId xmlns:a16="http://schemas.microsoft.com/office/drawing/2014/main" id="{14747A09-F0A7-4888-92D4-3F94A8E38828}"/>
              </a:ext>
            </a:extLst>
          </p:cNvPr>
          <p:cNvSpPr txBox="1"/>
          <p:nvPr/>
        </p:nvSpPr>
        <p:spPr>
          <a:xfrm>
            <a:off x="659378" y="1814736"/>
            <a:ext cx="7992252"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rbel Light" panose="020B0303020204020204" pitchFamily="34" charset="0"/>
              </a:rPr>
              <a:t>Total of 3o minutes long</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Mute microphones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Questions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Notes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Slides with links will be on the DAC website in the ‘Resources Library’</a:t>
            </a:r>
          </a:p>
        </p:txBody>
      </p:sp>
      <p:pic>
        <p:nvPicPr>
          <p:cNvPr id="11" name="Picture 10" descr="A group of soldiers in a meeting&#10;&#10;Description automatically generated with low confidence">
            <a:extLst>
              <a:ext uri="{FF2B5EF4-FFF2-40B4-BE49-F238E27FC236}">
                <a16:creationId xmlns:a16="http://schemas.microsoft.com/office/drawing/2014/main" id="{C87E163C-FA66-46AF-92CE-D747A3B841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120" y="1181213"/>
            <a:ext cx="3038100" cy="2481462"/>
          </a:xfrm>
          <a:prstGeom prst="rect">
            <a:avLst/>
          </a:prstGeom>
        </p:spPr>
      </p:pic>
    </p:spTree>
    <p:extLst>
      <p:ext uri="{BB962C8B-B14F-4D97-AF65-F5344CB8AC3E}">
        <p14:creationId xmlns:p14="http://schemas.microsoft.com/office/powerpoint/2010/main" val="167172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D96F8E-4D68-4625-A24F-8539F3EE3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DB2B416D-2BF6-4794-8631-D3B4ADA8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5895820"/>
            <a:ext cx="1439545" cy="476990"/>
          </a:xfrm>
          <a:prstGeom prst="rect">
            <a:avLst/>
          </a:prstGeom>
        </p:spPr>
      </p:pic>
      <p:pic>
        <p:nvPicPr>
          <p:cNvPr id="4" name="Picture 3">
            <a:extLst>
              <a:ext uri="{FF2B5EF4-FFF2-40B4-BE49-F238E27FC236}">
                <a16:creationId xmlns:a16="http://schemas.microsoft.com/office/drawing/2014/main" id="{E34621D6-D447-40C4-B0CB-722208476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83214CF1-B57E-4F55-827E-F340EDC661DB}"/>
              </a:ext>
            </a:extLst>
          </p:cNvPr>
          <p:cNvSpPr txBox="1"/>
          <p:nvPr/>
        </p:nvSpPr>
        <p:spPr>
          <a:xfrm>
            <a:off x="926841" y="840621"/>
            <a:ext cx="1220741" cy="523220"/>
          </a:xfrm>
          <a:prstGeom prst="rect">
            <a:avLst/>
          </a:prstGeom>
          <a:noFill/>
        </p:spPr>
        <p:txBody>
          <a:bodyPr wrap="square" rtlCol="0">
            <a:spAutoFit/>
          </a:bodyPr>
          <a:lstStyle/>
          <a:p>
            <a:r>
              <a:rPr lang="en-GB" sz="2800" b="1" dirty="0">
                <a:latin typeface="Corbel Light" panose="020B0303020204020204" pitchFamily="34" charset="0"/>
              </a:rPr>
              <a:t>Scope</a:t>
            </a:r>
          </a:p>
        </p:txBody>
      </p:sp>
      <p:sp>
        <p:nvSpPr>
          <p:cNvPr id="6" name="TextBox 5">
            <a:extLst>
              <a:ext uri="{FF2B5EF4-FFF2-40B4-BE49-F238E27FC236}">
                <a16:creationId xmlns:a16="http://schemas.microsoft.com/office/drawing/2014/main" id="{C0448FFF-B46B-466B-A1CE-2908240F68C1}"/>
              </a:ext>
            </a:extLst>
          </p:cNvPr>
          <p:cNvSpPr txBox="1"/>
          <p:nvPr/>
        </p:nvSpPr>
        <p:spPr>
          <a:xfrm>
            <a:off x="926841" y="1826459"/>
            <a:ext cx="4542782"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rbel Light" panose="020B0303020204020204" pitchFamily="34" charset="0"/>
              </a:rPr>
              <a:t>Who’s who</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Pre-application</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Permissions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Application paperwork</a:t>
            </a:r>
          </a:p>
        </p:txBody>
      </p:sp>
      <p:pic>
        <p:nvPicPr>
          <p:cNvPr id="10" name="Picture 9" descr="A picture containing text, sky, sign, outdoor&#10;&#10;Description automatically generated">
            <a:extLst>
              <a:ext uri="{FF2B5EF4-FFF2-40B4-BE49-F238E27FC236}">
                <a16:creationId xmlns:a16="http://schemas.microsoft.com/office/drawing/2014/main" id="{6DAA9FDF-DD88-4714-82B8-9795BB652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7896" y="1160354"/>
            <a:ext cx="5745132" cy="4124710"/>
          </a:xfrm>
          <a:prstGeom prst="rect">
            <a:avLst/>
          </a:prstGeom>
        </p:spPr>
      </p:pic>
    </p:spTree>
    <p:extLst>
      <p:ext uri="{BB962C8B-B14F-4D97-AF65-F5344CB8AC3E}">
        <p14:creationId xmlns:p14="http://schemas.microsoft.com/office/powerpoint/2010/main" val="39914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6083E324-C65B-4414-95EB-68BF4EA4793B}"/>
              </a:ext>
            </a:extLst>
          </p:cNvPr>
          <p:cNvSpPr txBox="1"/>
          <p:nvPr/>
        </p:nvSpPr>
        <p:spPr>
          <a:xfrm>
            <a:off x="660141" y="471682"/>
            <a:ext cx="1979931" cy="523220"/>
          </a:xfrm>
          <a:prstGeom prst="rect">
            <a:avLst/>
          </a:prstGeom>
          <a:noFill/>
        </p:spPr>
        <p:txBody>
          <a:bodyPr wrap="square" rtlCol="0">
            <a:spAutoFit/>
          </a:bodyPr>
          <a:lstStyle/>
          <a:p>
            <a:r>
              <a:rPr lang="en-GB" sz="2800" b="1" dirty="0">
                <a:latin typeface="Corbel Light" panose="020B0303020204020204" pitchFamily="34" charset="0"/>
              </a:rPr>
              <a:t>Who’s who</a:t>
            </a:r>
          </a:p>
        </p:txBody>
      </p:sp>
      <p:pic>
        <p:nvPicPr>
          <p:cNvPr id="9" name="Picture 8" descr="Graphical user interface, text, application&#10;&#10;Description automatically generated">
            <a:extLst>
              <a:ext uri="{FF2B5EF4-FFF2-40B4-BE49-F238E27FC236}">
                <a16:creationId xmlns:a16="http://schemas.microsoft.com/office/drawing/2014/main" id="{A47AF1EF-8450-4DF4-88D5-3F2CC62259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566" y="1533608"/>
            <a:ext cx="3667637" cy="3677163"/>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BD543E73-4E78-4E1C-9F66-28D47DBB5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3671" y="1581239"/>
            <a:ext cx="4963218" cy="3581900"/>
          </a:xfrm>
          <a:prstGeom prst="rect">
            <a:avLst/>
          </a:prstGeom>
        </p:spPr>
      </p:pic>
      <p:sp>
        <p:nvSpPr>
          <p:cNvPr id="15" name="TextBox 14">
            <a:extLst>
              <a:ext uri="{FF2B5EF4-FFF2-40B4-BE49-F238E27FC236}">
                <a16:creationId xmlns:a16="http://schemas.microsoft.com/office/drawing/2014/main" id="{9BB14B18-3133-4BA2-9486-18A63DCACC9F}"/>
              </a:ext>
            </a:extLst>
          </p:cNvPr>
          <p:cNvSpPr txBox="1"/>
          <p:nvPr/>
        </p:nvSpPr>
        <p:spPr>
          <a:xfrm>
            <a:off x="6635547" y="5002649"/>
            <a:ext cx="4963218" cy="400110"/>
          </a:xfrm>
          <a:prstGeom prst="rect">
            <a:avLst/>
          </a:prstGeom>
          <a:noFill/>
        </p:spPr>
        <p:txBody>
          <a:bodyPr wrap="square" rtlCol="0">
            <a:spAutoFit/>
          </a:bodyPr>
          <a:lstStyle/>
          <a:p>
            <a:r>
              <a:rPr lang="en-GB" sz="2000" dirty="0">
                <a:latin typeface="Corbel Light" panose="020B0303020204020204" pitchFamily="34" charset="0"/>
              </a:rPr>
              <a:t>Nb. Working hours are Mon – </a:t>
            </a:r>
            <a:r>
              <a:rPr lang="en-GB" sz="2000">
                <a:latin typeface="Corbel Light" panose="020B0303020204020204" pitchFamily="34" charset="0"/>
              </a:rPr>
              <a:t>Thurs 0900-1400</a:t>
            </a:r>
            <a:endParaRPr lang="en-GB" sz="2000" dirty="0">
              <a:latin typeface="Corbel Light" panose="020B0303020204020204" pitchFamily="34" charset="0"/>
            </a:endParaRPr>
          </a:p>
        </p:txBody>
      </p:sp>
      <p:sp>
        <p:nvSpPr>
          <p:cNvPr id="16" name="TextBox 15">
            <a:extLst>
              <a:ext uri="{FF2B5EF4-FFF2-40B4-BE49-F238E27FC236}">
                <a16:creationId xmlns:a16="http://schemas.microsoft.com/office/drawing/2014/main" id="{6278035A-2136-4551-B202-3C6DA917E7E8}"/>
              </a:ext>
            </a:extLst>
          </p:cNvPr>
          <p:cNvSpPr txBox="1"/>
          <p:nvPr/>
        </p:nvSpPr>
        <p:spPr>
          <a:xfrm>
            <a:off x="3019755" y="5426711"/>
            <a:ext cx="6152485" cy="400110"/>
          </a:xfrm>
          <a:prstGeom prst="rect">
            <a:avLst/>
          </a:prstGeom>
          <a:noFill/>
        </p:spPr>
        <p:txBody>
          <a:bodyPr wrap="square" rtlCol="0">
            <a:spAutoFit/>
          </a:bodyPr>
          <a:lstStyle/>
          <a:p>
            <a:r>
              <a:rPr lang="en-GB" sz="2000" b="1" dirty="0">
                <a:latin typeface="Corbel Light" panose="020B0303020204020204" pitchFamily="34" charset="0"/>
              </a:rPr>
              <a:t>Website: https://www.salisbury.anglican.org/parishes/dac</a:t>
            </a:r>
          </a:p>
        </p:txBody>
      </p:sp>
    </p:spTree>
    <p:extLst>
      <p:ext uri="{BB962C8B-B14F-4D97-AF65-F5344CB8AC3E}">
        <p14:creationId xmlns:p14="http://schemas.microsoft.com/office/powerpoint/2010/main" val="27627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621987-26D9-4637-A111-0C7FB523345B}"/>
              </a:ext>
            </a:extLst>
          </p:cNvPr>
          <p:cNvSpPr txBox="1">
            <a:spLocks/>
          </p:cNvSpPr>
          <p:nvPr/>
        </p:nvSpPr>
        <p:spPr>
          <a:xfrm>
            <a:off x="90984" y="713292"/>
            <a:ext cx="4900550" cy="2912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Practical review of application </a:t>
            </a:r>
          </a:p>
        </p:txBody>
      </p:sp>
      <p:sp>
        <p:nvSpPr>
          <p:cNvPr id="5" name="Title 1">
            <a:extLst>
              <a:ext uri="{FF2B5EF4-FFF2-40B4-BE49-F238E27FC236}">
                <a16:creationId xmlns:a16="http://schemas.microsoft.com/office/drawing/2014/main" id="{FF8B9EED-1B6B-401B-B0D6-FD688727478F}"/>
              </a:ext>
            </a:extLst>
          </p:cNvPr>
          <p:cNvSpPr txBox="1">
            <a:spLocks/>
          </p:cNvSpPr>
          <p:nvPr/>
        </p:nvSpPr>
        <p:spPr>
          <a:xfrm>
            <a:off x="5312017" y="713292"/>
            <a:ext cx="6480312" cy="29368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Legal review of application </a:t>
            </a:r>
          </a:p>
        </p:txBody>
      </p:sp>
      <p:sp>
        <p:nvSpPr>
          <p:cNvPr id="6" name="Title 1">
            <a:extLst>
              <a:ext uri="{FF2B5EF4-FFF2-40B4-BE49-F238E27FC236}">
                <a16:creationId xmlns:a16="http://schemas.microsoft.com/office/drawing/2014/main" id="{AACDA04F-FFEC-4F10-8CFB-BF50CC19A0DA}"/>
              </a:ext>
            </a:extLst>
          </p:cNvPr>
          <p:cNvSpPr txBox="1">
            <a:spLocks/>
          </p:cNvSpPr>
          <p:nvPr/>
        </p:nvSpPr>
        <p:spPr>
          <a:xfrm>
            <a:off x="90984" y="1235801"/>
            <a:ext cx="2357865" cy="3230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DAC committee</a:t>
            </a:r>
          </a:p>
        </p:txBody>
      </p:sp>
      <p:sp>
        <p:nvSpPr>
          <p:cNvPr id="7" name="Title 1">
            <a:extLst>
              <a:ext uri="{FF2B5EF4-FFF2-40B4-BE49-F238E27FC236}">
                <a16:creationId xmlns:a16="http://schemas.microsoft.com/office/drawing/2014/main" id="{DE1699D6-9F31-4C30-A853-9C1A4738507C}"/>
              </a:ext>
            </a:extLst>
          </p:cNvPr>
          <p:cNvSpPr txBox="1">
            <a:spLocks/>
          </p:cNvSpPr>
          <p:nvPr/>
        </p:nvSpPr>
        <p:spPr>
          <a:xfrm>
            <a:off x="2698202" y="1245648"/>
            <a:ext cx="235786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Amenity Societies </a:t>
            </a:r>
          </a:p>
        </p:txBody>
      </p:sp>
      <p:sp>
        <p:nvSpPr>
          <p:cNvPr id="8" name="Title 1">
            <a:extLst>
              <a:ext uri="{FF2B5EF4-FFF2-40B4-BE49-F238E27FC236}">
                <a16:creationId xmlns:a16="http://schemas.microsoft.com/office/drawing/2014/main" id="{7B096D31-222A-4A03-BEF3-BC32408DA839}"/>
              </a:ext>
            </a:extLst>
          </p:cNvPr>
          <p:cNvSpPr txBox="1">
            <a:spLocks/>
          </p:cNvSpPr>
          <p:nvPr/>
        </p:nvSpPr>
        <p:spPr>
          <a:xfrm>
            <a:off x="5293477" y="1235800"/>
            <a:ext cx="331215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Archdeacons</a:t>
            </a:r>
          </a:p>
        </p:txBody>
      </p:sp>
      <p:sp>
        <p:nvSpPr>
          <p:cNvPr id="9" name="Title 1">
            <a:extLst>
              <a:ext uri="{FF2B5EF4-FFF2-40B4-BE49-F238E27FC236}">
                <a16:creationId xmlns:a16="http://schemas.microsoft.com/office/drawing/2014/main" id="{DA5549F5-BD53-4E33-8915-0D2E3EE7619F}"/>
              </a:ext>
            </a:extLst>
          </p:cNvPr>
          <p:cNvSpPr txBox="1">
            <a:spLocks/>
          </p:cNvSpPr>
          <p:nvPr/>
        </p:nvSpPr>
        <p:spPr>
          <a:xfrm>
            <a:off x="8788701" y="1245648"/>
            <a:ext cx="2946621"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panose="020B0A04020102020204" pitchFamily="34" charset="0"/>
              </a:rPr>
              <a:t>Chancellor of the Diocese</a:t>
            </a:r>
          </a:p>
        </p:txBody>
      </p:sp>
      <p:sp>
        <p:nvSpPr>
          <p:cNvPr id="10" name="Title 1">
            <a:extLst>
              <a:ext uri="{FF2B5EF4-FFF2-40B4-BE49-F238E27FC236}">
                <a16:creationId xmlns:a16="http://schemas.microsoft.com/office/drawing/2014/main" id="{23948A7C-B223-4143-AC35-F3213EB67501}"/>
              </a:ext>
            </a:extLst>
          </p:cNvPr>
          <p:cNvSpPr txBox="1">
            <a:spLocks/>
          </p:cNvSpPr>
          <p:nvPr/>
        </p:nvSpPr>
        <p:spPr>
          <a:xfrm>
            <a:off x="116141" y="4548952"/>
            <a:ext cx="3870960"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Black"/>
              </a:rPr>
              <a:t>Church Buildings Team</a:t>
            </a:r>
          </a:p>
        </p:txBody>
      </p:sp>
      <p:sp>
        <p:nvSpPr>
          <p:cNvPr id="11" name="Title 1">
            <a:extLst>
              <a:ext uri="{FF2B5EF4-FFF2-40B4-BE49-F238E27FC236}">
                <a16:creationId xmlns:a16="http://schemas.microsoft.com/office/drawing/2014/main" id="{748DB681-3088-46EB-AD5D-61D795D7F8E1}"/>
              </a:ext>
            </a:extLst>
          </p:cNvPr>
          <p:cNvSpPr txBox="1">
            <a:spLocks/>
          </p:cNvSpPr>
          <p:nvPr/>
        </p:nvSpPr>
        <p:spPr>
          <a:xfrm>
            <a:off x="4986546" y="5012929"/>
            <a:ext cx="3391895"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Applicant/Petitioner</a:t>
            </a:r>
          </a:p>
        </p:txBody>
      </p:sp>
      <p:sp>
        <p:nvSpPr>
          <p:cNvPr id="12" name="Title 1">
            <a:extLst>
              <a:ext uri="{FF2B5EF4-FFF2-40B4-BE49-F238E27FC236}">
                <a16:creationId xmlns:a16="http://schemas.microsoft.com/office/drawing/2014/main" id="{7A086703-6DA6-4259-BC2F-794E3B291D21}"/>
              </a:ext>
            </a:extLst>
          </p:cNvPr>
          <p:cNvSpPr txBox="1">
            <a:spLocks/>
          </p:cNvSpPr>
          <p:nvPr/>
        </p:nvSpPr>
        <p:spPr>
          <a:xfrm>
            <a:off x="8828370" y="3549671"/>
            <a:ext cx="2963959" cy="323081"/>
          </a:xfrm>
          <a:prstGeom prst="rect">
            <a:avLst/>
          </a:prstGeom>
          <a:solidFill>
            <a:schemeClr val="accent2"/>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a:latin typeface="Arial Black" panose="020B0A04020102020204" pitchFamily="34" charset="0"/>
              </a:rPr>
              <a:t>Diocesan Registry</a:t>
            </a:r>
          </a:p>
        </p:txBody>
      </p:sp>
      <p:cxnSp>
        <p:nvCxnSpPr>
          <p:cNvPr id="13" name="Straight Arrow Connector 12">
            <a:extLst>
              <a:ext uri="{FF2B5EF4-FFF2-40B4-BE49-F238E27FC236}">
                <a16:creationId xmlns:a16="http://schemas.microsoft.com/office/drawing/2014/main" id="{E7B1BD3F-4D21-4BB8-8B4B-E69B39F2CAAB}"/>
              </a:ext>
            </a:extLst>
          </p:cNvPr>
          <p:cNvCxnSpPr>
            <a:cxnSpLocks/>
          </p:cNvCxnSpPr>
          <p:nvPr/>
        </p:nvCxnSpPr>
        <p:spPr>
          <a:xfrm>
            <a:off x="1080934" y="3614204"/>
            <a:ext cx="0" cy="899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324B0F6-4E41-4BD7-B165-F3FBCBB9F5EB}"/>
              </a:ext>
            </a:extLst>
          </p:cNvPr>
          <p:cNvCxnSpPr>
            <a:cxnSpLocks/>
          </p:cNvCxnSpPr>
          <p:nvPr/>
        </p:nvCxnSpPr>
        <p:spPr>
          <a:xfrm flipH="1">
            <a:off x="1986479" y="3743602"/>
            <a:ext cx="664414" cy="7289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45D9519-C6BD-460C-8592-86026EF16246}"/>
              </a:ext>
            </a:extLst>
          </p:cNvPr>
          <p:cNvCxnSpPr>
            <a:cxnSpLocks/>
          </p:cNvCxnSpPr>
          <p:nvPr/>
        </p:nvCxnSpPr>
        <p:spPr>
          <a:xfrm flipH="1">
            <a:off x="4032678" y="4009875"/>
            <a:ext cx="1279339" cy="561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3376D50-5E23-410C-8681-6B2ABFA9416A}"/>
              </a:ext>
            </a:extLst>
          </p:cNvPr>
          <p:cNvCxnSpPr>
            <a:cxnSpLocks/>
          </p:cNvCxnSpPr>
          <p:nvPr/>
        </p:nvCxnSpPr>
        <p:spPr>
          <a:xfrm flipV="1">
            <a:off x="4081712" y="4672877"/>
            <a:ext cx="4685881" cy="591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BB312A-5DBD-4F0A-AD6E-81BB02E4B528}"/>
              </a:ext>
            </a:extLst>
          </p:cNvPr>
          <p:cNvCxnSpPr>
            <a:cxnSpLocks/>
          </p:cNvCxnSpPr>
          <p:nvPr/>
        </p:nvCxnSpPr>
        <p:spPr>
          <a:xfrm>
            <a:off x="4079739" y="4860040"/>
            <a:ext cx="873895" cy="3290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5CC4E6-636A-4172-8EDF-C2C77D4307C5}"/>
              </a:ext>
            </a:extLst>
          </p:cNvPr>
          <p:cNvCxnSpPr>
            <a:cxnSpLocks/>
          </p:cNvCxnSpPr>
          <p:nvPr/>
        </p:nvCxnSpPr>
        <p:spPr>
          <a:xfrm>
            <a:off x="10262011" y="3026314"/>
            <a:ext cx="0" cy="4491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ACFD492-1D44-4C6A-A497-C2EDA0752B8E}"/>
              </a:ext>
            </a:extLst>
          </p:cNvPr>
          <p:cNvSpPr txBox="1">
            <a:spLocks/>
          </p:cNvSpPr>
          <p:nvPr/>
        </p:nvSpPr>
        <p:spPr>
          <a:xfrm>
            <a:off x="71401" y="1984356"/>
            <a:ext cx="2459347" cy="16298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A group of volunteers with specialisms relating </a:t>
            </a:r>
          </a:p>
          <a:p>
            <a:r>
              <a:rPr lang="en-GB" sz="1400" dirty="0">
                <a:latin typeface="Arial" panose="020B0604020202020204" pitchFamily="34" charset="0"/>
                <a:cs typeface="Arial" panose="020B0604020202020204" pitchFamily="34" charset="0"/>
              </a:rPr>
              <a:t>to church buildings who advise the Chancellor on faculty applications and who are appointed by Bishop’s Council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Chair – The Revd Richard Curtis</a:t>
            </a:r>
          </a:p>
        </p:txBody>
      </p:sp>
      <p:sp>
        <p:nvSpPr>
          <p:cNvPr id="20" name="Title 1">
            <a:extLst>
              <a:ext uri="{FF2B5EF4-FFF2-40B4-BE49-F238E27FC236}">
                <a16:creationId xmlns:a16="http://schemas.microsoft.com/office/drawing/2014/main" id="{F2AD52E8-D957-4C8B-9300-A3DAB14EB0F6}"/>
              </a:ext>
            </a:extLst>
          </p:cNvPr>
          <p:cNvSpPr txBox="1">
            <a:spLocks/>
          </p:cNvSpPr>
          <p:nvPr/>
        </p:nvSpPr>
        <p:spPr>
          <a:xfrm>
            <a:off x="2568911" y="1608420"/>
            <a:ext cx="2545666" cy="25801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Organisations with a specialist interest who must be consulted during faculty applications for various works, these include: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Victorian Society</a:t>
            </a:r>
          </a:p>
          <a:p>
            <a:r>
              <a:rPr lang="en-GB" sz="1400" dirty="0">
                <a:latin typeface="Arial" panose="020B0604020202020204" pitchFamily="34" charset="0"/>
                <a:cs typeface="Arial" panose="020B0604020202020204" pitchFamily="34" charset="0"/>
              </a:rPr>
              <a:t>Historic England</a:t>
            </a:r>
          </a:p>
          <a:p>
            <a:r>
              <a:rPr lang="en-GB" sz="1400" dirty="0">
                <a:latin typeface="Arial" panose="020B0604020202020204" pitchFamily="34" charset="0"/>
                <a:cs typeface="Arial" panose="020B0604020202020204" pitchFamily="34" charset="0"/>
              </a:rPr>
              <a:t>Society for the Protection of Ancient Buildings (SPAB)</a:t>
            </a:r>
          </a:p>
          <a:p>
            <a:r>
              <a:rPr lang="en-GB" sz="1400" dirty="0">
                <a:latin typeface="Arial" panose="020B0604020202020204" pitchFamily="34" charset="0"/>
                <a:cs typeface="Arial" panose="020B0604020202020204" pitchFamily="34" charset="0"/>
              </a:rPr>
              <a:t>Georgian Group</a:t>
            </a:r>
          </a:p>
          <a:p>
            <a:r>
              <a:rPr lang="en-GB" sz="1400" dirty="0">
                <a:latin typeface="Arial" panose="020B0604020202020204" pitchFamily="34" charset="0"/>
                <a:cs typeface="Arial" panose="020B0604020202020204" pitchFamily="34" charset="0"/>
              </a:rPr>
              <a:t>20</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Century Society</a:t>
            </a:r>
          </a:p>
          <a:p>
            <a:r>
              <a:rPr lang="en-GB" sz="1400" dirty="0">
                <a:latin typeface="Arial" panose="020B0604020202020204" pitchFamily="34" charset="0"/>
                <a:cs typeface="Arial" panose="020B0604020202020204" pitchFamily="34" charset="0"/>
              </a:rPr>
              <a:t>Church Buildings Council</a:t>
            </a:r>
          </a:p>
        </p:txBody>
      </p:sp>
      <p:sp>
        <p:nvSpPr>
          <p:cNvPr id="21" name="Title 1">
            <a:extLst>
              <a:ext uri="{FF2B5EF4-FFF2-40B4-BE49-F238E27FC236}">
                <a16:creationId xmlns:a16="http://schemas.microsoft.com/office/drawing/2014/main" id="{4A603F95-1971-439F-B14C-EBA1F09597E1}"/>
              </a:ext>
            </a:extLst>
          </p:cNvPr>
          <p:cNvSpPr txBox="1">
            <a:spLocks/>
          </p:cNvSpPr>
          <p:nvPr/>
        </p:nvSpPr>
        <p:spPr>
          <a:xfrm>
            <a:off x="5257804" y="1521990"/>
            <a:ext cx="3312150" cy="28055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a:cs typeface="Arial"/>
              </a:rPr>
              <a:t>Chancellor delegates power to grant List B permission</a:t>
            </a:r>
          </a:p>
          <a:p>
            <a:endParaRPr lang="en-GB" sz="1400" dirty="0">
              <a:latin typeface="Arial"/>
              <a:cs typeface="Arial"/>
            </a:endParaRPr>
          </a:p>
          <a:p>
            <a:r>
              <a:rPr lang="en-GB" sz="1400" dirty="0">
                <a:latin typeface="Arial"/>
                <a:cs typeface="Arial"/>
              </a:rPr>
              <a:t>Archdeacon of Sarum – </a:t>
            </a:r>
          </a:p>
          <a:p>
            <a:r>
              <a:rPr lang="en-GB" sz="1400" dirty="0">
                <a:latin typeface="Arial"/>
                <a:cs typeface="Arial"/>
              </a:rPr>
              <a:t>The Venerable Alan Jeans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Sherborne – </a:t>
            </a:r>
          </a:p>
          <a:p>
            <a:r>
              <a:rPr lang="en-GB" sz="1400" dirty="0">
                <a:latin typeface="Arial" panose="020B0604020202020204" pitchFamily="34" charset="0"/>
                <a:cs typeface="Arial" panose="020B0604020202020204" pitchFamily="34" charset="0"/>
              </a:rPr>
              <a:t>The Venerable Penny Sayer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Wilts – </a:t>
            </a:r>
          </a:p>
          <a:p>
            <a:r>
              <a:rPr lang="en-GB" sz="1400" dirty="0">
                <a:latin typeface="Arial" panose="020B0604020202020204" pitchFamily="34" charset="0"/>
                <a:cs typeface="Arial" panose="020B0604020202020204" pitchFamily="34" charset="0"/>
              </a:rPr>
              <a:t>The Venerable Sue Groom</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Archdeacon of Dorset – </a:t>
            </a:r>
          </a:p>
          <a:p>
            <a:r>
              <a:rPr lang="en-GB" sz="1400" dirty="0">
                <a:latin typeface="Arial" panose="020B0604020202020204" pitchFamily="34" charset="0"/>
                <a:cs typeface="Arial" panose="020B0604020202020204" pitchFamily="34" charset="0"/>
              </a:rPr>
              <a:t>The Venerable Antony </a:t>
            </a:r>
            <a:r>
              <a:rPr lang="en-GB" sz="1400" dirty="0" err="1">
                <a:latin typeface="Arial" panose="020B0604020202020204" pitchFamily="34" charset="0"/>
                <a:cs typeface="Arial" panose="020B0604020202020204" pitchFamily="34" charset="0"/>
              </a:rPr>
              <a:t>MacRow</a:t>
            </a:r>
            <a:r>
              <a:rPr lang="en-GB" sz="1400" dirty="0">
                <a:latin typeface="Arial" panose="020B0604020202020204" pitchFamily="34" charset="0"/>
                <a:cs typeface="Arial" panose="020B0604020202020204" pitchFamily="34" charset="0"/>
              </a:rPr>
              <a:t>-Wood</a:t>
            </a:r>
          </a:p>
        </p:txBody>
      </p:sp>
      <p:sp>
        <p:nvSpPr>
          <p:cNvPr id="22" name="Title 1">
            <a:extLst>
              <a:ext uri="{FF2B5EF4-FFF2-40B4-BE49-F238E27FC236}">
                <a16:creationId xmlns:a16="http://schemas.microsoft.com/office/drawing/2014/main" id="{86701ED0-E52E-4A4D-A5F5-474C7C4436FF}"/>
              </a:ext>
            </a:extLst>
          </p:cNvPr>
          <p:cNvSpPr txBox="1">
            <a:spLocks/>
          </p:cNvSpPr>
          <p:nvPr/>
        </p:nvSpPr>
        <p:spPr>
          <a:xfrm>
            <a:off x="8771363" y="2189424"/>
            <a:ext cx="2963959" cy="8368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Judge of the consistory court of the dioceses.  The Chancellor is the sole decision maker for all faculty matters.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Mrs Ruth Arlow  </a:t>
            </a:r>
          </a:p>
          <a:p>
            <a:r>
              <a:rPr lang="en-GB" sz="1400" dirty="0">
                <a:latin typeface="Arial" panose="020B0604020202020204" pitchFamily="34" charset="0"/>
                <a:cs typeface="Arial" panose="020B0604020202020204" pitchFamily="34" charset="0"/>
              </a:rPr>
              <a:t>Contact: The Diocesan Registry</a:t>
            </a:r>
          </a:p>
        </p:txBody>
      </p:sp>
      <p:sp>
        <p:nvSpPr>
          <p:cNvPr id="23" name="Title 1">
            <a:extLst>
              <a:ext uri="{FF2B5EF4-FFF2-40B4-BE49-F238E27FC236}">
                <a16:creationId xmlns:a16="http://schemas.microsoft.com/office/drawing/2014/main" id="{6B3BBBB6-82E1-4A43-8DFA-68B2605760A3}"/>
              </a:ext>
            </a:extLst>
          </p:cNvPr>
          <p:cNvSpPr txBox="1">
            <a:spLocks/>
          </p:cNvSpPr>
          <p:nvPr/>
        </p:nvSpPr>
        <p:spPr>
          <a:xfrm>
            <a:off x="-29778" y="4979069"/>
            <a:ext cx="4110980" cy="17146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Secretariat for the DAC Committee.  </a:t>
            </a:r>
          </a:p>
          <a:p>
            <a:r>
              <a:rPr lang="en-GB" sz="1400" dirty="0">
                <a:latin typeface="Arial" panose="020B0604020202020204" pitchFamily="34" charset="0"/>
                <a:cs typeface="Arial" panose="020B0604020202020204" pitchFamily="34" charset="0"/>
              </a:rPr>
              <a:t>The team at Church House are the first point of contact for all </a:t>
            </a:r>
          </a:p>
          <a:p>
            <a:r>
              <a:rPr lang="en-GB" sz="1400" dirty="0">
                <a:latin typeface="Arial" panose="020B0604020202020204" pitchFamily="34" charset="0"/>
                <a:cs typeface="Arial" panose="020B0604020202020204" pitchFamily="34" charset="0"/>
              </a:rPr>
              <a:t>faculty and List B matters.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Mr Daniel Crooke – DAC Secretary </a:t>
            </a:r>
          </a:p>
          <a:p>
            <a:r>
              <a:rPr lang="en-GB" sz="1400" dirty="0">
                <a:latin typeface="Arial" panose="020B0604020202020204" pitchFamily="34" charset="0"/>
                <a:cs typeface="Arial" panose="020B0604020202020204" pitchFamily="34" charset="0"/>
              </a:rPr>
              <a:t>Mrs Alex Weedon – Assistant Church Building Officer </a:t>
            </a:r>
          </a:p>
        </p:txBody>
      </p:sp>
      <p:sp>
        <p:nvSpPr>
          <p:cNvPr id="24" name="Title 1">
            <a:extLst>
              <a:ext uri="{FF2B5EF4-FFF2-40B4-BE49-F238E27FC236}">
                <a16:creationId xmlns:a16="http://schemas.microsoft.com/office/drawing/2014/main" id="{007A211E-D35C-4C04-A436-53E89F47AC52}"/>
              </a:ext>
            </a:extLst>
          </p:cNvPr>
          <p:cNvSpPr txBox="1">
            <a:spLocks/>
          </p:cNvSpPr>
          <p:nvPr/>
        </p:nvSpPr>
        <p:spPr>
          <a:xfrm>
            <a:off x="4720855" y="5371042"/>
            <a:ext cx="3769581" cy="10182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A representative of a PCC or private individual </a:t>
            </a:r>
          </a:p>
          <a:p>
            <a:r>
              <a:rPr lang="en-GB" sz="1400" dirty="0">
                <a:latin typeface="Arial" panose="020B0604020202020204" pitchFamily="34" charset="0"/>
                <a:cs typeface="Arial" panose="020B0604020202020204" pitchFamily="34" charset="0"/>
              </a:rPr>
              <a:t>wishing to apply (petition) for permission to carry out works within the church or churchyard</a:t>
            </a:r>
          </a:p>
        </p:txBody>
      </p:sp>
      <p:sp>
        <p:nvSpPr>
          <p:cNvPr id="25" name="Title 1">
            <a:extLst>
              <a:ext uri="{FF2B5EF4-FFF2-40B4-BE49-F238E27FC236}">
                <a16:creationId xmlns:a16="http://schemas.microsoft.com/office/drawing/2014/main" id="{0E375AF2-EDA4-4E0F-8833-7B474779F258}"/>
              </a:ext>
            </a:extLst>
          </p:cNvPr>
          <p:cNvSpPr txBox="1">
            <a:spLocks/>
          </p:cNvSpPr>
          <p:nvPr/>
        </p:nvSpPr>
        <p:spPr>
          <a:xfrm>
            <a:off x="8814437" y="3854257"/>
            <a:ext cx="2963959" cy="27332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400" dirty="0">
                <a:latin typeface="Arial" panose="020B0604020202020204" pitchFamily="34" charset="0"/>
                <a:cs typeface="Arial" panose="020B0604020202020204" pitchFamily="34" charset="0"/>
              </a:rPr>
              <a:t>The legal office of the Diocese, employed at the law firm </a:t>
            </a:r>
            <a:r>
              <a:rPr lang="en-GB" sz="1400" dirty="0">
                <a:latin typeface="Arial" panose="020B0604020202020204" pitchFamily="34" charset="0"/>
              </a:rPr>
              <a:t>Batt Broadbent.  The team ensure that the application forms are accurate and due legal process has been followed.</a:t>
            </a:r>
          </a:p>
          <a:p>
            <a:endParaRPr lang="en-GB" sz="1400" dirty="0">
              <a:latin typeface="Arial" panose="020B0604020202020204" pitchFamily="34" charset="0"/>
            </a:endParaRPr>
          </a:p>
          <a:p>
            <a:r>
              <a:rPr lang="en-GB" sz="1400" dirty="0">
                <a:latin typeface="Arial" panose="020B0604020202020204" pitchFamily="34" charset="0"/>
              </a:rPr>
              <a:t>Registrar - Sue de </a:t>
            </a:r>
            <a:r>
              <a:rPr lang="en-GB" sz="1400" dirty="0" err="1">
                <a:latin typeface="Arial" panose="020B0604020202020204" pitchFamily="34" charset="0"/>
              </a:rPr>
              <a:t>Candole</a:t>
            </a:r>
            <a:endParaRPr lang="en-GB" sz="1400" dirty="0">
              <a:latin typeface="Arial" panose="020B0604020202020204" pitchFamily="34" charset="0"/>
            </a:endParaRPr>
          </a:p>
          <a:p>
            <a:r>
              <a:rPr lang="en-GB" sz="1400" dirty="0">
                <a:latin typeface="Arial" panose="020B0604020202020204" pitchFamily="34" charset="0"/>
              </a:rPr>
              <a:t>Deputy Registrar – Rachel Wilson</a:t>
            </a:r>
          </a:p>
          <a:p>
            <a:r>
              <a:rPr lang="en-GB" sz="1400" dirty="0">
                <a:latin typeface="Arial" panose="020B0604020202020204" pitchFamily="34" charset="0"/>
              </a:rPr>
              <a:t>Registry Clerk – Alix Austen</a:t>
            </a:r>
          </a:p>
          <a:p>
            <a:r>
              <a:rPr lang="en-GB" sz="1400" dirty="0">
                <a:latin typeface="Arial" panose="020B0604020202020204" pitchFamily="34" charset="0"/>
              </a:rPr>
              <a:t>Registry Clerk – Sarah Hart</a:t>
            </a:r>
          </a:p>
          <a:p>
            <a:r>
              <a:rPr lang="en-GB" sz="1400" dirty="0">
                <a:latin typeface="Arial" panose="020B0604020202020204" pitchFamily="34" charset="0"/>
              </a:rPr>
              <a:t>Registry Clerk – Anita Jeans</a:t>
            </a:r>
          </a:p>
          <a:p>
            <a:endParaRPr lang="en-GB" sz="1000" dirty="0">
              <a:solidFill>
                <a:schemeClr val="bg1"/>
              </a:solidFill>
              <a:latin typeface="Arial" panose="020B0604020202020204" pitchFamily="34" charset="0"/>
            </a:endParaRPr>
          </a:p>
          <a:p>
            <a:r>
              <a:rPr lang="en-GB" sz="1000" dirty="0">
                <a:solidFill>
                  <a:schemeClr val="bg1"/>
                </a:solidFill>
                <a:latin typeface="Arial" panose="020B0604020202020204" pitchFamily="34" charset="0"/>
              </a:rPr>
              <a:t>  </a:t>
            </a:r>
            <a:endParaRPr lang="en-GB" sz="10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4760202-6B6C-4F4B-9E8A-880BA26A1391}"/>
              </a:ext>
            </a:extLst>
          </p:cNvPr>
          <p:cNvSpPr txBox="1"/>
          <p:nvPr/>
        </p:nvSpPr>
        <p:spPr>
          <a:xfrm>
            <a:off x="5115576" y="-13491"/>
            <a:ext cx="1979931" cy="523220"/>
          </a:xfrm>
          <a:prstGeom prst="rect">
            <a:avLst/>
          </a:prstGeom>
          <a:noFill/>
        </p:spPr>
        <p:txBody>
          <a:bodyPr wrap="square" rtlCol="0">
            <a:spAutoFit/>
          </a:bodyPr>
          <a:lstStyle/>
          <a:p>
            <a:r>
              <a:rPr lang="en-GB" sz="2800" b="1" dirty="0">
                <a:latin typeface="Corbel Light" panose="020B0303020204020204" pitchFamily="34" charset="0"/>
              </a:rPr>
              <a:t>Who’s who</a:t>
            </a:r>
          </a:p>
        </p:txBody>
      </p:sp>
    </p:spTree>
    <p:extLst>
      <p:ext uri="{BB962C8B-B14F-4D97-AF65-F5344CB8AC3E}">
        <p14:creationId xmlns:p14="http://schemas.microsoft.com/office/powerpoint/2010/main" val="109737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1F4C3-AEC2-4B78-8EE1-918351BB1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3" y="5055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888FA08F-ED53-4074-9C42-F7F433BA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20227"/>
            <a:ext cx="1439545" cy="384810"/>
          </a:xfrm>
          <a:prstGeom prst="rect">
            <a:avLst/>
          </a:prstGeom>
        </p:spPr>
      </p:pic>
      <p:pic>
        <p:nvPicPr>
          <p:cNvPr id="5" name="Picture 4">
            <a:extLst>
              <a:ext uri="{FF2B5EF4-FFF2-40B4-BE49-F238E27FC236}">
                <a16:creationId xmlns:a16="http://schemas.microsoft.com/office/drawing/2014/main" id="{D429E401-E8FC-4406-9225-1963B5D4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2632"/>
            <a:ext cx="12192000" cy="647700"/>
          </a:xfrm>
          <a:prstGeom prst="rect">
            <a:avLst/>
          </a:prstGeom>
        </p:spPr>
      </p:pic>
      <p:sp>
        <p:nvSpPr>
          <p:cNvPr id="6" name="TextBox 5">
            <a:extLst>
              <a:ext uri="{FF2B5EF4-FFF2-40B4-BE49-F238E27FC236}">
                <a16:creationId xmlns:a16="http://schemas.microsoft.com/office/drawing/2014/main" id="{1206699B-8D42-4DD0-9314-0A903F7092DE}"/>
              </a:ext>
            </a:extLst>
          </p:cNvPr>
          <p:cNvSpPr txBox="1"/>
          <p:nvPr/>
        </p:nvSpPr>
        <p:spPr>
          <a:xfrm>
            <a:off x="404134" y="301794"/>
            <a:ext cx="2437682" cy="523220"/>
          </a:xfrm>
          <a:prstGeom prst="rect">
            <a:avLst/>
          </a:prstGeom>
          <a:noFill/>
        </p:spPr>
        <p:txBody>
          <a:bodyPr wrap="square" rtlCol="0">
            <a:spAutoFit/>
          </a:bodyPr>
          <a:lstStyle/>
          <a:p>
            <a:r>
              <a:rPr lang="en-GB" sz="2800" b="1" dirty="0">
                <a:latin typeface="Corbel Light" panose="020B0303020204020204" pitchFamily="34" charset="0"/>
              </a:rPr>
              <a:t>Pre-application </a:t>
            </a:r>
          </a:p>
        </p:txBody>
      </p:sp>
      <p:sp>
        <p:nvSpPr>
          <p:cNvPr id="7" name="TextBox 6">
            <a:extLst>
              <a:ext uri="{FF2B5EF4-FFF2-40B4-BE49-F238E27FC236}">
                <a16:creationId xmlns:a16="http://schemas.microsoft.com/office/drawing/2014/main" id="{A297F7DD-8D2F-4717-AFA5-2DF5A892FD17}"/>
              </a:ext>
            </a:extLst>
          </p:cNvPr>
          <p:cNvSpPr txBox="1"/>
          <p:nvPr/>
        </p:nvSpPr>
        <p:spPr>
          <a:xfrm>
            <a:off x="4960345" y="869404"/>
            <a:ext cx="2240555" cy="400110"/>
          </a:xfrm>
          <a:prstGeom prst="rect">
            <a:avLst/>
          </a:prstGeom>
          <a:noFill/>
        </p:spPr>
        <p:txBody>
          <a:bodyPr wrap="square" rtlCol="0">
            <a:spAutoFit/>
          </a:bodyPr>
          <a:lstStyle/>
          <a:p>
            <a:r>
              <a:rPr lang="en-GB" sz="2000" dirty="0">
                <a:latin typeface="Corbel Light" panose="020B0303020204020204" pitchFamily="34" charset="0"/>
              </a:rPr>
              <a:t>Basic Flow Diagram</a:t>
            </a:r>
          </a:p>
        </p:txBody>
      </p:sp>
      <p:sp>
        <p:nvSpPr>
          <p:cNvPr id="3" name="TextBox 2">
            <a:extLst>
              <a:ext uri="{FF2B5EF4-FFF2-40B4-BE49-F238E27FC236}">
                <a16:creationId xmlns:a16="http://schemas.microsoft.com/office/drawing/2014/main" id="{36FA944A-07A2-4813-8061-9856D1B1DBD0}"/>
              </a:ext>
            </a:extLst>
          </p:cNvPr>
          <p:cNvSpPr txBox="1"/>
          <p:nvPr/>
        </p:nvSpPr>
        <p:spPr>
          <a:xfrm>
            <a:off x="586567" y="4322119"/>
            <a:ext cx="2175596"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Finalise application</a:t>
            </a:r>
          </a:p>
        </p:txBody>
      </p:sp>
      <p:sp>
        <p:nvSpPr>
          <p:cNvPr id="10" name="TextBox 9">
            <a:extLst>
              <a:ext uri="{FF2B5EF4-FFF2-40B4-BE49-F238E27FC236}">
                <a16:creationId xmlns:a16="http://schemas.microsoft.com/office/drawing/2014/main" id="{AB898762-E004-4189-82C6-6B3A2AA2B7CD}"/>
              </a:ext>
            </a:extLst>
          </p:cNvPr>
          <p:cNvSpPr txBox="1"/>
          <p:nvPr/>
        </p:nvSpPr>
        <p:spPr>
          <a:xfrm>
            <a:off x="778295" y="1538602"/>
            <a:ext cx="1689359"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Initial thoughts</a:t>
            </a:r>
          </a:p>
        </p:txBody>
      </p:sp>
      <p:sp>
        <p:nvSpPr>
          <p:cNvPr id="11" name="TextBox 10">
            <a:extLst>
              <a:ext uri="{FF2B5EF4-FFF2-40B4-BE49-F238E27FC236}">
                <a16:creationId xmlns:a16="http://schemas.microsoft.com/office/drawing/2014/main" id="{FB9D07C2-E804-4D05-BD4F-25B9C254E81C}"/>
              </a:ext>
            </a:extLst>
          </p:cNvPr>
          <p:cNvSpPr txBox="1"/>
          <p:nvPr/>
        </p:nvSpPr>
        <p:spPr>
          <a:xfrm>
            <a:off x="4960345" y="1540796"/>
            <a:ext cx="1689359"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Basic research</a:t>
            </a:r>
          </a:p>
        </p:txBody>
      </p:sp>
      <p:sp>
        <p:nvSpPr>
          <p:cNvPr id="12" name="TextBox 11">
            <a:extLst>
              <a:ext uri="{FF2B5EF4-FFF2-40B4-BE49-F238E27FC236}">
                <a16:creationId xmlns:a16="http://schemas.microsoft.com/office/drawing/2014/main" id="{D0E8B407-63C3-4192-ACC0-4FC6E3A3F6F6}"/>
              </a:ext>
            </a:extLst>
          </p:cNvPr>
          <p:cNvSpPr txBox="1"/>
          <p:nvPr/>
        </p:nvSpPr>
        <p:spPr>
          <a:xfrm>
            <a:off x="8406150" y="1540796"/>
            <a:ext cx="3089984"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Early advice from DAC/CBT </a:t>
            </a:r>
          </a:p>
        </p:txBody>
      </p:sp>
      <p:sp>
        <p:nvSpPr>
          <p:cNvPr id="15" name="TextBox 14">
            <a:extLst>
              <a:ext uri="{FF2B5EF4-FFF2-40B4-BE49-F238E27FC236}">
                <a16:creationId xmlns:a16="http://schemas.microsoft.com/office/drawing/2014/main" id="{746137B4-2CF5-42EF-9C92-3E58EE7AACE9}"/>
              </a:ext>
            </a:extLst>
          </p:cNvPr>
          <p:cNvSpPr txBox="1"/>
          <p:nvPr/>
        </p:nvSpPr>
        <p:spPr>
          <a:xfrm>
            <a:off x="7972876" y="2918373"/>
            <a:ext cx="3956532"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Site visit (for larger complex projects)</a:t>
            </a:r>
          </a:p>
        </p:txBody>
      </p:sp>
      <p:sp>
        <p:nvSpPr>
          <p:cNvPr id="16" name="TextBox 15">
            <a:extLst>
              <a:ext uri="{FF2B5EF4-FFF2-40B4-BE49-F238E27FC236}">
                <a16:creationId xmlns:a16="http://schemas.microsoft.com/office/drawing/2014/main" id="{9CB67492-531F-486B-8652-05D68057BDBF}"/>
              </a:ext>
            </a:extLst>
          </p:cNvPr>
          <p:cNvSpPr txBox="1"/>
          <p:nvPr/>
        </p:nvSpPr>
        <p:spPr>
          <a:xfrm>
            <a:off x="4267246" y="2928615"/>
            <a:ext cx="2656925"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Application compilation</a:t>
            </a:r>
          </a:p>
        </p:txBody>
      </p:sp>
      <p:sp>
        <p:nvSpPr>
          <p:cNvPr id="17" name="TextBox 16">
            <a:extLst>
              <a:ext uri="{FF2B5EF4-FFF2-40B4-BE49-F238E27FC236}">
                <a16:creationId xmlns:a16="http://schemas.microsoft.com/office/drawing/2014/main" id="{60D3BE66-66D3-48CF-8277-F641EE6D86A3}"/>
              </a:ext>
            </a:extLst>
          </p:cNvPr>
          <p:cNvSpPr txBox="1"/>
          <p:nvPr/>
        </p:nvSpPr>
        <p:spPr>
          <a:xfrm>
            <a:off x="317453" y="2918373"/>
            <a:ext cx="3066141"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Pre-formal Advice (30 days)</a:t>
            </a:r>
          </a:p>
        </p:txBody>
      </p:sp>
      <p:sp>
        <p:nvSpPr>
          <p:cNvPr id="22" name="TextBox 21">
            <a:extLst>
              <a:ext uri="{FF2B5EF4-FFF2-40B4-BE49-F238E27FC236}">
                <a16:creationId xmlns:a16="http://schemas.microsoft.com/office/drawing/2014/main" id="{A26C4A9F-7357-42E0-991C-2400AED80769}"/>
              </a:ext>
            </a:extLst>
          </p:cNvPr>
          <p:cNvSpPr txBox="1"/>
          <p:nvPr/>
        </p:nvSpPr>
        <p:spPr>
          <a:xfrm>
            <a:off x="4097587" y="4322119"/>
            <a:ext cx="3966070" cy="400110"/>
          </a:xfrm>
          <a:prstGeom prst="rect">
            <a:avLst/>
          </a:prstGeom>
          <a:noFill/>
          <a:ln>
            <a:solidFill>
              <a:schemeClr val="tx1"/>
            </a:solidFill>
          </a:ln>
        </p:spPr>
        <p:txBody>
          <a:bodyPr wrap="square" rtlCol="0">
            <a:spAutoFit/>
          </a:bodyPr>
          <a:lstStyle/>
          <a:p>
            <a:r>
              <a:rPr lang="en-GB" sz="2000" dirty="0">
                <a:latin typeface="Corbel Light" panose="020B0303020204020204" pitchFamily="34" charset="0"/>
              </a:rPr>
              <a:t>Formal advice/consultation (42 days)</a:t>
            </a:r>
          </a:p>
        </p:txBody>
      </p:sp>
      <p:sp>
        <p:nvSpPr>
          <p:cNvPr id="23" name="TextBox 22">
            <a:extLst>
              <a:ext uri="{FF2B5EF4-FFF2-40B4-BE49-F238E27FC236}">
                <a16:creationId xmlns:a16="http://schemas.microsoft.com/office/drawing/2014/main" id="{79025E56-7AF5-479A-828A-18C3E6495CD6}"/>
              </a:ext>
            </a:extLst>
          </p:cNvPr>
          <p:cNvSpPr txBox="1"/>
          <p:nvPr/>
        </p:nvSpPr>
        <p:spPr>
          <a:xfrm>
            <a:off x="9177116" y="4322119"/>
            <a:ext cx="2752292"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Submission to Chancellor</a:t>
            </a:r>
          </a:p>
        </p:txBody>
      </p:sp>
      <p:sp>
        <p:nvSpPr>
          <p:cNvPr id="24" name="TextBox 23">
            <a:extLst>
              <a:ext uri="{FF2B5EF4-FFF2-40B4-BE49-F238E27FC236}">
                <a16:creationId xmlns:a16="http://schemas.microsoft.com/office/drawing/2014/main" id="{BD12806C-BDF5-49B9-B700-4AA5EC0B4EF4}"/>
              </a:ext>
            </a:extLst>
          </p:cNvPr>
          <p:cNvSpPr txBox="1"/>
          <p:nvPr/>
        </p:nvSpPr>
        <p:spPr>
          <a:xfrm>
            <a:off x="4366844" y="5523915"/>
            <a:ext cx="1771639"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Grant of faculty</a:t>
            </a:r>
          </a:p>
        </p:txBody>
      </p:sp>
      <p:sp>
        <p:nvSpPr>
          <p:cNvPr id="9" name="Arrow: Right 8">
            <a:extLst>
              <a:ext uri="{FF2B5EF4-FFF2-40B4-BE49-F238E27FC236}">
                <a16:creationId xmlns:a16="http://schemas.microsoft.com/office/drawing/2014/main" id="{385AD676-AE0D-4B1B-8679-055E38CC86B0}"/>
              </a:ext>
            </a:extLst>
          </p:cNvPr>
          <p:cNvSpPr/>
          <p:nvPr/>
        </p:nvSpPr>
        <p:spPr>
          <a:xfrm>
            <a:off x="2710772" y="1573007"/>
            <a:ext cx="2024850" cy="400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EF2FF826-27B7-4BA0-9B1F-C4A39B5BA606}"/>
              </a:ext>
            </a:extLst>
          </p:cNvPr>
          <p:cNvSpPr/>
          <p:nvPr/>
        </p:nvSpPr>
        <p:spPr>
          <a:xfrm>
            <a:off x="6894956" y="1546480"/>
            <a:ext cx="1411630"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FCCDA9A8-1CFE-486A-ABBF-DB84D55B6D06}"/>
              </a:ext>
            </a:extLst>
          </p:cNvPr>
          <p:cNvSpPr/>
          <p:nvPr/>
        </p:nvSpPr>
        <p:spPr>
          <a:xfrm>
            <a:off x="3084747" y="4322119"/>
            <a:ext cx="801453"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8AFB5470-F111-4252-B7C8-6A42AF84420B}"/>
              </a:ext>
            </a:extLst>
          </p:cNvPr>
          <p:cNvSpPr/>
          <p:nvPr/>
        </p:nvSpPr>
        <p:spPr>
          <a:xfrm>
            <a:off x="8282214" y="4322119"/>
            <a:ext cx="838372"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Down 27">
            <a:extLst>
              <a:ext uri="{FF2B5EF4-FFF2-40B4-BE49-F238E27FC236}">
                <a16:creationId xmlns:a16="http://schemas.microsoft.com/office/drawing/2014/main" id="{E7DB49E0-577F-4CA0-BBC9-CE24A3DC5AA7}"/>
              </a:ext>
            </a:extLst>
          </p:cNvPr>
          <p:cNvSpPr/>
          <p:nvPr/>
        </p:nvSpPr>
        <p:spPr>
          <a:xfrm>
            <a:off x="9608242" y="2089579"/>
            <a:ext cx="342900" cy="766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FEA7479D-1899-4FE3-B8D0-0AF0FFCF783C}"/>
              </a:ext>
            </a:extLst>
          </p:cNvPr>
          <p:cNvSpPr/>
          <p:nvPr/>
        </p:nvSpPr>
        <p:spPr>
          <a:xfrm>
            <a:off x="1451524" y="3428999"/>
            <a:ext cx="342900" cy="839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Left 29">
            <a:extLst>
              <a:ext uri="{FF2B5EF4-FFF2-40B4-BE49-F238E27FC236}">
                <a16:creationId xmlns:a16="http://schemas.microsoft.com/office/drawing/2014/main" id="{CE6A181E-4341-485F-BFE6-6CFB8F174DAC}"/>
              </a:ext>
            </a:extLst>
          </p:cNvPr>
          <p:cNvSpPr/>
          <p:nvPr/>
        </p:nvSpPr>
        <p:spPr>
          <a:xfrm>
            <a:off x="7000198" y="2935277"/>
            <a:ext cx="838372" cy="40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E5D82CDA-F178-4123-A547-DBD45A76C5BB}"/>
              </a:ext>
            </a:extLst>
          </p:cNvPr>
          <p:cNvSpPr/>
          <p:nvPr/>
        </p:nvSpPr>
        <p:spPr>
          <a:xfrm>
            <a:off x="3517900" y="2935277"/>
            <a:ext cx="615040" cy="400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D23CABCB-F0AF-4054-9734-EE911E89BA5B}"/>
              </a:ext>
            </a:extLst>
          </p:cNvPr>
          <p:cNvSpPr/>
          <p:nvPr/>
        </p:nvSpPr>
        <p:spPr>
          <a:xfrm rot="5400000">
            <a:off x="7429321" y="4369102"/>
            <a:ext cx="342900" cy="2734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6AB8D411-6718-D63C-0040-C4D5873C8928}"/>
              </a:ext>
            </a:extLst>
          </p:cNvPr>
          <p:cNvSpPr txBox="1"/>
          <p:nvPr/>
        </p:nvSpPr>
        <p:spPr>
          <a:xfrm>
            <a:off x="9158066" y="5613524"/>
            <a:ext cx="2489784" cy="400110"/>
          </a:xfrm>
          <a:prstGeom prst="rect">
            <a:avLst/>
          </a:prstGeom>
          <a:noFill/>
          <a:ln>
            <a:solidFill>
              <a:schemeClr val="tx1"/>
            </a:solidFill>
          </a:ln>
        </p:spPr>
        <p:txBody>
          <a:bodyPr wrap="none" rtlCol="0">
            <a:spAutoFit/>
          </a:bodyPr>
          <a:lstStyle/>
          <a:p>
            <a:r>
              <a:rPr lang="en-GB" sz="2000" dirty="0">
                <a:latin typeface="Corbel Light" panose="020B0303020204020204" pitchFamily="34" charset="0"/>
              </a:rPr>
              <a:t>Public Notice (30 days)</a:t>
            </a:r>
          </a:p>
        </p:txBody>
      </p:sp>
      <p:sp>
        <p:nvSpPr>
          <p:cNvPr id="34" name="Arrow: Down 33">
            <a:extLst>
              <a:ext uri="{FF2B5EF4-FFF2-40B4-BE49-F238E27FC236}">
                <a16:creationId xmlns:a16="http://schemas.microsoft.com/office/drawing/2014/main" id="{565B0B74-7378-A9DD-ABE8-E2A0E315AF2B}"/>
              </a:ext>
            </a:extLst>
          </p:cNvPr>
          <p:cNvSpPr/>
          <p:nvPr/>
        </p:nvSpPr>
        <p:spPr>
          <a:xfrm>
            <a:off x="10173910" y="4784729"/>
            <a:ext cx="342900" cy="7662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57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1+#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1+#ppt_w/2"/>
                                          </p:val>
                                        </p:tav>
                                        <p:tav tm="100000">
                                          <p:val>
                                            <p:strVal val="#ppt_x"/>
                                          </p:val>
                                        </p:tav>
                                      </p:tavLst>
                                    </p:anim>
                                    <p:anim calcmode="lin" valueType="num">
                                      <p:cBhvr additive="base">
                                        <p:cTn id="6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ppt_x"/>
                                          </p:val>
                                        </p:tav>
                                        <p:tav tm="100000">
                                          <p:val>
                                            <p:strVal val="#ppt_x"/>
                                          </p:val>
                                        </p:tav>
                                      </p:tavLst>
                                    </p:anim>
                                    <p:anim calcmode="lin" valueType="num">
                                      <p:cBhvr additive="base">
                                        <p:cTn id="7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fade">
                                      <p:cBhvr>
                                        <p:cTn id="80" dur="1000"/>
                                        <p:tgtEl>
                                          <p:spTgt spid="3"/>
                                        </p:tgtEl>
                                      </p:cBhvr>
                                    </p:animEffect>
                                    <p:anim calcmode="lin" valueType="num">
                                      <p:cBhvr>
                                        <p:cTn id="81" dur="1000" fill="hold"/>
                                        <p:tgtEl>
                                          <p:spTgt spid="3"/>
                                        </p:tgtEl>
                                        <p:attrNameLst>
                                          <p:attrName>ppt_x</p:attrName>
                                        </p:attrNameLst>
                                      </p:cBhvr>
                                      <p:tavLst>
                                        <p:tav tm="0">
                                          <p:val>
                                            <p:strVal val="#ppt_x"/>
                                          </p:val>
                                        </p:tav>
                                        <p:tav tm="100000">
                                          <p:val>
                                            <p:strVal val="#ppt_x"/>
                                          </p:val>
                                        </p:tav>
                                      </p:tavLst>
                                    </p:anim>
                                    <p:anim calcmode="lin" valueType="num">
                                      <p:cBhvr>
                                        <p:cTn id="8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ppt_x"/>
                                          </p:val>
                                        </p:tav>
                                        <p:tav tm="100000">
                                          <p:val>
                                            <p:strVal val="#ppt_x"/>
                                          </p:val>
                                        </p:tav>
                                      </p:tavLst>
                                    </p:anim>
                                    <p:anim calcmode="lin" valueType="num">
                                      <p:cBhvr additive="base">
                                        <p:cTn id="10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500" fill="hold"/>
                                        <p:tgtEl>
                                          <p:spTgt spid="34"/>
                                        </p:tgtEl>
                                        <p:attrNameLst>
                                          <p:attrName>ppt_x</p:attrName>
                                        </p:attrNameLst>
                                      </p:cBhvr>
                                      <p:tavLst>
                                        <p:tav tm="0">
                                          <p:val>
                                            <p:strVal val="#ppt_x"/>
                                          </p:val>
                                        </p:tav>
                                        <p:tav tm="100000">
                                          <p:val>
                                            <p:strVal val="#ppt_x"/>
                                          </p:val>
                                        </p:tav>
                                      </p:tavLst>
                                    </p:anim>
                                    <p:anim calcmode="lin" valueType="num">
                                      <p:cBhvr additive="base">
                                        <p:cTn id="1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1000"/>
                                        <p:tgtEl>
                                          <p:spTgt spid="33"/>
                                        </p:tgtEl>
                                      </p:cBhvr>
                                    </p:animEffect>
                                    <p:anim calcmode="lin" valueType="num">
                                      <p:cBhvr>
                                        <p:cTn id="120" dur="1000" fill="hold"/>
                                        <p:tgtEl>
                                          <p:spTgt spid="33"/>
                                        </p:tgtEl>
                                        <p:attrNameLst>
                                          <p:attrName>ppt_x</p:attrName>
                                        </p:attrNameLst>
                                      </p:cBhvr>
                                      <p:tavLst>
                                        <p:tav tm="0">
                                          <p:val>
                                            <p:strVal val="#ppt_x"/>
                                          </p:val>
                                        </p:tav>
                                        <p:tav tm="100000">
                                          <p:val>
                                            <p:strVal val="#ppt_x"/>
                                          </p:val>
                                        </p:tav>
                                      </p:tavLst>
                                    </p:anim>
                                    <p:anim calcmode="lin" valueType="num">
                                      <p:cBhvr>
                                        <p:cTn id="1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fill="hold"/>
                                        <p:tgtEl>
                                          <p:spTgt spid="32"/>
                                        </p:tgtEl>
                                        <p:attrNameLst>
                                          <p:attrName>ppt_x</p:attrName>
                                        </p:attrNameLst>
                                      </p:cBhvr>
                                      <p:tavLst>
                                        <p:tav tm="0">
                                          <p:val>
                                            <p:strVal val="#ppt_x"/>
                                          </p:val>
                                        </p:tav>
                                        <p:tav tm="100000">
                                          <p:val>
                                            <p:strVal val="#ppt_x"/>
                                          </p:val>
                                        </p:tav>
                                      </p:tavLst>
                                    </p:anim>
                                    <p:anim calcmode="lin" valueType="num">
                                      <p:cBhvr additive="base">
                                        <p:cTn id="12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1000"/>
                                        <p:tgtEl>
                                          <p:spTgt spid="24"/>
                                        </p:tgtEl>
                                      </p:cBhvr>
                                    </p:animEffect>
                                    <p:anim calcmode="lin" valueType="num">
                                      <p:cBhvr>
                                        <p:cTn id="133" dur="1000" fill="hold"/>
                                        <p:tgtEl>
                                          <p:spTgt spid="24"/>
                                        </p:tgtEl>
                                        <p:attrNameLst>
                                          <p:attrName>ppt_x</p:attrName>
                                        </p:attrNameLst>
                                      </p:cBhvr>
                                      <p:tavLst>
                                        <p:tav tm="0">
                                          <p:val>
                                            <p:strVal val="#ppt_x"/>
                                          </p:val>
                                        </p:tav>
                                        <p:tav tm="100000">
                                          <p:val>
                                            <p:strVal val="#ppt_x"/>
                                          </p:val>
                                        </p:tav>
                                      </p:tavLst>
                                    </p:anim>
                                    <p:anim calcmode="lin" valueType="num">
                                      <p:cBhvr>
                                        <p:cTn id="1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P spid="22" grpId="0" animBg="1"/>
      <p:bldP spid="23" grpId="0" animBg="1"/>
      <p:bldP spid="24" grpId="0" animBg="1"/>
      <p:bldP spid="9"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1F4C3-AEC2-4B78-8EE1-918351BB1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888FA08F-ED53-4074-9C42-F7F433BA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20227"/>
            <a:ext cx="1439545" cy="384810"/>
          </a:xfrm>
          <a:prstGeom prst="rect">
            <a:avLst/>
          </a:prstGeom>
        </p:spPr>
      </p:pic>
      <p:pic>
        <p:nvPicPr>
          <p:cNvPr id="5" name="Picture 4">
            <a:extLst>
              <a:ext uri="{FF2B5EF4-FFF2-40B4-BE49-F238E27FC236}">
                <a16:creationId xmlns:a16="http://schemas.microsoft.com/office/drawing/2014/main" id="{D429E401-E8FC-4406-9225-1963B5D4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2632"/>
            <a:ext cx="12192000" cy="647700"/>
          </a:xfrm>
          <a:prstGeom prst="rect">
            <a:avLst/>
          </a:prstGeom>
        </p:spPr>
      </p:pic>
      <p:sp>
        <p:nvSpPr>
          <p:cNvPr id="6" name="TextBox 5">
            <a:extLst>
              <a:ext uri="{FF2B5EF4-FFF2-40B4-BE49-F238E27FC236}">
                <a16:creationId xmlns:a16="http://schemas.microsoft.com/office/drawing/2014/main" id="{1206699B-8D42-4DD0-9314-0A903F7092DE}"/>
              </a:ext>
            </a:extLst>
          </p:cNvPr>
          <p:cNvSpPr txBox="1"/>
          <p:nvPr/>
        </p:nvSpPr>
        <p:spPr>
          <a:xfrm>
            <a:off x="404134" y="301794"/>
            <a:ext cx="2437682" cy="523220"/>
          </a:xfrm>
          <a:prstGeom prst="rect">
            <a:avLst/>
          </a:prstGeom>
          <a:noFill/>
        </p:spPr>
        <p:txBody>
          <a:bodyPr wrap="square" rtlCol="0">
            <a:spAutoFit/>
          </a:bodyPr>
          <a:lstStyle/>
          <a:p>
            <a:r>
              <a:rPr lang="en-GB" sz="2800" b="1" dirty="0">
                <a:latin typeface="Corbel Light" panose="020B0303020204020204" pitchFamily="34" charset="0"/>
              </a:rPr>
              <a:t>Pre-application </a:t>
            </a:r>
          </a:p>
        </p:txBody>
      </p:sp>
      <p:sp>
        <p:nvSpPr>
          <p:cNvPr id="7" name="TextBox 6">
            <a:extLst>
              <a:ext uri="{FF2B5EF4-FFF2-40B4-BE49-F238E27FC236}">
                <a16:creationId xmlns:a16="http://schemas.microsoft.com/office/drawing/2014/main" id="{A297F7DD-8D2F-4717-AFA5-2DF5A892FD17}"/>
              </a:ext>
            </a:extLst>
          </p:cNvPr>
          <p:cNvSpPr txBox="1"/>
          <p:nvPr/>
        </p:nvSpPr>
        <p:spPr>
          <a:xfrm>
            <a:off x="471059" y="1170344"/>
            <a:ext cx="10750809" cy="400110"/>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Corbel Light" panose="020B0303020204020204" pitchFamily="34" charset="0"/>
              </a:rPr>
              <a:t>Check the latest guidance</a:t>
            </a:r>
          </a:p>
        </p:txBody>
      </p:sp>
      <p:sp>
        <p:nvSpPr>
          <p:cNvPr id="3" name="TextBox 2">
            <a:extLst>
              <a:ext uri="{FF2B5EF4-FFF2-40B4-BE49-F238E27FC236}">
                <a16:creationId xmlns:a16="http://schemas.microsoft.com/office/drawing/2014/main" id="{36FA944A-07A2-4813-8061-9856D1B1DBD0}"/>
              </a:ext>
            </a:extLst>
          </p:cNvPr>
          <p:cNvSpPr txBox="1"/>
          <p:nvPr/>
        </p:nvSpPr>
        <p:spPr>
          <a:xfrm>
            <a:off x="431541" y="3553471"/>
            <a:ext cx="4528804" cy="400110"/>
          </a:xfrm>
          <a:prstGeom prst="rect">
            <a:avLst/>
          </a:prstGeom>
          <a:noFill/>
        </p:spPr>
        <p:txBody>
          <a:bodyPr wrap="none" rtlCol="0">
            <a:spAutoFit/>
          </a:bodyPr>
          <a:lstStyle/>
          <a:p>
            <a:pPr marL="457200" indent="-457200">
              <a:buFont typeface="Arial" panose="020B0604020202020204" pitchFamily="34" charset="0"/>
              <a:buChar char="•"/>
            </a:pPr>
            <a:r>
              <a:rPr lang="en-GB" sz="2000" dirty="0">
                <a:latin typeface="Corbel Light" panose="020B0303020204020204" pitchFamily="34" charset="0"/>
              </a:rPr>
              <a:t>Understand the need and significance </a:t>
            </a:r>
          </a:p>
        </p:txBody>
      </p:sp>
      <p:sp>
        <p:nvSpPr>
          <p:cNvPr id="8" name="TextBox 7">
            <a:extLst>
              <a:ext uri="{FF2B5EF4-FFF2-40B4-BE49-F238E27FC236}">
                <a16:creationId xmlns:a16="http://schemas.microsoft.com/office/drawing/2014/main" id="{0E05BF74-F6DF-4317-872B-09B3C0F231D0}"/>
              </a:ext>
            </a:extLst>
          </p:cNvPr>
          <p:cNvSpPr txBox="1"/>
          <p:nvPr/>
        </p:nvSpPr>
        <p:spPr>
          <a:xfrm>
            <a:off x="431541" y="5000409"/>
            <a:ext cx="2838450"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Corbel Light" panose="020B0303020204020204" pitchFamily="34" charset="0"/>
              </a:rPr>
              <a:t>Seek early advice</a:t>
            </a:r>
            <a:endParaRPr lang="en-GB" sz="2000" b="1" dirty="0">
              <a:latin typeface="Corbel Light" panose="020B0303020204020204" pitchFamily="34" charset="0"/>
            </a:endParaRPr>
          </a:p>
        </p:txBody>
      </p:sp>
      <p:sp>
        <p:nvSpPr>
          <p:cNvPr id="10" name="TextBox 9">
            <a:extLst>
              <a:ext uri="{FF2B5EF4-FFF2-40B4-BE49-F238E27FC236}">
                <a16:creationId xmlns:a16="http://schemas.microsoft.com/office/drawing/2014/main" id="{AB898762-E004-4189-82C6-6B3A2AA2B7CD}"/>
              </a:ext>
            </a:extLst>
          </p:cNvPr>
          <p:cNvSpPr txBox="1"/>
          <p:nvPr/>
        </p:nvSpPr>
        <p:spPr>
          <a:xfrm>
            <a:off x="1440364" y="1531062"/>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Church Buildings Council </a:t>
            </a:r>
          </a:p>
        </p:txBody>
      </p:sp>
      <p:sp>
        <p:nvSpPr>
          <p:cNvPr id="11" name="TextBox 10">
            <a:extLst>
              <a:ext uri="{FF2B5EF4-FFF2-40B4-BE49-F238E27FC236}">
                <a16:creationId xmlns:a16="http://schemas.microsoft.com/office/drawing/2014/main" id="{FB9D07C2-E804-4D05-BD4F-25B9C254E81C}"/>
              </a:ext>
            </a:extLst>
          </p:cNvPr>
          <p:cNvSpPr txBox="1"/>
          <p:nvPr/>
        </p:nvSpPr>
        <p:spPr>
          <a:xfrm>
            <a:off x="1441191" y="186270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Historic England</a:t>
            </a:r>
          </a:p>
        </p:txBody>
      </p:sp>
      <p:sp>
        <p:nvSpPr>
          <p:cNvPr id="12" name="TextBox 11">
            <a:extLst>
              <a:ext uri="{FF2B5EF4-FFF2-40B4-BE49-F238E27FC236}">
                <a16:creationId xmlns:a16="http://schemas.microsoft.com/office/drawing/2014/main" id="{D0E8B407-63C3-4192-ACC0-4FC6E3A3F6F6}"/>
              </a:ext>
            </a:extLst>
          </p:cNvPr>
          <p:cNvSpPr txBox="1"/>
          <p:nvPr/>
        </p:nvSpPr>
        <p:spPr>
          <a:xfrm>
            <a:off x="1441191" y="2134158"/>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Church Buildings Team</a:t>
            </a:r>
          </a:p>
        </p:txBody>
      </p:sp>
      <p:sp>
        <p:nvSpPr>
          <p:cNvPr id="13" name="TextBox 12">
            <a:extLst>
              <a:ext uri="{FF2B5EF4-FFF2-40B4-BE49-F238E27FC236}">
                <a16:creationId xmlns:a16="http://schemas.microsoft.com/office/drawing/2014/main" id="{E31DB8ED-E59F-4E2B-AD36-EE6F7681F222}"/>
              </a:ext>
            </a:extLst>
          </p:cNvPr>
          <p:cNvSpPr txBox="1"/>
          <p:nvPr/>
        </p:nvSpPr>
        <p:spPr>
          <a:xfrm>
            <a:off x="1440364" y="392362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Start to fill out the template statement of significance and need.</a:t>
            </a:r>
          </a:p>
        </p:txBody>
      </p:sp>
      <p:sp>
        <p:nvSpPr>
          <p:cNvPr id="14" name="TextBox 13">
            <a:extLst>
              <a:ext uri="{FF2B5EF4-FFF2-40B4-BE49-F238E27FC236}">
                <a16:creationId xmlns:a16="http://schemas.microsoft.com/office/drawing/2014/main" id="{16E704BB-094F-453B-9B39-5065A7A1658D}"/>
              </a:ext>
            </a:extLst>
          </p:cNvPr>
          <p:cNvSpPr txBox="1"/>
          <p:nvPr/>
        </p:nvSpPr>
        <p:spPr>
          <a:xfrm>
            <a:off x="1444557" y="426956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Understand the significance.</a:t>
            </a:r>
          </a:p>
        </p:txBody>
      </p:sp>
      <p:sp>
        <p:nvSpPr>
          <p:cNvPr id="15" name="TextBox 14">
            <a:extLst>
              <a:ext uri="{FF2B5EF4-FFF2-40B4-BE49-F238E27FC236}">
                <a16:creationId xmlns:a16="http://schemas.microsoft.com/office/drawing/2014/main" id="{746137B4-2CF5-42EF-9C92-3E58EE7AACE9}"/>
              </a:ext>
            </a:extLst>
          </p:cNvPr>
          <p:cNvSpPr txBox="1"/>
          <p:nvPr/>
        </p:nvSpPr>
        <p:spPr>
          <a:xfrm>
            <a:off x="431541" y="2541303"/>
            <a:ext cx="4820550" cy="400110"/>
          </a:xfrm>
          <a:prstGeom prst="rect">
            <a:avLst/>
          </a:prstGeom>
          <a:noFill/>
        </p:spPr>
        <p:txBody>
          <a:bodyPr wrap="none" rtlCol="0">
            <a:spAutoFit/>
          </a:bodyPr>
          <a:lstStyle/>
          <a:p>
            <a:pPr marL="457200" indent="-457200">
              <a:buFont typeface="Arial" panose="020B0604020202020204" pitchFamily="34" charset="0"/>
              <a:buChar char="•"/>
            </a:pPr>
            <a:r>
              <a:rPr lang="en-GB" sz="2000" dirty="0">
                <a:latin typeface="Corbel Light" panose="020B0303020204020204" pitchFamily="34" charset="0"/>
              </a:rPr>
              <a:t>Find out what permission may be needed</a:t>
            </a:r>
          </a:p>
        </p:txBody>
      </p:sp>
      <p:sp>
        <p:nvSpPr>
          <p:cNvPr id="16" name="TextBox 15">
            <a:extLst>
              <a:ext uri="{FF2B5EF4-FFF2-40B4-BE49-F238E27FC236}">
                <a16:creationId xmlns:a16="http://schemas.microsoft.com/office/drawing/2014/main" id="{9CB67492-531F-486B-8652-05D68057BDBF}"/>
              </a:ext>
            </a:extLst>
          </p:cNvPr>
          <p:cNvSpPr txBox="1"/>
          <p:nvPr/>
        </p:nvSpPr>
        <p:spPr>
          <a:xfrm>
            <a:off x="1440364" y="2925100"/>
            <a:ext cx="9551486" cy="400110"/>
          </a:xfrm>
          <a:prstGeom prst="rect">
            <a:avLst/>
          </a:prstGeom>
          <a:noFill/>
        </p:spPr>
        <p:txBody>
          <a:bodyPr wrap="square" rtlCol="0">
            <a:spAutoFit/>
          </a:bodyPr>
          <a:lstStyle/>
          <a:p>
            <a:pPr marL="457200" indent="-457200">
              <a:buFont typeface="Wingdings" panose="05000000000000000000" pitchFamily="2" charset="2"/>
              <a:buChar char="q"/>
            </a:pPr>
            <a:r>
              <a:rPr lang="en-GB" sz="2000" dirty="0">
                <a:latin typeface="Corbel Light" panose="020B0303020204020204" pitchFamily="34" charset="0"/>
              </a:rPr>
              <a:t>Schedule 1 of the Faculty Jurisdiction Rules 2019  covers List A and B matters</a:t>
            </a:r>
          </a:p>
        </p:txBody>
      </p:sp>
      <p:sp>
        <p:nvSpPr>
          <p:cNvPr id="17" name="TextBox 16">
            <a:extLst>
              <a:ext uri="{FF2B5EF4-FFF2-40B4-BE49-F238E27FC236}">
                <a16:creationId xmlns:a16="http://schemas.microsoft.com/office/drawing/2014/main" id="{60D3BE66-66D3-48CF-8277-F641EE6D86A3}"/>
              </a:ext>
            </a:extLst>
          </p:cNvPr>
          <p:cNvSpPr txBox="1"/>
          <p:nvPr/>
        </p:nvSpPr>
        <p:spPr>
          <a:xfrm>
            <a:off x="1440364" y="3246378"/>
            <a:ext cx="5323380" cy="400110"/>
          </a:xfrm>
          <a:prstGeom prst="rect">
            <a:avLst/>
          </a:prstGeom>
          <a:noFill/>
        </p:spPr>
        <p:txBody>
          <a:bodyPr wrap="none" rtlCol="0">
            <a:spAutoFit/>
          </a:bodyPr>
          <a:lstStyle/>
          <a:p>
            <a:pPr marL="457200" indent="-457200">
              <a:buFont typeface="Wingdings" panose="05000000000000000000" pitchFamily="2" charset="2"/>
              <a:buChar char="q"/>
            </a:pPr>
            <a:r>
              <a:rPr lang="en-GB" sz="2000" dirty="0">
                <a:latin typeface="Corbel Light" panose="020B0303020204020204" pitchFamily="34" charset="0"/>
              </a:rPr>
              <a:t>If in doubt speak to the Church Buildings Team</a:t>
            </a:r>
          </a:p>
        </p:txBody>
      </p:sp>
      <p:sp>
        <p:nvSpPr>
          <p:cNvPr id="18" name="TextBox 17">
            <a:extLst>
              <a:ext uri="{FF2B5EF4-FFF2-40B4-BE49-F238E27FC236}">
                <a16:creationId xmlns:a16="http://schemas.microsoft.com/office/drawing/2014/main" id="{13809588-A51E-4ACA-9D48-8614A140A82B}"/>
              </a:ext>
            </a:extLst>
          </p:cNvPr>
          <p:cNvSpPr txBox="1"/>
          <p:nvPr/>
        </p:nvSpPr>
        <p:spPr>
          <a:xfrm>
            <a:off x="1448750" y="461489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Establish the need.</a:t>
            </a:r>
          </a:p>
        </p:txBody>
      </p:sp>
      <p:sp>
        <p:nvSpPr>
          <p:cNvPr id="19" name="TextBox 18">
            <a:extLst>
              <a:ext uri="{FF2B5EF4-FFF2-40B4-BE49-F238E27FC236}">
                <a16:creationId xmlns:a16="http://schemas.microsoft.com/office/drawing/2014/main" id="{83E627A2-43F9-4DC4-B973-F453DBC0E153}"/>
              </a:ext>
            </a:extLst>
          </p:cNvPr>
          <p:cNvSpPr txBox="1"/>
          <p:nvPr/>
        </p:nvSpPr>
        <p:spPr>
          <a:xfrm>
            <a:off x="1448750" y="5400519"/>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DAC</a:t>
            </a:r>
          </a:p>
        </p:txBody>
      </p:sp>
      <p:sp>
        <p:nvSpPr>
          <p:cNvPr id="20" name="TextBox 19">
            <a:extLst>
              <a:ext uri="{FF2B5EF4-FFF2-40B4-BE49-F238E27FC236}">
                <a16:creationId xmlns:a16="http://schemas.microsoft.com/office/drawing/2014/main" id="{BB6D4F2A-118B-4504-948E-AC60A605F93A}"/>
              </a:ext>
            </a:extLst>
          </p:cNvPr>
          <p:cNvSpPr txBox="1"/>
          <p:nvPr/>
        </p:nvSpPr>
        <p:spPr>
          <a:xfrm>
            <a:off x="1448750" y="5608823"/>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Statutory Amenity Societies</a:t>
            </a:r>
          </a:p>
        </p:txBody>
      </p:sp>
      <p:sp>
        <p:nvSpPr>
          <p:cNvPr id="21" name="TextBox 20">
            <a:extLst>
              <a:ext uri="{FF2B5EF4-FFF2-40B4-BE49-F238E27FC236}">
                <a16:creationId xmlns:a16="http://schemas.microsoft.com/office/drawing/2014/main" id="{18A073E2-EB01-42BF-AFCA-607461D06DBE}"/>
              </a:ext>
            </a:extLst>
          </p:cNvPr>
          <p:cNvSpPr txBox="1"/>
          <p:nvPr/>
        </p:nvSpPr>
        <p:spPr>
          <a:xfrm>
            <a:off x="1448750" y="5869785"/>
            <a:ext cx="10750809" cy="400110"/>
          </a:xfrm>
          <a:prstGeom prst="rect">
            <a:avLst/>
          </a:prstGeom>
          <a:noFill/>
        </p:spPr>
        <p:txBody>
          <a:bodyPr wrap="square" rtlCol="0">
            <a:spAutoFit/>
          </a:bodyPr>
          <a:lstStyle/>
          <a:p>
            <a:pPr marL="342900" indent="-342900">
              <a:buFont typeface="Wingdings" panose="05000000000000000000" pitchFamily="2" charset="2"/>
              <a:buChar char="q"/>
            </a:pPr>
            <a:r>
              <a:rPr lang="en-GB" sz="2000" dirty="0">
                <a:latin typeface="Corbel Light" panose="020B0303020204020204" pitchFamily="34" charset="0"/>
              </a:rPr>
              <a:t>Local Planning Authority</a:t>
            </a:r>
          </a:p>
        </p:txBody>
      </p:sp>
      <p:sp>
        <p:nvSpPr>
          <p:cNvPr id="22" name="TextBox 21">
            <a:extLst>
              <a:ext uri="{FF2B5EF4-FFF2-40B4-BE49-F238E27FC236}">
                <a16:creationId xmlns:a16="http://schemas.microsoft.com/office/drawing/2014/main" id="{D524E2E1-C9C7-43F7-8746-A866A778AFE2}"/>
              </a:ext>
            </a:extLst>
          </p:cNvPr>
          <p:cNvSpPr txBox="1"/>
          <p:nvPr/>
        </p:nvSpPr>
        <p:spPr>
          <a:xfrm>
            <a:off x="5181917" y="800914"/>
            <a:ext cx="1828166" cy="523220"/>
          </a:xfrm>
          <a:prstGeom prst="rect">
            <a:avLst/>
          </a:prstGeom>
          <a:noFill/>
        </p:spPr>
        <p:txBody>
          <a:bodyPr wrap="square" rtlCol="0">
            <a:spAutoFit/>
          </a:bodyPr>
          <a:lstStyle/>
          <a:p>
            <a:r>
              <a:rPr lang="en-GB" sz="2800" dirty="0">
                <a:latin typeface="Corbel Light" panose="020B0303020204020204" pitchFamily="34" charset="0"/>
              </a:rPr>
              <a:t>Initial stage</a:t>
            </a:r>
          </a:p>
        </p:txBody>
      </p:sp>
    </p:spTree>
    <p:extLst>
      <p:ext uri="{BB962C8B-B14F-4D97-AF65-F5344CB8AC3E}">
        <p14:creationId xmlns:p14="http://schemas.microsoft.com/office/powerpoint/2010/main" val="224152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1+#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1+#ppt_w/2"/>
                                          </p:val>
                                        </p:tav>
                                        <p:tav tm="100000">
                                          <p:val>
                                            <p:strVal val="#ppt_x"/>
                                          </p:val>
                                        </p:tav>
                                      </p:tavLst>
                                    </p:anim>
                                    <p:anim calcmode="lin" valueType="num">
                                      <p:cBhvr additive="base">
                                        <p:cTn id="6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1000"/>
                                        <p:tgtEl>
                                          <p:spTgt spid="8"/>
                                        </p:tgtEl>
                                      </p:cBhvr>
                                    </p:animEffect>
                                    <p:anim calcmode="lin" valueType="num">
                                      <p:cBhvr>
                                        <p:cTn id="77" dur="1000" fill="hold"/>
                                        <p:tgtEl>
                                          <p:spTgt spid="8"/>
                                        </p:tgtEl>
                                        <p:attrNameLst>
                                          <p:attrName>ppt_x</p:attrName>
                                        </p:attrNameLst>
                                      </p:cBhvr>
                                      <p:tavLst>
                                        <p:tav tm="0">
                                          <p:val>
                                            <p:strVal val="#ppt_x"/>
                                          </p:val>
                                        </p:tav>
                                        <p:tav tm="100000">
                                          <p:val>
                                            <p:strVal val="#ppt_x"/>
                                          </p:val>
                                        </p:tav>
                                      </p:tavLst>
                                    </p:anim>
                                    <p:anim calcmode="lin" valueType="num">
                                      <p:cBhvr>
                                        <p:cTn id="7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1+#ppt_w/2"/>
                                          </p:val>
                                        </p:tav>
                                        <p:tav tm="100000">
                                          <p:val>
                                            <p:strVal val="#ppt_x"/>
                                          </p:val>
                                        </p:tav>
                                      </p:tavLst>
                                    </p:anim>
                                    <p:anim calcmode="lin" valueType="num">
                                      <p:cBhvr additive="base">
                                        <p:cTn id="8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1+#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1+#ppt_w/2"/>
                                          </p:val>
                                        </p:tav>
                                        <p:tav tm="100000">
                                          <p:val>
                                            <p:strVal val="#ppt_x"/>
                                          </p:val>
                                        </p:tav>
                                      </p:tavLst>
                                    </p:anim>
                                    <p:anim calcmode="lin" valueType="num">
                                      <p:cBhvr additive="base">
                                        <p:cTn id="9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C9C47-F803-44C4-B136-9D01A1AEA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5" y="100317"/>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46B7B03B-7936-4D08-863E-838758CE6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4" name="Picture 3">
            <a:extLst>
              <a:ext uri="{FF2B5EF4-FFF2-40B4-BE49-F238E27FC236}">
                <a16:creationId xmlns:a16="http://schemas.microsoft.com/office/drawing/2014/main" id="{332CF2C5-55B6-45A8-8F5B-F3E666AD6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76927D51-2CDA-4135-B954-DC21BD4D73A8}"/>
              </a:ext>
            </a:extLst>
          </p:cNvPr>
          <p:cNvSpPr txBox="1"/>
          <p:nvPr/>
        </p:nvSpPr>
        <p:spPr>
          <a:xfrm>
            <a:off x="926841" y="840621"/>
            <a:ext cx="1979931" cy="523220"/>
          </a:xfrm>
          <a:prstGeom prst="rect">
            <a:avLst/>
          </a:prstGeom>
          <a:noFill/>
        </p:spPr>
        <p:txBody>
          <a:bodyPr wrap="square" rtlCol="0">
            <a:spAutoFit/>
          </a:bodyPr>
          <a:lstStyle/>
          <a:p>
            <a:r>
              <a:rPr lang="en-GB" sz="2800" b="1" dirty="0">
                <a:latin typeface="Corbel Light" panose="020B0303020204020204" pitchFamily="34" charset="0"/>
              </a:rPr>
              <a:t>Permissions</a:t>
            </a:r>
          </a:p>
        </p:txBody>
      </p:sp>
      <p:sp>
        <p:nvSpPr>
          <p:cNvPr id="6" name="TextBox 5">
            <a:extLst>
              <a:ext uri="{FF2B5EF4-FFF2-40B4-BE49-F238E27FC236}">
                <a16:creationId xmlns:a16="http://schemas.microsoft.com/office/drawing/2014/main" id="{82951670-C2CF-460E-8595-64FAA1CD1652}"/>
              </a:ext>
            </a:extLst>
          </p:cNvPr>
          <p:cNvSpPr txBox="1"/>
          <p:nvPr/>
        </p:nvSpPr>
        <p:spPr>
          <a:xfrm>
            <a:off x="389311" y="1720847"/>
            <a:ext cx="3492762" cy="523220"/>
          </a:xfrm>
          <a:prstGeom prst="rect">
            <a:avLst/>
          </a:prstGeom>
          <a:noFill/>
        </p:spPr>
        <p:txBody>
          <a:bodyPr wrap="square" rtlCol="0">
            <a:spAutoFit/>
          </a:bodyPr>
          <a:lstStyle/>
          <a:p>
            <a:r>
              <a:rPr lang="en-GB" sz="2800" dirty="0">
                <a:latin typeface="Corbel Light" panose="020B0303020204020204" pitchFamily="34" charset="0"/>
              </a:rPr>
              <a:t>List A* (minor repair)</a:t>
            </a:r>
          </a:p>
        </p:txBody>
      </p:sp>
      <p:sp>
        <p:nvSpPr>
          <p:cNvPr id="7" name="TextBox 6">
            <a:extLst>
              <a:ext uri="{FF2B5EF4-FFF2-40B4-BE49-F238E27FC236}">
                <a16:creationId xmlns:a16="http://schemas.microsoft.com/office/drawing/2014/main" id="{6ED1D75C-99F3-4C59-8609-1F3215ACCB28}"/>
              </a:ext>
            </a:extLst>
          </p:cNvPr>
          <p:cNvSpPr txBox="1"/>
          <p:nvPr/>
        </p:nvSpPr>
        <p:spPr>
          <a:xfrm>
            <a:off x="389311" y="2601074"/>
            <a:ext cx="4716724" cy="523220"/>
          </a:xfrm>
          <a:prstGeom prst="rect">
            <a:avLst/>
          </a:prstGeom>
          <a:noFill/>
        </p:spPr>
        <p:txBody>
          <a:bodyPr wrap="square" rtlCol="0">
            <a:spAutoFit/>
          </a:bodyPr>
          <a:lstStyle/>
          <a:p>
            <a:r>
              <a:rPr lang="en-GB" sz="2800" dirty="0">
                <a:latin typeface="Corbel Light" panose="020B0303020204020204" pitchFamily="34" charset="0"/>
              </a:rPr>
              <a:t>List B* (intermediate repair)</a:t>
            </a:r>
          </a:p>
        </p:txBody>
      </p:sp>
      <p:sp>
        <p:nvSpPr>
          <p:cNvPr id="8" name="TextBox 7">
            <a:extLst>
              <a:ext uri="{FF2B5EF4-FFF2-40B4-BE49-F238E27FC236}">
                <a16:creationId xmlns:a16="http://schemas.microsoft.com/office/drawing/2014/main" id="{B93600A3-1541-4F45-AE06-03C7AD27A888}"/>
              </a:ext>
            </a:extLst>
          </p:cNvPr>
          <p:cNvSpPr txBox="1"/>
          <p:nvPr/>
        </p:nvSpPr>
        <p:spPr>
          <a:xfrm>
            <a:off x="389311" y="3344319"/>
            <a:ext cx="4883412" cy="523220"/>
          </a:xfrm>
          <a:prstGeom prst="rect">
            <a:avLst/>
          </a:prstGeom>
          <a:noFill/>
        </p:spPr>
        <p:txBody>
          <a:bodyPr wrap="square" rtlCol="0">
            <a:spAutoFit/>
          </a:bodyPr>
          <a:lstStyle/>
          <a:p>
            <a:r>
              <a:rPr lang="en-GB" sz="2800" dirty="0">
                <a:latin typeface="Corbel Light" panose="020B0303020204020204" pitchFamily="34" charset="0"/>
              </a:rPr>
              <a:t>TMRO (temporary reordering)</a:t>
            </a:r>
          </a:p>
        </p:txBody>
      </p:sp>
      <p:sp>
        <p:nvSpPr>
          <p:cNvPr id="9" name="TextBox 8">
            <a:extLst>
              <a:ext uri="{FF2B5EF4-FFF2-40B4-BE49-F238E27FC236}">
                <a16:creationId xmlns:a16="http://schemas.microsoft.com/office/drawing/2014/main" id="{606FA8E7-7877-4829-928E-E932F20980F2}"/>
              </a:ext>
            </a:extLst>
          </p:cNvPr>
          <p:cNvSpPr txBox="1"/>
          <p:nvPr/>
        </p:nvSpPr>
        <p:spPr>
          <a:xfrm>
            <a:off x="389311" y="4117652"/>
            <a:ext cx="6331211" cy="523220"/>
          </a:xfrm>
          <a:prstGeom prst="rect">
            <a:avLst/>
          </a:prstGeom>
          <a:noFill/>
        </p:spPr>
        <p:txBody>
          <a:bodyPr wrap="square" rtlCol="0">
            <a:spAutoFit/>
          </a:bodyPr>
          <a:lstStyle/>
          <a:p>
            <a:r>
              <a:rPr lang="en-GB" sz="2800" dirty="0">
                <a:latin typeface="Corbel Light" panose="020B0303020204020204" pitchFamily="34" charset="0"/>
              </a:rPr>
              <a:t>Faculty (all else not covered by Schedule 1)</a:t>
            </a:r>
          </a:p>
        </p:txBody>
      </p:sp>
      <p:sp>
        <p:nvSpPr>
          <p:cNvPr id="10" name="TextBox 9">
            <a:extLst>
              <a:ext uri="{FF2B5EF4-FFF2-40B4-BE49-F238E27FC236}">
                <a16:creationId xmlns:a16="http://schemas.microsoft.com/office/drawing/2014/main" id="{4F835E13-6C5C-4BEF-9EFA-F8760E96A4AF}"/>
              </a:ext>
            </a:extLst>
          </p:cNvPr>
          <p:cNvSpPr txBox="1"/>
          <p:nvPr/>
        </p:nvSpPr>
        <p:spPr>
          <a:xfrm>
            <a:off x="6919279" y="860241"/>
            <a:ext cx="3733801" cy="523220"/>
          </a:xfrm>
          <a:prstGeom prst="rect">
            <a:avLst/>
          </a:prstGeom>
          <a:noFill/>
        </p:spPr>
        <p:txBody>
          <a:bodyPr wrap="square" rtlCol="0">
            <a:spAutoFit/>
          </a:bodyPr>
          <a:lstStyle/>
          <a:p>
            <a:r>
              <a:rPr lang="en-GB" sz="2800" b="1" dirty="0">
                <a:latin typeface="Corbel Light" panose="020B0303020204020204" pitchFamily="34" charset="0"/>
              </a:rPr>
              <a:t>Other Permissions**</a:t>
            </a:r>
          </a:p>
        </p:txBody>
      </p:sp>
      <p:sp>
        <p:nvSpPr>
          <p:cNvPr id="11" name="TextBox 10">
            <a:extLst>
              <a:ext uri="{FF2B5EF4-FFF2-40B4-BE49-F238E27FC236}">
                <a16:creationId xmlns:a16="http://schemas.microsoft.com/office/drawing/2014/main" id="{16936836-8E90-4604-A20F-C320666161CF}"/>
              </a:ext>
            </a:extLst>
          </p:cNvPr>
          <p:cNvSpPr txBox="1"/>
          <p:nvPr/>
        </p:nvSpPr>
        <p:spPr>
          <a:xfrm>
            <a:off x="6919279" y="1546036"/>
            <a:ext cx="4483362" cy="523220"/>
          </a:xfrm>
          <a:prstGeom prst="rect">
            <a:avLst/>
          </a:prstGeom>
          <a:noFill/>
        </p:spPr>
        <p:txBody>
          <a:bodyPr wrap="square" rtlCol="0">
            <a:spAutoFit/>
          </a:bodyPr>
          <a:lstStyle/>
          <a:p>
            <a:r>
              <a:rPr lang="en-GB" sz="2800" dirty="0">
                <a:latin typeface="Corbel Light" panose="020B0303020204020204" pitchFamily="34" charset="0"/>
              </a:rPr>
              <a:t>Interim Faculty (investigative)</a:t>
            </a:r>
          </a:p>
        </p:txBody>
      </p:sp>
      <p:sp>
        <p:nvSpPr>
          <p:cNvPr id="12" name="TextBox 11">
            <a:extLst>
              <a:ext uri="{FF2B5EF4-FFF2-40B4-BE49-F238E27FC236}">
                <a16:creationId xmlns:a16="http://schemas.microsoft.com/office/drawing/2014/main" id="{F48B8B77-7B78-4C11-B060-66EBF51B4975}"/>
              </a:ext>
            </a:extLst>
          </p:cNvPr>
          <p:cNvSpPr txBox="1"/>
          <p:nvPr/>
        </p:nvSpPr>
        <p:spPr>
          <a:xfrm>
            <a:off x="6919279" y="2281936"/>
            <a:ext cx="4248151" cy="523220"/>
          </a:xfrm>
          <a:prstGeom prst="rect">
            <a:avLst/>
          </a:prstGeom>
          <a:noFill/>
        </p:spPr>
        <p:txBody>
          <a:bodyPr wrap="square" rtlCol="0">
            <a:spAutoFit/>
          </a:bodyPr>
          <a:lstStyle/>
          <a:p>
            <a:r>
              <a:rPr lang="en-GB" sz="2800" dirty="0">
                <a:latin typeface="Corbel Light" panose="020B0303020204020204" pitchFamily="34" charset="0"/>
              </a:rPr>
              <a:t>Emergency Faculty (urgent)</a:t>
            </a:r>
          </a:p>
        </p:txBody>
      </p:sp>
      <p:sp>
        <p:nvSpPr>
          <p:cNvPr id="13" name="TextBox 12">
            <a:extLst>
              <a:ext uri="{FF2B5EF4-FFF2-40B4-BE49-F238E27FC236}">
                <a16:creationId xmlns:a16="http://schemas.microsoft.com/office/drawing/2014/main" id="{B48A83E2-5924-4319-BB2C-8FB34D2A4C2A}"/>
              </a:ext>
            </a:extLst>
          </p:cNvPr>
          <p:cNvSpPr txBox="1"/>
          <p:nvPr/>
        </p:nvSpPr>
        <p:spPr>
          <a:xfrm>
            <a:off x="6919279" y="3024126"/>
            <a:ext cx="5410201" cy="523220"/>
          </a:xfrm>
          <a:prstGeom prst="rect">
            <a:avLst/>
          </a:prstGeom>
          <a:noFill/>
        </p:spPr>
        <p:txBody>
          <a:bodyPr wrap="square" rtlCol="0">
            <a:spAutoFit/>
          </a:bodyPr>
          <a:lstStyle/>
          <a:p>
            <a:r>
              <a:rPr lang="en-GB" sz="2800" dirty="0">
                <a:latin typeface="Corbel Light" panose="020B0303020204020204" pitchFamily="34" charset="0"/>
              </a:rPr>
              <a:t>Confirmatory Faculty (illegal works)</a:t>
            </a:r>
          </a:p>
        </p:txBody>
      </p:sp>
      <p:sp>
        <p:nvSpPr>
          <p:cNvPr id="14" name="TextBox 13">
            <a:extLst>
              <a:ext uri="{FF2B5EF4-FFF2-40B4-BE49-F238E27FC236}">
                <a16:creationId xmlns:a16="http://schemas.microsoft.com/office/drawing/2014/main" id="{13E22CBF-F19E-4497-841C-E8402E74E314}"/>
              </a:ext>
            </a:extLst>
          </p:cNvPr>
          <p:cNvSpPr txBox="1"/>
          <p:nvPr/>
        </p:nvSpPr>
        <p:spPr>
          <a:xfrm>
            <a:off x="7085965" y="5311964"/>
            <a:ext cx="4007111" cy="1015663"/>
          </a:xfrm>
          <a:prstGeom prst="rect">
            <a:avLst/>
          </a:prstGeom>
          <a:noFill/>
        </p:spPr>
        <p:txBody>
          <a:bodyPr wrap="square" rtlCol="0">
            <a:spAutoFit/>
          </a:bodyPr>
          <a:lstStyle/>
          <a:p>
            <a:r>
              <a:rPr lang="en-GB" sz="2000" dirty="0">
                <a:latin typeface="Corbel Light" panose="020B0303020204020204" pitchFamily="34" charset="0"/>
              </a:rPr>
              <a:t>** These are applied for and issued through the Registry Department</a:t>
            </a:r>
          </a:p>
          <a:p>
            <a:r>
              <a:rPr lang="en-GB" sz="2000" dirty="0">
                <a:latin typeface="Corbel Light" panose="020B0303020204020204" pitchFamily="34" charset="0"/>
                <a:hlinkClick r:id="rId6"/>
              </a:rPr>
              <a:t>Registry@salisbury.anglican.org</a:t>
            </a:r>
            <a:r>
              <a:rPr lang="en-GB" sz="2000" dirty="0">
                <a:latin typeface="Corbel Light" panose="020B0303020204020204" pitchFamily="34" charset="0"/>
              </a:rPr>
              <a:t> </a:t>
            </a:r>
          </a:p>
        </p:txBody>
      </p:sp>
      <p:sp>
        <p:nvSpPr>
          <p:cNvPr id="15" name="TextBox 14">
            <a:extLst>
              <a:ext uri="{FF2B5EF4-FFF2-40B4-BE49-F238E27FC236}">
                <a16:creationId xmlns:a16="http://schemas.microsoft.com/office/drawing/2014/main" id="{BDC7B26C-4C93-4519-92A1-C60CADECBA24}"/>
              </a:ext>
            </a:extLst>
          </p:cNvPr>
          <p:cNvSpPr txBox="1"/>
          <p:nvPr/>
        </p:nvSpPr>
        <p:spPr>
          <a:xfrm>
            <a:off x="362827" y="5461323"/>
            <a:ext cx="4007111" cy="707886"/>
          </a:xfrm>
          <a:prstGeom prst="rect">
            <a:avLst/>
          </a:prstGeom>
          <a:noFill/>
        </p:spPr>
        <p:txBody>
          <a:bodyPr wrap="square" rtlCol="0">
            <a:spAutoFit/>
          </a:bodyPr>
          <a:lstStyle/>
          <a:p>
            <a:r>
              <a:rPr lang="en-GB" sz="2000" dirty="0">
                <a:latin typeface="Corbel Light" panose="020B0303020204020204" pitchFamily="34" charset="0"/>
              </a:rPr>
              <a:t>* List A and List B categories can be found in Schedule 1 of the FJR’s</a:t>
            </a:r>
          </a:p>
        </p:txBody>
      </p:sp>
    </p:spTree>
    <p:extLst>
      <p:ext uri="{BB962C8B-B14F-4D97-AF65-F5344CB8AC3E}">
        <p14:creationId xmlns:p14="http://schemas.microsoft.com/office/powerpoint/2010/main" val="97867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EDDC67B9-0E45-4268-A1AF-272D6B6F63F5}"/>
              </a:ext>
            </a:extLst>
          </p:cNvPr>
          <p:cNvSpPr txBox="1"/>
          <p:nvPr/>
        </p:nvSpPr>
        <p:spPr>
          <a:xfrm>
            <a:off x="715825" y="823060"/>
            <a:ext cx="3656884" cy="523220"/>
          </a:xfrm>
          <a:prstGeom prst="rect">
            <a:avLst/>
          </a:prstGeom>
          <a:noFill/>
        </p:spPr>
        <p:txBody>
          <a:bodyPr wrap="square" rtlCol="0">
            <a:spAutoFit/>
          </a:bodyPr>
          <a:lstStyle/>
          <a:p>
            <a:r>
              <a:rPr lang="en-GB" sz="2800" b="1" dirty="0">
                <a:latin typeface="Corbel Light" panose="020B0303020204020204" pitchFamily="34" charset="0"/>
              </a:rPr>
              <a:t>Application paperwork</a:t>
            </a:r>
          </a:p>
        </p:txBody>
      </p:sp>
      <p:sp>
        <p:nvSpPr>
          <p:cNvPr id="7" name="TextBox 6">
            <a:extLst>
              <a:ext uri="{FF2B5EF4-FFF2-40B4-BE49-F238E27FC236}">
                <a16:creationId xmlns:a16="http://schemas.microsoft.com/office/drawing/2014/main" id="{19BA374C-E617-454C-AAD5-B6205BF65DA9}"/>
              </a:ext>
            </a:extLst>
          </p:cNvPr>
          <p:cNvSpPr txBox="1"/>
          <p:nvPr/>
        </p:nvSpPr>
        <p:spPr>
          <a:xfrm>
            <a:off x="622129" y="1501319"/>
            <a:ext cx="7136812" cy="4339650"/>
          </a:xfrm>
          <a:prstGeom prst="rect">
            <a:avLst/>
          </a:prstGeom>
          <a:noFill/>
        </p:spPr>
        <p:txBody>
          <a:bodyPr wrap="square" rtlCol="0">
            <a:spAutoFit/>
          </a:bodyPr>
          <a:lstStyle/>
          <a:p>
            <a:r>
              <a:rPr lang="en-GB" sz="2400" u="sng" dirty="0">
                <a:latin typeface="Corbel Light" panose="020B0303020204020204" pitchFamily="34" charset="0"/>
              </a:rPr>
              <a:t>List B Paperwork</a:t>
            </a:r>
          </a:p>
          <a:p>
            <a:endParaRPr lang="en-GB" sz="2400" u="sng" dirty="0">
              <a:latin typeface="Corbel Light" panose="020B0303020204020204" pitchFamily="34" charset="0"/>
            </a:endParaRPr>
          </a:p>
          <a:p>
            <a:r>
              <a:rPr lang="en-GB" sz="2400" dirty="0">
                <a:latin typeface="Corbel Light" panose="020B0303020204020204" pitchFamily="34" charset="0"/>
              </a:rPr>
              <a:t>Standard Letter to Archdeacon</a:t>
            </a:r>
          </a:p>
          <a:p>
            <a:pPr>
              <a:lnSpc>
                <a:spcPct val="150000"/>
              </a:lnSpc>
            </a:pPr>
            <a:r>
              <a:rPr lang="en-GB" sz="2400" dirty="0">
                <a:latin typeface="Corbel Light" panose="020B0303020204020204" pitchFamily="34" charset="0"/>
              </a:rPr>
              <a:t>PCC Minutes</a:t>
            </a:r>
          </a:p>
          <a:p>
            <a:pPr>
              <a:lnSpc>
                <a:spcPct val="150000"/>
              </a:lnSpc>
            </a:pPr>
            <a:r>
              <a:rPr lang="en-GB" sz="2400" dirty="0">
                <a:latin typeface="Corbel Light" panose="020B0303020204020204" pitchFamily="34" charset="0"/>
              </a:rPr>
              <a:t>Architects and Surveyors advice form</a:t>
            </a:r>
          </a:p>
          <a:p>
            <a:pPr>
              <a:lnSpc>
                <a:spcPct val="150000"/>
              </a:lnSpc>
            </a:pPr>
            <a:r>
              <a:rPr lang="en-GB" sz="2400" dirty="0">
                <a:latin typeface="Corbel Light" panose="020B0303020204020204" pitchFamily="34" charset="0"/>
              </a:rPr>
              <a:t>Correspondence from church insurer</a:t>
            </a:r>
          </a:p>
          <a:p>
            <a:pPr>
              <a:lnSpc>
                <a:spcPct val="150000"/>
              </a:lnSpc>
            </a:pPr>
            <a:r>
              <a:rPr lang="en-GB" sz="2400" dirty="0">
                <a:latin typeface="Corbel Light" panose="020B0303020204020204" pitchFamily="34" charset="0"/>
              </a:rPr>
              <a:t>Specification/Quotation for works</a:t>
            </a:r>
          </a:p>
          <a:p>
            <a:pPr>
              <a:lnSpc>
                <a:spcPct val="150000"/>
              </a:lnSpc>
            </a:pPr>
            <a:r>
              <a:rPr lang="en-GB" sz="2400" dirty="0">
                <a:latin typeface="Corbel Light" panose="020B0303020204020204" pitchFamily="34" charset="0"/>
              </a:rPr>
              <a:t>Images and church layout</a:t>
            </a:r>
          </a:p>
          <a:p>
            <a:endParaRPr lang="en-GB" sz="2400" u="sng" dirty="0">
              <a:latin typeface="Corbel Light" panose="020B0303020204020204" pitchFamily="34" charset="0"/>
            </a:endParaRPr>
          </a:p>
        </p:txBody>
      </p:sp>
      <p:sp>
        <p:nvSpPr>
          <p:cNvPr id="8" name="TextBox 7">
            <a:extLst>
              <a:ext uri="{FF2B5EF4-FFF2-40B4-BE49-F238E27FC236}">
                <a16:creationId xmlns:a16="http://schemas.microsoft.com/office/drawing/2014/main" id="{49DE0DA5-6D3D-4522-A2EB-CA4B803F422A}"/>
              </a:ext>
            </a:extLst>
          </p:cNvPr>
          <p:cNvSpPr txBox="1"/>
          <p:nvPr/>
        </p:nvSpPr>
        <p:spPr>
          <a:xfrm>
            <a:off x="7085964" y="1346280"/>
            <a:ext cx="7136813" cy="4708981"/>
          </a:xfrm>
          <a:prstGeom prst="rect">
            <a:avLst/>
          </a:prstGeom>
          <a:noFill/>
        </p:spPr>
        <p:txBody>
          <a:bodyPr wrap="square" rtlCol="0">
            <a:spAutoFit/>
          </a:bodyPr>
          <a:lstStyle/>
          <a:p>
            <a:r>
              <a:rPr lang="en-GB" sz="2400" u="sng" dirty="0">
                <a:latin typeface="Corbel Light" panose="020B0303020204020204" pitchFamily="34" charset="0"/>
              </a:rPr>
              <a:t>Faculty Paperwork</a:t>
            </a:r>
          </a:p>
          <a:p>
            <a:pPr>
              <a:lnSpc>
                <a:spcPct val="150000"/>
              </a:lnSpc>
            </a:pPr>
            <a:r>
              <a:rPr lang="en-GB" sz="2400" dirty="0">
                <a:latin typeface="Corbel Light" panose="020B0303020204020204" pitchFamily="34" charset="0"/>
              </a:rPr>
              <a:t>Statement of Significance</a:t>
            </a:r>
          </a:p>
          <a:p>
            <a:pPr>
              <a:lnSpc>
                <a:spcPct val="150000"/>
              </a:lnSpc>
            </a:pPr>
            <a:r>
              <a:rPr lang="en-GB" sz="2400" dirty="0">
                <a:latin typeface="Corbel Light" panose="020B0303020204020204" pitchFamily="34" charset="0"/>
              </a:rPr>
              <a:t>Statement of Need</a:t>
            </a:r>
          </a:p>
          <a:p>
            <a:pPr>
              <a:lnSpc>
                <a:spcPct val="150000"/>
              </a:lnSpc>
            </a:pPr>
            <a:r>
              <a:rPr lang="en-GB" sz="2400" dirty="0">
                <a:latin typeface="Corbel Light" panose="020B0303020204020204" pitchFamily="34" charset="0"/>
              </a:rPr>
              <a:t>PCC Minutes</a:t>
            </a:r>
          </a:p>
          <a:p>
            <a:pPr>
              <a:lnSpc>
                <a:spcPct val="150000"/>
              </a:lnSpc>
            </a:pPr>
            <a:r>
              <a:rPr lang="en-GB" sz="2400" dirty="0">
                <a:latin typeface="Corbel Light" panose="020B0303020204020204" pitchFamily="34" charset="0"/>
              </a:rPr>
              <a:t>Architects and Surveyors advice form</a:t>
            </a:r>
          </a:p>
          <a:p>
            <a:pPr>
              <a:lnSpc>
                <a:spcPct val="150000"/>
              </a:lnSpc>
            </a:pPr>
            <a:r>
              <a:rPr lang="en-GB" sz="2400" dirty="0">
                <a:latin typeface="Corbel Light" panose="020B0303020204020204" pitchFamily="34" charset="0"/>
              </a:rPr>
              <a:t>Correspondence from church insurer</a:t>
            </a:r>
          </a:p>
          <a:p>
            <a:pPr>
              <a:lnSpc>
                <a:spcPct val="150000"/>
              </a:lnSpc>
            </a:pPr>
            <a:r>
              <a:rPr lang="en-GB" sz="2400" dirty="0">
                <a:latin typeface="Corbel Light" panose="020B0303020204020204" pitchFamily="34" charset="0"/>
              </a:rPr>
              <a:t>Specification/Quotation for works</a:t>
            </a:r>
          </a:p>
          <a:p>
            <a:pPr>
              <a:lnSpc>
                <a:spcPct val="150000"/>
              </a:lnSpc>
            </a:pPr>
            <a:r>
              <a:rPr lang="en-GB" sz="2400" dirty="0">
                <a:latin typeface="Corbel Light" panose="020B0303020204020204" pitchFamily="34" charset="0"/>
              </a:rPr>
              <a:t>Images and church layout</a:t>
            </a:r>
          </a:p>
          <a:p>
            <a:endParaRPr lang="en-GB" sz="2400" u="sng" dirty="0">
              <a:latin typeface="Corbel Light" panose="020B0303020204020204" pitchFamily="34" charset="0"/>
            </a:endParaRPr>
          </a:p>
        </p:txBody>
      </p:sp>
    </p:spTree>
    <p:extLst>
      <p:ext uri="{BB962C8B-B14F-4D97-AF65-F5344CB8AC3E}">
        <p14:creationId xmlns:p14="http://schemas.microsoft.com/office/powerpoint/2010/main" val="40001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2576</Words>
  <Application>Microsoft Office PowerPoint</Application>
  <PresentationFormat>Widescreen</PresentationFormat>
  <Paragraphs>245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Corbel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Crooke</dc:creator>
  <cp:lastModifiedBy>Dan Crooke</cp:lastModifiedBy>
  <cp:revision>2</cp:revision>
  <dcterms:created xsi:type="dcterms:W3CDTF">2022-01-18T09:21:58Z</dcterms:created>
  <dcterms:modified xsi:type="dcterms:W3CDTF">2022-07-12T13:28:40Z</dcterms:modified>
</cp:coreProperties>
</file>