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56" r:id="rId2"/>
    <p:sldId id="260" r:id="rId3"/>
    <p:sldId id="261" r:id="rId4"/>
    <p:sldId id="271" r:id="rId5"/>
    <p:sldId id="268" r:id="rId6"/>
    <p:sldId id="259" r:id="rId7"/>
    <p:sldId id="262" r:id="rId8"/>
    <p:sldId id="272" r:id="rId9"/>
    <p:sldId id="265" r:id="rId10"/>
    <p:sldId id="263" r:id="rId11"/>
    <p:sldId id="267" r:id="rId12"/>
    <p:sldId id="273" r:id="rId13"/>
    <p:sldId id="258" r:id="rId14"/>
    <p:sldId id="269" r:id="rId15"/>
    <p:sldId id="274" r:id="rId16"/>
    <p:sldId id="266" r:id="rId17"/>
    <p:sldId id="270" r:id="rId18"/>
    <p:sldId id="257" r:id="rId19"/>
  </p:sldIdLst>
  <p:sldSz cx="12192000" cy="6858000"/>
  <p:notesSz cx="6875463" cy="10002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50" autoAdjust="0"/>
    <p:restoredTop sz="94660"/>
  </p:normalViewPr>
  <p:slideViewPr>
    <p:cSldViewPr snapToGrid="0">
      <p:cViewPr varScale="1">
        <p:scale>
          <a:sx n="88" d="100"/>
          <a:sy n="88" d="100"/>
        </p:scale>
        <p:origin x="54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367" cy="501879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4505" y="0"/>
            <a:ext cx="2979367" cy="501879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r">
              <a:defRPr sz="1300"/>
            </a:lvl1pPr>
          </a:lstStyle>
          <a:p>
            <a:fld id="{AAE86398-3610-42FB-BD4F-9A391922CDF6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00961"/>
            <a:ext cx="2979367" cy="501878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4505" y="9500961"/>
            <a:ext cx="2979367" cy="501878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r">
              <a:defRPr sz="1300"/>
            </a:lvl1pPr>
          </a:lstStyle>
          <a:p>
            <a:fld id="{9BAB71E6-3035-4AF3-B760-C74F9D5EE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0568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F2E0B-03AA-4787-A038-C457439202C9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3FC4-3AFA-43EF-999A-463B56706D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745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F2E0B-03AA-4787-A038-C457439202C9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3FC4-3AFA-43EF-999A-463B56706D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047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F2E0B-03AA-4787-A038-C457439202C9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3FC4-3AFA-43EF-999A-463B56706D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115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F2E0B-03AA-4787-A038-C457439202C9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3FC4-3AFA-43EF-999A-463B56706D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667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F2E0B-03AA-4787-A038-C457439202C9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3FC4-3AFA-43EF-999A-463B56706D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790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F2E0B-03AA-4787-A038-C457439202C9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3FC4-3AFA-43EF-999A-463B56706D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332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F2E0B-03AA-4787-A038-C457439202C9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3FC4-3AFA-43EF-999A-463B56706D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441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F2E0B-03AA-4787-A038-C457439202C9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3FC4-3AFA-43EF-999A-463B56706D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818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F2E0B-03AA-4787-A038-C457439202C9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3FC4-3AFA-43EF-999A-463B56706D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385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F2E0B-03AA-4787-A038-C457439202C9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3FC4-3AFA-43EF-999A-463B56706D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95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F2E0B-03AA-4787-A038-C457439202C9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3FC4-3AFA-43EF-999A-463B56706D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498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F2E0B-03AA-4787-A038-C457439202C9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13FC4-3AFA-43EF-999A-463B56706D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587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nachaplaincy.org.uk/" TargetMode="External"/><Relationship Id="rId2" Type="http://schemas.openxmlformats.org/officeDocument/2006/relationships/hyperlink" Target="http://www.brfonline.org.uk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aithinlaterlife.org/resource-hub/" TargetMode="External"/><Relationship Id="rId4" Type="http://schemas.openxmlformats.org/officeDocument/2006/relationships/hyperlink" Target="https://www.messychurch.org.uk/messy-vintag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brfonline.org.uk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cid:f900f88c-3a06-46cb-b545-781bf516c999@eurprd07.prod.outlook.com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brfonline.org.uk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cid:2b4aa85e-8415-4035-886e-35b96494efe3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arnabasinschools.org.uk/search?keywords=epiphany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mailto:stepheninglis@salisbury.anglican.org" TargetMode="External"/><Relationship Id="rId3" Type="http://schemas.openxmlformats.org/officeDocument/2006/relationships/hyperlink" Target="mailto:rfodorset@salisbury.anglican.org" TargetMode="External"/><Relationship Id="rId7" Type="http://schemas.openxmlformats.org/officeDocument/2006/relationships/hyperlink" Target="mailto:plumsmith18@gmail.com" TargetMode="External"/><Relationship Id="rId2" Type="http://schemas.openxmlformats.org/officeDocument/2006/relationships/hyperlink" Target="https://www.salisbury.anglican.org/resources-library/ministry/rural-hope/celebrating-the-seasons/?searchterm=celebrating%20the%20season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rfowilts@salisbury.anglican.org" TargetMode="External"/><Relationship Id="rId5" Type="http://schemas.openxmlformats.org/officeDocument/2006/relationships/hyperlink" Target="mailto:rfosherborne@salisbury.anglican.org" TargetMode="External"/><Relationship Id="rId4" Type="http://schemas.openxmlformats.org/officeDocument/2006/relationships/hyperlink" Target="mailto:rfosarum@salisbury.anglican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lisbury.anglican.org/whos-who/news-and-events/coronavirus" TargetMode="External"/><Relationship Id="rId2" Type="http://schemas.openxmlformats.org/officeDocument/2006/relationships/hyperlink" Target="https://www.churchofengland.org/more/media-centre/coronavirus-covid-19-guidance-churche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churchofengland.org/sites/default/files/2018-11/Star%20activities%20tidied_Christmas%20to%20Epiphany_LAYOUT.pdf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ayerspacesinschools.com/" TargetMode="External"/><Relationship Id="rId2" Type="http://schemas.openxmlformats.org/officeDocument/2006/relationships/hyperlink" Target="https://www.24-7prayer.com/virtualprayerroom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www.salisbury.anglican.org/resources-library/schools1/spirituality/bishops-cannings-prayer-spaces-2020/bishops-cannings-prayer-space-2020-writeu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542733" y="253919"/>
            <a:ext cx="3363164" cy="33855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Celebrating the Seasons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1268639" y="880841"/>
            <a:ext cx="8711383" cy="194944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GB" sz="2400" kern="10" spc="0" dirty="0" smtClean="0">
                <a:ln>
                  <a:noFill/>
                </a:ln>
                <a:gradFill rotWithShape="0">
                  <a:gsLst>
                    <a:gs pos="0">
                      <a:srgbClr val="FFC000"/>
                    </a:gs>
                    <a:gs pos="100000">
                      <a:srgbClr val="FF0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Epiphany and Candlemas</a:t>
            </a:r>
            <a:endParaRPr lang="en-GB" sz="2400" kern="10" spc="0" dirty="0">
              <a:ln>
                <a:noFill/>
              </a:ln>
              <a:gradFill rotWithShape="0">
                <a:gsLst>
                  <a:gs pos="0">
                    <a:srgbClr val="FFC000"/>
                  </a:gs>
                  <a:gs pos="100000">
                    <a:srgbClr val="FF0000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3674352" y="3118652"/>
            <a:ext cx="3231545" cy="3115624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59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6976" y="2256746"/>
            <a:ext cx="11658047" cy="3188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BRF resources – </a:t>
            </a:r>
            <a:r>
              <a:rPr lang="en-GB" sz="3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www.brfonline.org.uk/</a:t>
            </a:r>
            <a:endParaRPr lang="en-GB" sz="3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3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Anna Chaplaincy </a:t>
            </a:r>
            <a:r>
              <a:rPr lang="en-GB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GB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https://www.annachaplaincy.org.uk</a:t>
            </a:r>
            <a:r>
              <a:rPr lang="en-GB" sz="3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/</a:t>
            </a:r>
            <a:endParaRPr lang="en-GB" sz="30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3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Messy Vintage </a:t>
            </a:r>
            <a:r>
              <a:rPr lang="en-GB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GB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</a:t>
            </a:r>
            <a:r>
              <a:rPr lang="en-GB" sz="3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www.messychurch.org.uk/messy-vintage</a:t>
            </a:r>
            <a:endParaRPr lang="en-GB" sz="30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3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Faith in </a:t>
            </a:r>
            <a:r>
              <a:rPr lang="en-GB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later life - </a:t>
            </a:r>
            <a:r>
              <a:rPr lang="en-GB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https://faithinlaterlife.org/resource-hub</a:t>
            </a:r>
            <a:r>
              <a:rPr lang="en-GB" sz="3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/</a:t>
            </a:r>
            <a:endParaRPr lang="en-GB" sz="30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000" dirty="0"/>
              <a:t>Daily </a:t>
            </a:r>
            <a:r>
              <a:rPr lang="en-GB" sz="3000" dirty="0" smtClean="0"/>
              <a:t>Hope a </a:t>
            </a:r>
            <a:r>
              <a:rPr lang="en-GB" sz="3000" dirty="0"/>
              <a:t>free phone number (0800 804 8044</a:t>
            </a:r>
            <a:r>
              <a:rPr lang="en-GB" sz="2000" dirty="0"/>
              <a:t>) </a:t>
            </a:r>
            <a:endParaRPr lang="en-GB" sz="20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endParaRPr lang="en-GB" sz="20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GB" sz="20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WordArt 2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GB" sz="2400" kern="10" dirty="0" smtClean="0">
                <a:gradFill rotWithShape="0">
                  <a:gsLst>
                    <a:gs pos="0">
                      <a:srgbClr val="FFC000"/>
                    </a:gs>
                    <a:gs pos="100000">
                      <a:srgbClr val="FF0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Care Homes and older people</a:t>
            </a:r>
            <a:endParaRPr lang="en-GB" sz="2400" kern="10" spc="0" dirty="0">
              <a:ln>
                <a:noFill/>
              </a:ln>
              <a:gradFill rotWithShape="0">
                <a:gsLst>
                  <a:gs pos="0">
                    <a:srgbClr val="FFC000"/>
                  </a:gs>
                  <a:gs pos="100000">
                    <a:srgbClr val="FF0000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4434" y="1492123"/>
            <a:ext cx="11216640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endParaRPr lang="en-GB" sz="20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5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6976" y="1492123"/>
            <a:ext cx="11658047" cy="5542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Group activity – e.g. mobile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GB" sz="25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Individual activity – e.g. painted jam jar/battery night lights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GB" sz="25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Recorded reflections on a cd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GB" sz="25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Prayer space in the home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GB" sz="2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GB" sz="25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GB" sz="2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GB" sz="25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en-GB" b="1" dirty="0" smtClean="0"/>
              <a:t>Epiphany season resources: Messy </a:t>
            </a:r>
            <a:r>
              <a:rPr lang="en-GB" b="1" dirty="0"/>
              <a:t>Vintage, Jill Phipps and Katie Norman, BRF, 2021</a:t>
            </a:r>
            <a:r>
              <a:rPr lang="en-GB" b="1" dirty="0" smtClean="0"/>
              <a:t>, used </a:t>
            </a:r>
            <a:r>
              <a:rPr lang="en-GB" b="1" dirty="0"/>
              <a:t>by kind permission of </a:t>
            </a:r>
            <a:r>
              <a:rPr lang="en-GB" b="1" dirty="0" smtClean="0"/>
              <a:t>BRF</a:t>
            </a:r>
            <a:r>
              <a:rPr lang="en-GB" b="1" dirty="0"/>
              <a:t>,</a:t>
            </a:r>
            <a:r>
              <a:rPr lang="en-GB" b="1" u="sng" dirty="0" smtClean="0">
                <a:hlinkClick r:id="rId2"/>
              </a:rPr>
              <a:t> </a:t>
            </a:r>
            <a:r>
              <a:rPr lang="en-GB" b="1" u="sng" dirty="0">
                <a:hlinkClick r:id="rId2"/>
              </a:rPr>
              <a:t>brfonline.org.uk</a:t>
            </a:r>
            <a:r>
              <a:rPr lang="en-GB" b="1" dirty="0"/>
              <a:t>.</a:t>
            </a:r>
            <a:br>
              <a:rPr lang="en-GB" b="1" dirty="0"/>
            </a:br>
            <a:endParaRPr lang="en-GB" sz="20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WordArt 2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xfrm>
            <a:off x="838200" y="70861"/>
            <a:ext cx="10515600" cy="13255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GB" sz="2400" kern="10" dirty="0" smtClean="0">
                <a:gradFill rotWithShape="0">
                  <a:gsLst>
                    <a:gs pos="0">
                      <a:srgbClr val="FFC000"/>
                    </a:gs>
                    <a:gs pos="100000">
                      <a:srgbClr val="FF0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Care Homes and older people</a:t>
            </a:r>
            <a:endParaRPr lang="en-GB" sz="2400" kern="10" spc="0" dirty="0">
              <a:ln>
                <a:noFill/>
              </a:ln>
              <a:gradFill rotWithShape="0">
                <a:gsLst>
                  <a:gs pos="0">
                    <a:srgbClr val="FFC000"/>
                  </a:gs>
                  <a:gs pos="100000">
                    <a:srgbClr val="FF0000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5" name="Picture 4" descr="cid:f900f88c-3a06-46cb-b545-781bf516c999@eurprd07.prod.outlook.com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284602" y="1881029"/>
            <a:ext cx="2051068" cy="208732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44434" y="1492123"/>
            <a:ext cx="11216640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endParaRPr lang="en-GB" sz="20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3894" y="4244491"/>
            <a:ext cx="2301324" cy="132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76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6976" y="1509541"/>
            <a:ext cx="11658047" cy="5542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GB" sz="25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Carers – in care homes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Thank you bags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BRF resources available in support of carers 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GB" sz="25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Carers in the community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GB" sz="2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families – what can we offer in support?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GB" sz="2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Could there be a support group for carers?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GB" sz="2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en-GB" b="1" dirty="0" smtClean="0"/>
              <a:t>Epiphany season resources: Messy </a:t>
            </a:r>
            <a:r>
              <a:rPr lang="en-GB" b="1" dirty="0"/>
              <a:t>Vintage, Jill Phipps and Katie Norman, BRF, 2021</a:t>
            </a:r>
            <a:r>
              <a:rPr lang="en-GB" b="1" dirty="0" smtClean="0"/>
              <a:t>, used </a:t>
            </a:r>
            <a:r>
              <a:rPr lang="en-GB" b="1" dirty="0"/>
              <a:t>by kind permission of </a:t>
            </a:r>
            <a:r>
              <a:rPr lang="en-GB" b="1" dirty="0" smtClean="0"/>
              <a:t>BRF</a:t>
            </a:r>
            <a:r>
              <a:rPr lang="en-GB" b="1" dirty="0"/>
              <a:t>,</a:t>
            </a:r>
            <a:r>
              <a:rPr lang="en-GB" b="1" u="sng" dirty="0" smtClean="0">
                <a:hlinkClick r:id="rId2"/>
              </a:rPr>
              <a:t> </a:t>
            </a:r>
            <a:r>
              <a:rPr lang="en-GB" b="1" u="sng" dirty="0">
                <a:hlinkClick r:id="rId2"/>
              </a:rPr>
              <a:t>brfonline.org.uk</a:t>
            </a:r>
            <a:r>
              <a:rPr lang="en-GB" b="1" dirty="0"/>
              <a:t>.</a:t>
            </a:r>
            <a:br>
              <a:rPr lang="en-GB" b="1" dirty="0"/>
            </a:br>
            <a:endParaRPr lang="en-GB" sz="20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WordArt 2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xfrm>
            <a:off x="838200" y="70861"/>
            <a:ext cx="10515600" cy="13255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GB" sz="2400" kern="10" dirty="0" smtClean="0">
                <a:gradFill rotWithShape="0">
                  <a:gsLst>
                    <a:gs pos="0">
                      <a:srgbClr val="FFC000"/>
                    </a:gs>
                    <a:gs pos="100000">
                      <a:srgbClr val="FF0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Carers</a:t>
            </a:r>
            <a:endParaRPr lang="en-GB" sz="2400" kern="10" spc="0" dirty="0">
              <a:ln>
                <a:noFill/>
              </a:ln>
              <a:gradFill rotWithShape="0">
                <a:gsLst>
                  <a:gs pos="0">
                    <a:srgbClr val="FFC000"/>
                  </a:gs>
                  <a:gs pos="100000">
                    <a:srgbClr val="FF0000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4434" y="1492123"/>
            <a:ext cx="11216640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endParaRPr lang="en-GB" sz="20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42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2919003" y="441825"/>
            <a:ext cx="6686551" cy="90800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GB" sz="2400" kern="10" dirty="0" smtClean="0">
                <a:gradFill rotWithShape="0">
                  <a:gsLst>
                    <a:gs pos="0">
                      <a:srgbClr val="FFC000"/>
                    </a:gs>
                    <a:gs pos="100000">
                      <a:srgbClr val="FF0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Worship</a:t>
            </a:r>
            <a:endParaRPr lang="en-GB" sz="2400" kern="10" spc="0" dirty="0">
              <a:ln>
                <a:noFill/>
              </a:ln>
              <a:gradFill rotWithShape="0">
                <a:gsLst>
                  <a:gs pos="0">
                    <a:srgbClr val="FFC000"/>
                  </a:gs>
                  <a:gs pos="100000">
                    <a:srgbClr val="FF0000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3805" y="1349829"/>
            <a:ext cx="11678196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en-GB" sz="2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the Epiphany Season: 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Liturgy and music resources on the web-link</a:t>
            </a:r>
            <a:endParaRPr lang="en-GB" sz="2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2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All-age services 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e.g. from Revd Canon Sandra Millar E&amp;D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CofE:</a:t>
            </a:r>
          </a:p>
          <a:p>
            <a:pPr marL="1714500" lvl="3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Beyond the Stable </a:t>
            </a:r>
          </a:p>
          <a:p>
            <a:pPr marL="1714500" lvl="3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Share </a:t>
            </a:r>
            <a:r>
              <a:rPr lang="en-GB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2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Light</a:t>
            </a:r>
          </a:p>
          <a:p>
            <a:pPr lvl="3">
              <a:lnSpc>
                <a:spcPct val="107000"/>
              </a:lnSpc>
            </a:pPr>
            <a:r>
              <a:rPr lang="en-GB" sz="2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257300" lvl="2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Traditional services</a:t>
            </a:r>
          </a:p>
          <a:p>
            <a:pPr marL="1257300" lvl="2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GB" sz="25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2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Special services for the rural New Year celebrations e.g.</a:t>
            </a:r>
          </a:p>
          <a:p>
            <a:pPr marL="1714500" lvl="3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Wassail – blessing the orchards for a good harvest</a:t>
            </a:r>
          </a:p>
          <a:p>
            <a:pPr marL="1714500" lvl="3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Blessing the plough </a:t>
            </a:r>
          </a:p>
          <a:p>
            <a:pPr marL="1714500" lvl="3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Imbolic (at Candlemas)</a:t>
            </a:r>
          </a:p>
        </p:txBody>
      </p:sp>
    </p:spTree>
    <p:extLst>
      <p:ext uri="{BB962C8B-B14F-4D97-AF65-F5344CB8AC3E}">
        <p14:creationId xmlns:p14="http://schemas.microsoft.com/office/powerpoint/2010/main" val="273009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5878286" y="84773"/>
            <a:ext cx="6043748" cy="62933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144"/>
              </a:avLst>
            </a:prstTxWarp>
          </a:bodyPr>
          <a:lstStyle/>
          <a:p>
            <a:pPr algn="ctr" rtl="0">
              <a:buNone/>
            </a:pPr>
            <a:r>
              <a:rPr lang="en-GB" sz="2400" kern="10" dirty="0" smtClean="0">
                <a:gradFill rotWithShape="0">
                  <a:gsLst>
                    <a:gs pos="0">
                      <a:srgbClr val="FFC000"/>
                    </a:gs>
                    <a:gs pos="100000">
                      <a:srgbClr val="FF0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Worship</a:t>
            </a:r>
            <a:endParaRPr lang="en-GB" sz="2400" kern="10" spc="0" dirty="0">
              <a:ln>
                <a:noFill/>
              </a:ln>
              <a:gradFill rotWithShape="0">
                <a:gsLst>
                  <a:gs pos="0">
                    <a:srgbClr val="FFC000"/>
                  </a:gs>
                  <a:gs pos="100000">
                    <a:srgbClr val="FF0000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4" name="Picture 3" descr="Image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44" y="217715"/>
            <a:ext cx="5484045" cy="646175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-778240" y="714103"/>
            <a:ext cx="7184571" cy="606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07000"/>
              </a:lnSpc>
            </a:pPr>
            <a:r>
              <a:rPr lang="en-GB" sz="3200" b="1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20 + C + M + B + 21</a:t>
            </a:r>
          </a:p>
        </p:txBody>
      </p:sp>
      <p:sp>
        <p:nvSpPr>
          <p:cNvPr id="6" name="Rectangle 5"/>
          <p:cNvSpPr/>
          <p:nvPr/>
        </p:nvSpPr>
        <p:spPr>
          <a:xfrm>
            <a:off x="5984130" y="1343433"/>
            <a:ext cx="57985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Chalking the </a:t>
            </a:r>
            <a:r>
              <a:rPr lang="en-GB" sz="4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Door…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15241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2919003" y="441825"/>
            <a:ext cx="6686551" cy="90800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GB" sz="2400" kern="10" dirty="0" smtClean="0">
                <a:gradFill rotWithShape="0">
                  <a:gsLst>
                    <a:gs pos="0">
                      <a:srgbClr val="FFC000"/>
                    </a:gs>
                    <a:gs pos="100000">
                      <a:srgbClr val="FF0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Worship</a:t>
            </a:r>
            <a:endParaRPr lang="en-GB" sz="2400" kern="10" spc="0" dirty="0">
              <a:ln>
                <a:noFill/>
              </a:ln>
              <a:gradFill rotWithShape="0">
                <a:gsLst>
                  <a:gs pos="0">
                    <a:srgbClr val="FFC000"/>
                  </a:gs>
                  <a:gs pos="100000">
                    <a:srgbClr val="FF0000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3180" y="1785257"/>
            <a:ext cx="11678196" cy="6909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GB" sz="2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Chalking the Door House Blessing : </a:t>
            </a:r>
          </a:p>
          <a:p>
            <a:pPr lvl="1" algn="ctr">
              <a:lnSpc>
                <a:spcPct val="107000"/>
              </a:lnSpc>
            </a:pPr>
            <a:r>
              <a:rPr lang="en-GB" sz="44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20 + C + M + B + 21</a:t>
            </a:r>
          </a:p>
          <a:p>
            <a:pPr marL="1257300" lvl="2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GB" sz="2000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2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Traditionally 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Twelfth Night</a:t>
            </a:r>
          </a:p>
          <a:p>
            <a:pPr marL="1257300" lvl="2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GB" sz="20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2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Gather to ask God’s blessing on our homes, communities, workplaces</a:t>
            </a:r>
          </a:p>
          <a:p>
            <a:pPr marL="1257300" lvl="2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GB" sz="20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2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you need</a:t>
            </a:r>
          </a:p>
          <a:p>
            <a:pPr marL="1714500" lvl="3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piece of chalk!</a:t>
            </a:r>
          </a:p>
          <a:p>
            <a:pPr marL="1714500" lvl="3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numbers are the year</a:t>
            </a:r>
          </a:p>
          <a:p>
            <a:pPr marL="1714500" lvl="3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letters could be </a:t>
            </a:r>
          </a:p>
          <a:p>
            <a:pPr marL="2171700" lvl="4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Caspar, </a:t>
            </a:r>
            <a:r>
              <a:rPr lang="en-GB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Melchoir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Balthazar</a:t>
            </a:r>
          </a:p>
          <a:p>
            <a:pPr marL="2171700" lvl="4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Christus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Mansionem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Benedicat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‘May Christ bless this home’</a:t>
            </a:r>
          </a:p>
          <a:p>
            <a:pPr lvl="3">
              <a:lnSpc>
                <a:spcPct val="107000"/>
              </a:lnSpc>
            </a:pPr>
            <a:endParaRPr lang="en-GB" sz="5000" b="1" dirty="0" smtClean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3">
              <a:lnSpc>
                <a:spcPct val="107000"/>
              </a:lnSpc>
            </a:pPr>
            <a:endParaRPr lang="en-GB" sz="5000" b="1" dirty="0" smtClean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3">
              <a:lnSpc>
                <a:spcPct val="107000"/>
              </a:lnSpc>
            </a:pPr>
            <a:endParaRPr lang="en-GB" sz="25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8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2222317" y="441825"/>
            <a:ext cx="6686551" cy="90800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GB" sz="2400" kern="10" dirty="0" smtClean="0">
                <a:gradFill rotWithShape="0">
                  <a:gsLst>
                    <a:gs pos="0">
                      <a:srgbClr val="FFC000"/>
                    </a:gs>
                    <a:gs pos="100000">
                      <a:srgbClr val="FF0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Worship</a:t>
            </a:r>
            <a:endParaRPr lang="en-GB" sz="2400" kern="10" spc="0" dirty="0">
              <a:ln>
                <a:noFill/>
              </a:ln>
              <a:gradFill rotWithShape="0">
                <a:gsLst>
                  <a:gs pos="0">
                    <a:srgbClr val="FFC000"/>
                  </a:gs>
                  <a:gs pos="100000">
                    <a:srgbClr val="FF0000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3805" y="1349829"/>
            <a:ext cx="11678196" cy="4982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GB" sz="2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Resources for the Epiphany Season: 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GB" sz="25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500" dirty="0"/>
              <a:t>Prayers for lighting a candle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Music resources and hymn/song suggestions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GB" sz="25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Ideas for talks and sermons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Could </a:t>
            </a:r>
            <a:r>
              <a:rPr lang="en-GB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 be a sermon series on shining God’s light into the </a:t>
            </a:r>
            <a:r>
              <a:rPr lang="en-GB" sz="2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community? 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about a camel rap?!</a:t>
            </a:r>
          </a:p>
          <a:p>
            <a:pPr marL="1257300" lvl="2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200" u="sng" dirty="0">
                <a:hlinkClick r:id="rId2"/>
              </a:rPr>
              <a:t>https://</a:t>
            </a:r>
            <a:r>
              <a:rPr lang="en-GB" sz="2200" u="sng" dirty="0" smtClean="0">
                <a:hlinkClick r:id="rId2"/>
              </a:rPr>
              <a:t>www.barnabasinschools.org.uk/search?keywords=epiphany</a:t>
            </a:r>
            <a:endParaRPr lang="en-GB" sz="2200" u="sng" dirty="0" smtClean="0"/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GB" sz="25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Books </a:t>
            </a:r>
            <a:r>
              <a:rPr lang="en-GB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the festivals – links on the </a:t>
            </a:r>
            <a:r>
              <a:rPr lang="en-GB" sz="2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handouts</a:t>
            </a:r>
            <a:endParaRPr lang="en-GB" sz="2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2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GB" sz="25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49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2361654" y="441825"/>
            <a:ext cx="6686551" cy="90800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GB" sz="2400" kern="10" dirty="0" smtClean="0">
                <a:gradFill rotWithShape="0">
                  <a:gsLst>
                    <a:gs pos="0">
                      <a:srgbClr val="FFC000"/>
                    </a:gs>
                    <a:gs pos="100000">
                      <a:srgbClr val="FF0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Worship</a:t>
            </a:r>
            <a:endParaRPr lang="en-GB" sz="2400" kern="10" spc="0" dirty="0">
              <a:ln>
                <a:noFill/>
              </a:ln>
              <a:gradFill rotWithShape="0">
                <a:gsLst>
                  <a:gs pos="0">
                    <a:srgbClr val="FFC000"/>
                  </a:gs>
                  <a:gs pos="100000">
                    <a:srgbClr val="FF0000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3805" y="1349829"/>
            <a:ext cx="11678196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en-GB" sz="2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the Epiphany Season: 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GB" sz="25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Outdoor worship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Forest Church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Fire pits and marshmallows?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Bonfires and sparklers?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Activities in the churchyard 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Conversations about conservation </a:t>
            </a:r>
          </a:p>
        </p:txBody>
      </p:sp>
    </p:spTree>
    <p:extLst>
      <p:ext uri="{BB962C8B-B14F-4D97-AF65-F5344CB8AC3E}">
        <p14:creationId xmlns:p14="http://schemas.microsoft.com/office/powerpoint/2010/main" val="84826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4137" y="2641926"/>
            <a:ext cx="1152144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4137" y="1565254"/>
            <a:ext cx="11277599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500" dirty="0" smtClean="0">
                <a:solidFill>
                  <a:srgbClr val="C00000"/>
                </a:solidFill>
              </a:rPr>
              <a:t>Celebrating the Seasons:</a:t>
            </a:r>
          </a:p>
          <a:p>
            <a:r>
              <a:rPr lang="en-GB" sz="2500" dirty="0" smtClean="0">
                <a:hlinkClick r:id="rId2"/>
              </a:rPr>
              <a:t>https</a:t>
            </a:r>
            <a:r>
              <a:rPr lang="en-GB" sz="2500" dirty="0">
                <a:hlinkClick r:id="rId2"/>
              </a:rPr>
              <a:t>://www.salisbury.anglican.org/resources-library/ministry/rural-hope/celebrating-the-seasons/?</a:t>
            </a:r>
            <a:r>
              <a:rPr lang="en-GB" sz="2500" dirty="0" smtClean="0">
                <a:hlinkClick r:id="rId2"/>
              </a:rPr>
              <a:t>searchterm=celebrating%20the%20seasons</a:t>
            </a:r>
            <a:endParaRPr lang="en-GB" sz="2500" dirty="0" smtClean="0"/>
          </a:p>
          <a:p>
            <a:r>
              <a:rPr lang="en-GB" sz="2500" dirty="0" smtClean="0">
                <a:solidFill>
                  <a:srgbClr val="C00000"/>
                </a:solidFill>
              </a:rPr>
              <a:t>Rural Field Officers:</a:t>
            </a:r>
          </a:p>
          <a:p>
            <a:r>
              <a:rPr lang="en-GB" sz="2500" dirty="0"/>
              <a:t>Dorset		Richard Hancock: </a:t>
            </a:r>
            <a:r>
              <a:rPr lang="en-GB" sz="2500" dirty="0">
                <a:hlinkClick r:id="rId3"/>
              </a:rPr>
              <a:t>rfodorset@salisbury.anglican.org</a:t>
            </a:r>
            <a:endParaRPr lang="en-GB" sz="2500" dirty="0"/>
          </a:p>
          <a:p>
            <a:r>
              <a:rPr lang="en-GB" sz="2500" dirty="0" smtClean="0"/>
              <a:t>Sarum		Claire Horton: </a:t>
            </a:r>
            <a:r>
              <a:rPr lang="en-GB" sz="2500" dirty="0" smtClean="0">
                <a:hlinkClick r:id="rId4"/>
              </a:rPr>
              <a:t>rfosarum@salisbury.anglican.org</a:t>
            </a:r>
            <a:endParaRPr lang="en-GB" sz="2500" dirty="0" smtClean="0"/>
          </a:p>
          <a:p>
            <a:r>
              <a:rPr lang="en-GB" sz="2500" dirty="0"/>
              <a:t>Sherborne	Margaret Preuss-Higham </a:t>
            </a:r>
            <a:r>
              <a:rPr lang="en-GB" sz="2500" dirty="0">
                <a:hlinkClick r:id="rId5"/>
              </a:rPr>
              <a:t>rfosherborne@salisbury.anglican.org</a:t>
            </a:r>
            <a:endParaRPr lang="en-GB" sz="2500" dirty="0"/>
          </a:p>
          <a:p>
            <a:r>
              <a:rPr lang="en-GB" sz="2500" dirty="0" smtClean="0"/>
              <a:t>Wilts		Rhona Floate: </a:t>
            </a:r>
            <a:r>
              <a:rPr lang="en-GB" sz="2500" dirty="0" smtClean="0">
                <a:hlinkClick r:id="rId6"/>
              </a:rPr>
              <a:t>rfowilts@salisbury.anglican.org</a:t>
            </a:r>
            <a:endParaRPr lang="en-GB" sz="2500" dirty="0" smtClean="0"/>
          </a:p>
          <a:p>
            <a:r>
              <a:rPr lang="en-GB" sz="2500" dirty="0" smtClean="0">
                <a:solidFill>
                  <a:srgbClr val="C00000"/>
                </a:solidFill>
              </a:rPr>
              <a:t>Energising Local Ministry:</a:t>
            </a:r>
          </a:p>
          <a:p>
            <a:r>
              <a:rPr lang="en-GB" sz="2500" dirty="0" smtClean="0"/>
              <a:t>Janet Smith</a:t>
            </a:r>
            <a:r>
              <a:rPr lang="en-GB" sz="2500" dirty="0">
                <a:solidFill>
                  <a:srgbClr val="C00000"/>
                </a:solidFill>
              </a:rPr>
              <a:t>	</a:t>
            </a:r>
            <a:r>
              <a:rPr lang="en-GB" sz="2500" dirty="0" smtClean="0">
                <a:hlinkClick r:id="rId7"/>
              </a:rPr>
              <a:t>plumsmith18@gmail.com</a:t>
            </a:r>
            <a:endParaRPr lang="en-GB" sz="2500" dirty="0" smtClean="0"/>
          </a:p>
          <a:p>
            <a:r>
              <a:rPr lang="en-GB" sz="2500" dirty="0" smtClean="0">
                <a:solidFill>
                  <a:srgbClr val="C00000"/>
                </a:solidFill>
              </a:rPr>
              <a:t>Ministry for Mission Resources Officer:</a:t>
            </a:r>
            <a:endParaRPr lang="en-GB" sz="2500" dirty="0" smtClean="0"/>
          </a:p>
          <a:p>
            <a:r>
              <a:rPr lang="en-GB" sz="2500" dirty="0" smtClean="0"/>
              <a:t>Steve Inglis: </a:t>
            </a:r>
            <a:r>
              <a:rPr lang="en-GB" sz="2500" dirty="0" smtClean="0">
                <a:hlinkClick r:id="rId8"/>
              </a:rPr>
              <a:t>stepheninglis@salisbury.anglican.org</a:t>
            </a:r>
            <a:endParaRPr lang="en-GB" sz="2500" dirty="0" smtClean="0"/>
          </a:p>
          <a:p>
            <a:endParaRPr lang="en-GB" sz="2500" dirty="0" smtClean="0"/>
          </a:p>
          <a:p>
            <a:pPr algn="r"/>
            <a:r>
              <a:rPr lang="en-GB" sz="1200" dirty="0" smtClean="0"/>
              <a:t>Claire Horton, Rural Field Officer, </a:t>
            </a:r>
            <a:r>
              <a:rPr lang="en-GB" sz="1200" smtClean="0"/>
              <a:t>Sarum </a:t>
            </a:r>
            <a:r>
              <a:rPr lang="en-GB" sz="1200" smtClean="0"/>
              <a:t>Archdeaconry 2020</a:t>
            </a:r>
            <a:endParaRPr lang="en-GB" sz="1200" dirty="0" smtClean="0"/>
          </a:p>
          <a:p>
            <a:pPr algn="r"/>
            <a:endParaRPr lang="en-GB" sz="1200" dirty="0" smtClean="0"/>
          </a:p>
          <a:p>
            <a:endParaRPr lang="en-GB" sz="2500" dirty="0" smtClean="0"/>
          </a:p>
        </p:txBody>
      </p:sp>
      <p:sp>
        <p:nvSpPr>
          <p:cNvPr id="7" name="WordArt 2"/>
          <p:cNvSpPr txBox="1">
            <a:spLocks noChangeArrowheads="1" noChangeShapeType="1" noTextEdit="1"/>
          </p:cNvSpPr>
          <p:nvPr/>
        </p:nvSpPr>
        <p:spPr bwMode="auto">
          <a:xfrm>
            <a:off x="1288869" y="592473"/>
            <a:ext cx="9403080" cy="880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kern="10" dirty="0" smtClean="0">
                <a:gradFill rotWithShape="0">
                  <a:gsLst>
                    <a:gs pos="0">
                      <a:srgbClr val="FFC000"/>
                    </a:gs>
                    <a:gs pos="100000">
                      <a:srgbClr val="FF0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Resources</a:t>
            </a:r>
            <a:endParaRPr lang="en-GB" sz="2400" kern="10" dirty="0">
              <a:gradFill rotWithShape="0">
                <a:gsLst>
                  <a:gs pos="0">
                    <a:srgbClr val="FFC000"/>
                  </a:gs>
                  <a:gs pos="100000">
                    <a:srgbClr val="FF0000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542733" y="253919"/>
            <a:ext cx="3363164" cy="33855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Celebrating the Seasons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47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182" y="1390195"/>
            <a:ext cx="11129555" cy="4758055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Check the latest Coronavirus guidance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in doubt ask your Archdeacon!</a:t>
            </a:r>
          </a:p>
          <a:p>
            <a:pPr marL="0" indent="0">
              <a:buNone/>
            </a:pPr>
            <a:r>
              <a:rPr lang="en-GB" dirty="0" err="1" smtClean="0"/>
              <a:t>Weblinks</a:t>
            </a:r>
            <a:r>
              <a:rPr lang="en-GB" dirty="0" smtClean="0"/>
              <a:t>:</a:t>
            </a:r>
          </a:p>
          <a:p>
            <a:r>
              <a:rPr lang="en-GB" dirty="0" smtClean="0"/>
              <a:t>Church of England:</a:t>
            </a:r>
            <a:endParaRPr lang="en-GB" dirty="0"/>
          </a:p>
          <a:p>
            <a:pPr marL="0" indent="0">
              <a:buNone/>
            </a:pPr>
            <a:r>
              <a:rPr lang="en-GB" u="sng" dirty="0" smtClean="0">
                <a:hlinkClick r:id="rId2"/>
              </a:rPr>
              <a:t>https</a:t>
            </a:r>
            <a:r>
              <a:rPr lang="en-GB" u="sng" dirty="0">
                <a:hlinkClick r:id="rId2"/>
              </a:rPr>
              <a:t>://www.churchofengland.org/more/media-centre/coronavirus-covid-19-guidance-churches</a:t>
            </a:r>
            <a:endParaRPr lang="en-GB" dirty="0"/>
          </a:p>
          <a:p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Salisbury Diocese (front page)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www.salisbury.anglican.org/whos-who/news-and-events/coronavirus</a:t>
            </a:r>
            <a:endParaRPr lang="en-GB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Risk assessment</a:t>
            </a:r>
          </a:p>
          <a:p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Check copyright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5" name="WordArt 2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xfrm>
            <a:off x="1323703" y="243206"/>
            <a:ext cx="9403080" cy="880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GB" sz="2400" kern="10" dirty="0" smtClean="0">
                <a:gradFill rotWithShape="0">
                  <a:gsLst>
                    <a:gs pos="0">
                      <a:srgbClr val="FFC000"/>
                    </a:gs>
                    <a:gs pos="100000">
                      <a:srgbClr val="FF0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Practicalities</a:t>
            </a:r>
            <a:endParaRPr lang="en-GB" sz="2400" kern="10" spc="0" dirty="0">
              <a:ln>
                <a:noFill/>
              </a:ln>
              <a:gradFill rotWithShape="0">
                <a:gsLst>
                  <a:gs pos="0">
                    <a:srgbClr val="FFC000"/>
                  </a:gs>
                  <a:gs pos="100000">
                    <a:srgbClr val="FF0000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77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788" y="1761381"/>
            <a:ext cx="11257863" cy="47888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Pilgrimage</a:t>
            </a:r>
          </a:p>
          <a:p>
            <a:pPr marL="0" indent="0">
              <a:buNone/>
            </a:pP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person</a:t>
            </a:r>
          </a:p>
          <a:p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Connect with ramblers </a:t>
            </a:r>
          </a:p>
          <a:p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Walk for charity</a:t>
            </a:r>
          </a:p>
          <a:p>
            <a:endParaRPr lang="en-GB" sz="2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Virtual </a:t>
            </a:r>
            <a:r>
              <a:rPr lang="en-GB" b="1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Pilrgimage</a:t>
            </a:r>
            <a:endParaRPr lang="en-GB" b="1" dirty="0" smtClean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Descriptive walks with photos, reflection and prayer points</a:t>
            </a:r>
          </a:p>
          <a:p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Filmed walk with songs, reflections and poems as backing track</a:t>
            </a:r>
          </a:p>
          <a:p>
            <a:pPr lvl="2"/>
            <a:endParaRPr lang="en-GB" sz="16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Could we involve local youth groups?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5" name="WordArt 2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GB" sz="2400" kern="10" dirty="0" smtClean="0">
                <a:gradFill rotWithShape="0">
                  <a:gsLst>
                    <a:gs pos="0">
                      <a:srgbClr val="FFC000"/>
                    </a:gs>
                    <a:gs pos="100000">
                      <a:srgbClr val="FF0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Journey</a:t>
            </a:r>
            <a:endParaRPr lang="en-GB" sz="2400" kern="10" spc="0" dirty="0">
              <a:ln>
                <a:noFill/>
              </a:ln>
              <a:gradFill rotWithShape="0">
                <a:gsLst>
                  <a:gs pos="0">
                    <a:srgbClr val="FFC000"/>
                  </a:gs>
                  <a:gs pos="100000">
                    <a:srgbClr val="FF0000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06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788" y="1761381"/>
            <a:ext cx="8908867" cy="47888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Labyrinths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Tin cans (foodbanks)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Stones…sand…ropes…hosepipes…plant pots!</a:t>
            </a:r>
            <a:endParaRPr lang="en-GB" sz="16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the snow?!</a:t>
            </a:r>
          </a:p>
          <a:p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the housebound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Gift bags – finger labyrinths, reflection and night light, star biscuit…</a:t>
            </a:r>
          </a:p>
          <a:p>
            <a:pPr lvl="2"/>
            <a:endParaRPr lang="en-GB" sz="16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Could we involve local youth groups?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5" name="WordArt 2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GB" sz="2400" kern="10" dirty="0" smtClean="0">
                <a:gradFill rotWithShape="0">
                  <a:gsLst>
                    <a:gs pos="0">
                      <a:srgbClr val="FFC000"/>
                    </a:gs>
                    <a:gs pos="100000">
                      <a:srgbClr val="FF0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Journey</a:t>
            </a:r>
            <a:endParaRPr lang="en-GB" sz="2400" kern="10" spc="0" dirty="0">
              <a:ln>
                <a:noFill/>
              </a:ln>
              <a:gradFill rotWithShape="0">
                <a:gsLst>
                  <a:gs pos="0">
                    <a:srgbClr val="FFC000"/>
                  </a:gs>
                  <a:gs pos="100000">
                    <a:srgbClr val="FF0000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4433" y="4005943"/>
            <a:ext cx="1939367" cy="1827984"/>
          </a:xfrm>
          <a:prstGeom prst="rect">
            <a:avLst/>
          </a:prstGeom>
        </p:spPr>
      </p:pic>
      <p:pic>
        <p:nvPicPr>
          <p:cNvPr id="1028" name="23a5f978-dd28-4a35-9875-5206d03e8e03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546" y="2002019"/>
            <a:ext cx="2739254" cy="154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80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788" y="1761381"/>
            <a:ext cx="11336241" cy="47888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Discipleship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Online or in person - small groups</a:t>
            </a:r>
          </a:p>
          <a:p>
            <a:r>
              <a:rPr lang="en-GB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On-line enquirers’ course</a:t>
            </a:r>
          </a:p>
          <a:p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GB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rayers and reflections on seasonal themes e.g.</a:t>
            </a:r>
          </a:p>
          <a:p>
            <a:pPr lvl="2"/>
            <a:r>
              <a:rPr lang="en-GB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light and hope</a:t>
            </a:r>
          </a:p>
          <a:p>
            <a:pPr lvl="2"/>
            <a:r>
              <a:rPr lang="en-GB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Lament in the psalms</a:t>
            </a:r>
          </a:p>
          <a:p>
            <a:r>
              <a:rPr lang="en-GB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Life’s Big Questions</a:t>
            </a:r>
          </a:p>
          <a:p>
            <a:r>
              <a:rPr lang="en-GB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Look ahead to Lent…</a:t>
            </a:r>
          </a:p>
          <a:p>
            <a:endParaRPr lang="en-GB" b="1" dirty="0" smtClean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b="1" dirty="0" smtClean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GB" sz="16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5" name="WordArt 2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GB" sz="2400" kern="10" dirty="0" smtClean="0">
                <a:gradFill rotWithShape="0">
                  <a:gsLst>
                    <a:gs pos="0">
                      <a:srgbClr val="FFC000"/>
                    </a:gs>
                    <a:gs pos="100000">
                      <a:srgbClr val="FF0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Journey</a:t>
            </a:r>
            <a:endParaRPr lang="en-GB" sz="2400" kern="10" spc="0" dirty="0">
              <a:ln>
                <a:noFill/>
              </a:ln>
              <a:gradFill rotWithShape="0">
                <a:gsLst>
                  <a:gs pos="0">
                    <a:srgbClr val="FFC000"/>
                  </a:gs>
                  <a:gs pos="100000">
                    <a:srgbClr val="FF0000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62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2274570" y="441824"/>
            <a:ext cx="6419850" cy="7429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GB" sz="2400" kern="10" dirty="0" smtClean="0">
                <a:gradFill rotWithShape="0">
                  <a:gsLst>
                    <a:gs pos="0">
                      <a:srgbClr val="FFC000"/>
                    </a:gs>
                    <a:gs pos="100000">
                      <a:srgbClr val="FF0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Light</a:t>
            </a:r>
            <a:endParaRPr lang="en-GB" sz="2400" kern="10" spc="0" dirty="0">
              <a:ln>
                <a:noFill/>
              </a:ln>
              <a:gradFill rotWithShape="0">
                <a:gsLst>
                  <a:gs pos="0">
                    <a:srgbClr val="FFC000"/>
                  </a:gs>
                  <a:gs pos="100000">
                    <a:srgbClr val="FF0000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09771" y="6568205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/>
              <a:t>; </a:t>
            </a:r>
          </a:p>
          <a:p>
            <a:endParaRPr lang="en-GB" sz="1200" dirty="0" smtClean="0"/>
          </a:p>
        </p:txBody>
      </p:sp>
      <p:sp>
        <p:nvSpPr>
          <p:cNvPr id="11" name="5-Point Star 10"/>
          <p:cNvSpPr/>
          <p:nvPr/>
        </p:nvSpPr>
        <p:spPr>
          <a:xfrm>
            <a:off x="95129" y="672605"/>
            <a:ext cx="2486705" cy="2179085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82214" y="2982318"/>
            <a:ext cx="13109656" cy="3451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Knitted stars - Treasure hunt?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GB" sz="2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 we light up the church/community building with a star?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GB" sz="2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Paint stones for a cairn or trail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GB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Follow the Star – lots of ideas for all ages from posadas to prayers to promises</a:t>
            </a:r>
          </a:p>
          <a:p>
            <a:pPr>
              <a:lnSpc>
                <a:spcPct val="107000"/>
              </a:lnSpc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</a:t>
            </a:r>
            <a:r>
              <a:rPr lang="en-GB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www.churchofengland.org/sites/default/files/2018-11/Star%20activities%20tidied_Christmas%20to%20Epiphany_LAYOUT.pdf</a:t>
            </a:r>
            <a:endParaRPr lang="en-GB" sz="16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endParaRPr lang="en-GB" sz="1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GB" sz="20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4959" y="327657"/>
            <a:ext cx="2486705" cy="224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4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01598"/>
          </a:xfrm>
        </p:spPr>
        <p:txBody>
          <a:bodyPr>
            <a:normAutofit/>
          </a:bodyPr>
          <a:lstStyle/>
          <a:p>
            <a:r>
              <a:rPr lang="en-GB" sz="2200" dirty="0" smtClean="0"/>
              <a:t>Dedicated prayer groups</a:t>
            </a:r>
          </a:p>
          <a:p>
            <a:endParaRPr lang="en-GB" sz="2200" dirty="0" smtClean="0"/>
          </a:p>
          <a:p>
            <a:r>
              <a:rPr lang="en-GB" sz="2200" dirty="0" smtClean="0"/>
              <a:t>Prayer Spaces in the Community</a:t>
            </a:r>
          </a:p>
          <a:p>
            <a:endParaRPr lang="en-GB" sz="2200" dirty="0" smtClean="0"/>
          </a:p>
          <a:p>
            <a:r>
              <a:rPr lang="en-GB" sz="2200" dirty="0" smtClean="0"/>
              <a:t>Prayer bags for the community</a:t>
            </a:r>
          </a:p>
          <a:p>
            <a:pPr lvl="1"/>
            <a:r>
              <a:rPr lang="en-GB" sz="2200" dirty="0" smtClean="0"/>
              <a:t>Prayer stars </a:t>
            </a:r>
          </a:p>
          <a:p>
            <a:pPr lvl="1"/>
            <a:r>
              <a:rPr lang="en-GB" sz="2200" dirty="0" smtClean="0"/>
              <a:t>Candles for windows</a:t>
            </a:r>
          </a:p>
          <a:p>
            <a:pPr lvl="1"/>
            <a:r>
              <a:rPr lang="en-GB" sz="2200" dirty="0" smtClean="0"/>
              <a:t>Star shaped bakes</a:t>
            </a:r>
          </a:p>
          <a:p>
            <a:pPr marL="0" indent="0">
              <a:buNone/>
            </a:pPr>
            <a:endParaRPr lang="en-GB" sz="1600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WordArt 2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GB" sz="2400" kern="10" dirty="0" smtClean="0">
                <a:gradFill rotWithShape="0">
                  <a:gsLst>
                    <a:gs pos="0">
                      <a:srgbClr val="FFC000"/>
                    </a:gs>
                    <a:gs pos="100000">
                      <a:srgbClr val="FF0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Prayer</a:t>
            </a:r>
            <a:endParaRPr lang="en-GB" sz="2400" kern="10" spc="0" dirty="0">
              <a:ln>
                <a:noFill/>
              </a:ln>
              <a:gradFill rotWithShape="0">
                <a:gsLst>
                  <a:gs pos="0">
                    <a:srgbClr val="FFC000"/>
                  </a:gs>
                  <a:gs pos="100000">
                    <a:srgbClr val="FF0000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7219" y="1985554"/>
            <a:ext cx="4103372" cy="230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04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01598"/>
          </a:xfrm>
        </p:spPr>
        <p:txBody>
          <a:bodyPr>
            <a:normAutofit/>
          </a:bodyPr>
          <a:lstStyle/>
          <a:p>
            <a:r>
              <a:rPr lang="en-GB" sz="2200" dirty="0" smtClean="0"/>
              <a:t>24-7 prayer rooms – in situ and online</a:t>
            </a:r>
          </a:p>
          <a:p>
            <a:pPr marL="0" indent="0">
              <a:buNone/>
            </a:pPr>
            <a:r>
              <a:rPr lang="en-GB" sz="1600" u="sng" dirty="0">
                <a:hlinkClick r:id="rId2"/>
              </a:rPr>
              <a:t>https://</a:t>
            </a:r>
            <a:r>
              <a:rPr lang="en-GB" sz="1600" u="sng" dirty="0" smtClean="0">
                <a:hlinkClick r:id="rId2"/>
              </a:rPr>
              <a:t>www.24-7prayer.com/virtualprayerrooms</a:t>
            </a:r>
            <a:endParaRPr lang="en-GB" sz="1600" u="sng" dirty="0" smtClean="0"/>
          </a:p>
          <a:p>
            <a:pPr marL="0" indent="0">
              <a:buNone/>
            </a:pPr>
            <a:endParaRPr lang="en-GB" sz="1600" dirty="0"/>
          </a:p>
          <a:p>
            <a:r>
              <a:rPr lang="en-GB" sz="2200" dirty="0" smtClean="0"/>
              <a:t>Prayer Spaces in </a:t>
            </a:r>
            <a:r>
              <a:rPr lang="en-GB" sz="2200" dirty="0" err="1" smtClean="0"/>
              <a:t>Schools:</a:t>
            </a:r>
            <a:r>
              <a:rPr lang="en-GB" sz="1600" dirty="0" err="1" smtClean="0">
                <a:hlinkClick r:id="rId3"/>
              </a:rPr>
              <a:t>https</a:t>
            </a:r>
            <a:r>
              <a:rPr lang="en-GB" sz="1600" dirty="0">
                <a:hlinkClick r:id="rId3"/>
              </a:rPr>
              <a:t>://www.prayerspacesinschools.com</a:t>
            </a:r>
            <a:r>
              <a:rPr lang="en-GB" sz="1600" dirty="0" smtClean="0">
                <a:hlinkClick r:id="rId3"/>
              </a:rPr>
              <a:t>/</a:t>
            </a:r>
            <a:endParaRPr lang="en-GB" sz="1600" dirty="0" smtClean="0"/>
          </a:p>
          <a:p>
            <a:pPr marL="0" indent="0">
              <a:buNone/>
            </a:pPr>
            <a:r>
              <a:rPr lang="en-GB" sz="1800" dirty="0" smtClean="0"/>
              <a:t>Check out Bishop Cannings CE VA Primary School (includes a labyrinth):</a:t>
            </a:r>
          </a:p>
          <a:p>
            <a:pPr marL="0" indent="0">
              <a:buNone/>
            </a:pPr>
            <a:r>
              <a:rPr lang="en-GB" sz="1500" dirty="0" smtClean="0">
                <a:hlinkClick r:id="rId4"/>
              </a:rPr>
              <a:t>https://www.salisbury.anglican.org/resources-library/schools1/spirituality/bishops-cannings-prayer-spaces-2020/bishops-cannings-prayer-space-2020-writeup</a:t>
            </a:r>
            <a:endParaRPr lang="en-GB" sz="1500" dirty="0" smtClean="0"/>
          </a:p>
          <a:p>
            <a:pPr marL="0" indent="0">
              <a:buNone/>
            </a:pPr>
            <a:endParaRPr lang="en-GB" sz="2200" dirty="0" smtClean="0"/>
          </a:p>
          <a:p>
            <a:r>
              <a:rPr lang="en-GB" sz="2200" dirty="0" smtClean="0"/>
              <a:t>Charities</a:t>
            </a:r>
          </a:p>
          <a:p>
            <a:pPr lvl="1"/>
            <a:r>
              <a:rPr lang="en-GB" sz="2200" dirty="0" smtClean="0"/>
              <a:t>E.g. Christian Aid – lots of resources for prayer</a:t>
            </a:r>
          </a:p>
          <a:p>
            <a:pPr marL="0" indent="0">
              <a:buNone/>
            </a:pPr>
            <a:endParaRPr lang="en-GB" sz="1600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WordArt 2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GB" sz="2400" kern="10" dirty="0" smtClean="0">
                <a:gradFill rotWithShape="0">
                  <a:gsLst>
                    <a:gs pos="0">
                      <a:srgbClr val="FFC000"/>
                    </a:gs>
                    <a:gs pos="100000">
                      <a:srgbClr val="FF0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Prayer</a:t>
            </a:r>
            <a:endParaRPr lang="en-GB" sz="2400" kern="10" spc="0" dirty="0">
              <a:ln>
                <a:noFill/>
              </a:ln>
              <a:gradFill rotWithShape="0">
                <a:gsLst>
                  <a:gs pos="0">
                    <a:srgbClr val="FFC000"/>
                  </a:gs>
                  <a:gs pos="100000">
                    <a:srgbClr val="FF0000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2875" y="4439376"/>
            <a:ext cx="3590925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85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1064078" y="373667"/>
            <a:ext cx="9246871" cy="156114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GB" sz="2400" kern="10" dirty="0" smtClean="0">
                <a:gradFill rotWithShape="0">
                  <a:gsLst>
                    <a:gs pos="0">
                      <a:srgbClr val="FFC000"/>
                    </a:gs>
                    <a:gs pos="100000">
                      <a:srgbClr val="FF0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Christingle @ Candlemas</a:t>
            </a:r>
          </a:p>
          <a:p>
            <a:pPr algn="ctr" rtl="0">
              <a:buNone/>
            </a:pPr>
            <a:endParaRPr lang="en-GB" sz="2400" kern="10" spc="0" dirty="0">
              <a:ln>
                <a:noFill/>
              </a:ln>
              <a:gradFill rotWithShape="0">
                <a:gsLst>
                  <a:gs pos="0">
                    <a:srgbClr val="FFC000"/>
                  </a:gs>
                  <a:gs pos="100000">
                    <a:srgbClr val="FF0000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09771" y="6568205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/>
              <a:t>; </a:t>
            </a:r>
          </a:p>
          <a:p>
            <a:endParaRPr lang="en-GB" sz="1200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644434" y="1492123"/>
            <a:ext cx="11216640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GB" sz="20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1804" y="1288869"/>
            <a:ext cx="4216916" cy="2666532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76788" y="1761381"/>
            <a:ext cx="8908867" cy="478884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Party!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Online via Zoom (pre-distribute bags and invitations)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person – picnic party</a:t>
            </a:r>
          </a:p>
          <a:p>
            <a:pPr lvl="2"/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BYO tea</a:t>
            </a:r>
          </a:p>
          <a:p>
            <a:pPr lvl="2"/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BYO blanket</a:t>
            </a:r>
          </a:p>
          <a:p>
            <a:pPr lvl="2"/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Create individual boxes of activities – name them!</a:t>
            </a:r>
          </a:p>
          <a:p>
            <a:pPr lvl="3"/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Families take craft home</a:t>
            </a:r>
          </a:p>
          <a:p>
            <a:pPr lvl="3"/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Store boxes for another time and replenish with a new activity</a:t>
            </a:r>
          </a:p>
          <a:p>
            <a:pPr marL="457200" lvl="1" indent="0">
              <a:buNone/>
            </a:pPr>
            <a:endParaRPr lang="en-GB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Opportunities to connect with baptism families to celebrate their baptisms</a:t>
            </a:r>
            <a:endParaRPr lang="en-GB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See ideas for Christingle from Christmas webinar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9035" y="4046591"/>
            <a:ext cx="1438275" cy="13620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80808" y="6511704"/>
            <a:ext cx="66272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https://www.childrenssociety.org.uk/how-you-can-help/fundraise-and-events/christingle</a:t>
            </a:r>
          </a:p>
        </p:txBody>
      </p:sp>
    </p:spTree>
    <p:extLst>
      <p:ext uri="{BB962C8B-B14F-4D97-AF65-F5344CB8AC3E}">
        <p14:creationId xmlns:p14="http://schemas.microsoft.com/office/powerpoint/2010/main" val="253414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1628</TotalTime>
  <Words>796</Words>
  <Application>Microsoft Office PowerPoint</Application>
  <PresentationFormat>Widescreen</PresentationFormat>
  <Paragraphs>195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Comic Sans MS</vt:lpstr>
      <vt:lpstr>Impact</vt:lpstr>
      <vt:lpstr>Symbol</vt:lpstr>
      <vt:lpstr>Times New Roman</vt:lpstr>
      <vt:lpstr>Office Theme</vt:lpstr>
      <vt:lpstr>PowerPoint Presentation</vt:lpstr>
      <vt:lpstr>Practicalities</vt:lpstr>
      <vt:lpstr>Journey</vt:lpstr>
      <vt:lpstr>Journey</vt:lpstr>
      <vt:lpstr>Journey</vt:lpstr>
      <vt:lpstr>PowerPoint Presentation</vt:lpstr>
      <vt:lpstr>Prayer</vt:lpstr>
      <vt:lpstr>Prayer</vt:lpstr>
      <vt:lpstr>PowerPoint Presentation</vt:lpstr>
      <vt:lpstr>Care Homes and older people</vt:lpstr>
      <vt:lpstr>Care Homes and older people</vt:lpstr>
      <vt:lpstr>Carers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Rural Field Officer Sarum</dc:creator>
  <cp:lastModifiedBy>Rural Field Officer Sarum</cp:lastModifiedBy>
  <cp:revision>80</cp:revision>
  <cp:lastPrinted>2020-11-18T16:42:11Z</cp:lastPrinted>
  <dcterms:created xsi:type="dcterms:W3CDTF">2020-11-16T16:05:18Z</dcterms:created>
  <dcterms:modified xsi:type="dcterms:W3CDTF">2020-11-25T16:21:00Z</dcterms:modified>
</cp:coreProperties>
</file>