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56" r:id="rId2"/>
    <p:sldId id="271" r:id="rId3"/>
    <p:sldId id="264" r:id="rId4"/>
    <p:sldId id="280" r:id="rId5"/>
    <p:sldId id="281" r:id="rId6"/>
    <p:sldId id="282" r:id="rId7"/>
    <p:sldId id="283" r:id="rId8"/>
    <p:sldId id="284" r:id="rId9"/>
    <p:sldId id="265" r:id="rId10"/>
  </p:sldIdLst>
  <p:sldSz cx="9144000" cy="6858000" type="screen4x3"/>
  <p:notesSz cx="6858000" cy="9947275"/>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FFFFE1"/>
    <a:srgbClr val="8379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03" autoAdjust="0"/>
    <p:restoredTop sz="92500"/>
  </p:normalViewPr>
  <p:slideViewPr>
    <p:cSldViewPr>
      <p:cViewPr varScale="1">
        <p:scale>
          <a:sx n="68" d="100"/>
          <a:sy n="68" d="100"/>
        </p:scale>
        <p:origin x="1728"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91"/>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99091"/>
          </a:xfrm>
          <a:prstGeom prst="rect">
            <a:avLst/>
          </a:prstGeom>
        </p:spPr>
        <p:txBody>
          <a:bodyPr vert="horz" lIns="91440" tIns="45720" rIns="91440" bIns="45720" rtlCol="0"/>
          <a:lstStyle>
            <a:lvl1pPr algn="r">
              <a:defRPr sz="1200"/>
            </a:lvl1pPr>
          </a:lstStyle>
          <a:p>
            <a:fld id="{4AEF0E6C-6590-4688-9C2D-6BD767152DEF}" type="datetimeFigureOut">
              <a:rPr lang="en-GB" smtClean="0"/>
              <a:t>27/02/2020</a:t>
            </a:fld>
            <a:endParaRPr lang="en-GB" dirty="0"/>
          </a:p>
        </p:txBody>
      </p:sp>
      <p:sp>
        <p:nvSpPr>
          <p:cNvPr id="4" name="Footer Placeholder 3"/>
          <p:cNvSpPr>
            <a:spLocks noGrp="1"/>
          </p:cNvSpPr>
          <p:nvPr>
            <p:ph type="ftr" sz="quarter" idx="2"/>
          </p:nvPr>
        </p:nvSpPr>
        <p:spPr>
          <a:xfrm>
            <a:off x="0" y="9448185"/>
            <a:ext cx="2971800" cy="49909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9448185"/>
            <a:ext cx="2971800" cy="499090"/>
          </a:xfrm>
          <a:prstGeom prst="rect">
            <a:avLst/>
          </a:prstGeom>
        </p:spPr>
        <p:txBody>
          <a:bodyPr vert="horz" lIns="91440" tIns="45720" rIns="91440" bIns="45720" rtlCol="0" anchor="b"/>
          <a:lstStyle>
            <a:lvl1pPr algn="r">
              <a:defRPr sz="1200"/>
            </a:lvl1pPr>
          </a:lstStyle>
          <a:p>
            <a:fld id="{7FC30C80-73E1-4DC1-8FED-87D7B4B0645F}" type="slidenum">
              <a:rPr lang="en-GB" smtClean="0"/>
              <a:t>‹#›</a:t>
            </a:fld>
            <a:endParaRPr lang="en-GB" dirty="0"/>
          </a:p>
        </p:txBody>
      </p:sp>
    </p:spTree>
    <p:extLst>
      <p:ext uri="{BB962C8B-B14F-4D97-AF65-F5344CB8AC3E}">
        <p14:creationId xmlns:p14="http://schemas.microsoft.com/office/powerpoint/2010/main" val="67288274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Footer Placeholder 4"/>
          <p:cNvSpPr>
            <a:spLocks noGrp="1"/>
          </p:cNvSpPr>
          <p:nvPr>
            <p:ph type="ftr" sz="quarter" idx="10"/>
          </p:nvPr>
        </p:nvSpPr>
        <p:spPr/>
        <p:txBody>
          <a:bodyPr/>
          <a:lstStyle>
            <a:lvl1pPr>
              <a:defRPr/>
            </a:lvl1pPr>
          </a:lstStyle>
          <a:p>
            <a:pPr>
              <a:defRPr/>
            </a:pPr>
            <a:endParaRPr lang="en-US" dirty="0"/>
          </a:p>
        </p:txBody>
      </p:sp>
      <p:sp>
        <p:nvSpPr>
          <p:cNvPr id="5" name="Date Placeholder 3"/>
          <p:cNvSpPr>
            <a:spLocks noGrp="1"/>
          </p:cNvSpPr>
          <p:nvPr>
            <p:ph type="dt" sz="half" idx="11"/>
          </p:nvPr>
        </p:nvSpPr>
        <p:spPr/>
        <p:txBody>
          <a:bodyPr/>
          <a:lstStyle>
            <a:lvl1pPr>
              <a:defRPr/>
            </a:lvl1pPr>
          </a:lstStyle>
          <a:p>
            <a:pPr>
              <a:defRPr/>
            </a:pPr>
            <a:fld id="{1663C9B1-78D7-4E36-A2E0-65DBE9EE1CE3}" type="datetimeFigureOut">
              <a:rPr lang="en-US"/>
              <a:pPr>
                <a:defRPr/>
              </a:pPr>
              <a:t>2/27/2020</a:t>
            </a:fld>
            <a:endParaRPr lang="en-US" dirty="0"/>
          </a:p>
        </p:txBody>
      </p:sp>
    </p:spTree>
    <p:extLst>
      <p:ext uri="{BB962C8B-B14F-4D97-AF65-F5344CB8AC3E}">
        <p14:creationId xmlns:p14="http://schemas.microsoft.com/office/powerpoint/2010/main" val="3935854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endParaRPr lang="en-US" dirty="0"/>
          </a:p>
        </p:txBody>
      </p:sp>
      <p:sp>
        <p:nvSpPr>
          <p:cNvPr id="5" name="Date Placeholder 3"/>
          <p:cNvSpPr>
            <a:spLocks noGrp="1"/>
          </p:cNvSpPr>
          <p:nvPr>
            <p:ph type="dt" sz="half" idx="11"/>
          </p:nvPr>
        </p:nvSpPr>
        <p:spPr/>
        <p:txBody>
          <a:bodyPr/>
          <a:lstStyle>
            <a:lvl1pPr>
              <a:defRPr/>
            </a:lvl1pPr>
          </a:lstStyle>
          <a:p>
            <a:pPr>
              <a:defRPr/>
            </a:pPr>
            <a:fld id="{B48DEE0C-EDB3-4472-BD97-765C4A81791D}" type="datetimeFigureOut">
              <a:rPr lang="en-US"/>
              <a:pPr>
                <a:defRPr/>
              </a:pPr>
              <a:t>2/27/2020</a:t>
            </a:fld>
            <a:endParaRPr lang="en-US" dirty="0"/>
          </a:p>
        </p:txBody>
      </p:sp>
    </p:spTree>
    <p:extLst>
      <p:ext uri="{BB962C8B-B14F-4D97-AF65-F5344CB8AC3E}">
        <p14:creationId xmlns:p14="http://schemas.microsoft.com/office/powerpoint/2010/main" val="1858414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428736"/>
            <a:ext cx="1728814" cy="469742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57224" y="1428736"/>
            <a:ext cx="5619776" cy="46974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endParaRPr lang="en-US" dirty="0"/>
          </a:p>
        </p:txBody>
      </p:sp>
      <p:sp>
        <p:nvSpPr>
          <p:cNvPr id="5" name="Date Placeholder 3"/>
          <p:cNvSpPr>
            <a:spLocks noGrp="1"/>
          </p:cNvSpPr>
          <p:nvPr>
            <p:ph type="dt" sz="half" idx="11"/>
          </p:nvPr>
        </p:nvSpPr>
        <p:spPr/>
        <p:txBody>
          <a:bodyPr/>
          <a:lstStyle>
            <a:lvl1pPr>
              <a:defRPr/>
            </a:lvl1pPr>
          </a:lstStyle>
          <a:p>
            <a:pPr>
              <a:defRPr/>
            </a:pPr>
            <a:fld id="{D97F9A2C-7784-42D2-AEEF-FD1E60DB2778}" type="datetimeFigureOut">
              <a:rPr lang="en-US"/>
              <a:pPr>
                <a:defRPr/>
              </a:pPr>
              <a:t>2/27/2020</a:t>
            </a:fld>
            <a:endParaRPr lang="en-US" dirty="0"/>
          </a:p>
        </p:txBody>
      </p:sp>
    </p:spTree>
    <p:extLst>
      <p:ext uri="{BB962C8B-B14F-4D97-AF65-F5344CB8AC3E}">
        <p14:creationId xmlns:p14="http://schemas.microsoft.com/office/powerpoint/2010/main" val="4140505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4"/>
          <p:cNvSpPr>
            <a:spLocks noGrp="1"/>
          </p:cNvSpPr>
          <p:nvPr>
            <p:ph type="ftr" sz="quarter" idx="10"/>
          </p:nvPr>
        </p:nvSpPr>
        <p:spPr/>
        <p:txBody>
          <a:bodyPr/>
          <a:lstStyle>
            <a:lvl1pPr>
              <a:defRPr/>
            </a:lvl1pPr>
          </a:lstStyle>
          <a:p>
            <a:pPr>
              <a:defRPr/>
            </a:pPr>
            <a:endParaRPr lang="en-US" dirty="0"/>
          </a:p>
        </p:txBody>
      </p:sp>
      <p:sp>
        <p:nvSpPr>
          <p:cNvPr id="5" name="Date Placeholder 3"/>
          <p:cNvSpPr>
            <a:spLocks noGrp="1"/>
          </p:cNvSpPr>
          <p:nvPr>
            <p:ph type="dt" sz="half" idx="11"/>
          </p:nvPr>
        </p:nvSpPr>
        <p:spPr/>
        <p:txBody>
          <a:bodyPr/>
          <a:lstStyle>
            <a:lvl1pPr>
              <a:defRPr/>
            </a:lvl1pPr>
          </a:lstStyle>
          <a:p>
            <a:pPr>
              <a:defRPr/>
            </a:pPr>
            <a:fld id="{E3351CBA-8C59-4602-8C7C-F734DCFDEE44}" type="datetimeFigureOut">
              <a:rPr lang="en-US"/>
              <a:pPr>
                <a:defRPr/>
              </a:pPr>
              <a:t>2/27/2020</a:t>
            </a:fld>
            <a:endParaRPr lang="en-US" dirty="0"/>
          </a:p>
        </p:txBody>
      </p:sp>
    </p:spTree>
    <p:extLst>
      <p:ext uri="{BB962C8B-B14F-4D97-AF65-F5344CB8AC3E}">
        <p14:creationId xmlns:p14="http://schemas.microsoft.com/office/powerpoint/2010/main" val="1232715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5785" y="4406900"/>
            <a:ext cx="7643867"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85785" y="2906713"/>
            <a:ext cx="7643867"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Footer Placeholder 4"/>
          <p:cNvSpPr>
            <a:spLocks noGrp="1"/>
          </p:cNvSpPr>
          <p:nvPr>
            <p:ph type="ftr" sz="quarter" idx="10"/>
          </p:nvPr>
        </p:nvSpPr>
        <p:spPr/>
        <p:txBody>
          <a:bodyPr/>
          <a:lstStyle>
            <a:lvl1pPr>
              <a:defRPr/>
            </a:lvl1pPr>
          </a:lstStyle>
          <a:p>
            <a:pPr>
              <a:defRPr/>
            </a:pPr>
            <a:endParaRPr lang="en-US" dirty="0"/>
          </a:p>
        </p:txBody>
      </p:sp>
      <p:sp>
        <p:nvSpPr>
          <p:cNvPr id="5" name="Date Placeholder 3"/>
          <p:cNvSpPr>
            <a:spLocks noGrp="1"/>
          </p:cNvSpPr>
          <p:nvPr>
            <p:ph type="dt" sz="half" idx="11"/>
          </p:nvPr>
        </p:nvSpPr>
        <p:spPr/>
        <p:txBody>
          <a:bodyPr/>
          <a:lstStyle>
            <a:lvl1pPr>
              <a:defRPr/>
            </a:lvl1pPr>
          </a:lstStyle>
          <a:p>
            <a:pPr>
              <a:defRPr/>
            </a:pPr>
            <a:fld id="{D3712AD8-6ECE-46D4-9F70-2812CD49EF58}" type="datetimeFigureOut">
              <a:rPr lang="en-US"/>
              <a:pPr>
                <a:defRPr/>
              </a:pPr>
              <a:t>2/27/2020</a:t>
            </a:fld>
            <a:endParaRPr lang="en-US" dirty="0"/>
          </a:p>
        </p:txBody>
      </p:sp>
    </p:spTree>
    <p:extLst>
      <p:ext uri="{BB962C8B-B14F-4D97-AF65-F5344CB8AC3E}">
        <p14:creationId xmlns:p14="http://schemas.microsoft.com/office/powerpoint/2010/main" val="4099986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57224" y="1600200"/>
            <a:ext cx="363857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371001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pPr>
              <a:defRPr/>
            </a:pPr>
            <a:endParaRPr lang="en-US" dirty="0"/>
          </a:p>
        </p:txBody>
      </p:sp>
      <p:sp>
        <p:nvSpPr>
          <p:cNvPr id="6" name="Date Placeholder 3"/>
          <p:cNvSpPr>
            <a:spLocks noGrp="1"/>
          </p:cNvSpPr>
          <p:nvPr>
            <p:ph type="dt" sz="half" idx="11"/>
          </p:nvPr>
        </p:nvSpPr>
        <p:spPr/>
        <p:txBody>
          <a:bodyPr/>
          <a:lstStyle>
            <a:lvl1pPr>
              <a:defRPr/>
            </a:lvl1pPr>
          </a:lstStyle>
          <a:p>
            <a:pPr>
              <a:defRPr/>
            </a:pPr>
            <a:fld id="{AAFF0535-5905-4948-AEBC-CAE099297E57}" type="datetimeFigureOut">
              <a:rPr lang="en-US"/>
              <a:pPr>
                <a:defRPr/>
              </a:pPr>
              <a:t>2/27/2020</a:t>
            </a:fld>
            <a:endParaRPr lang="en-US" dirty="0"/>
          </a:p>
        </p:txBody>
      </p:sp>
    </p:spTree>
    <p:extLst>
      <p:ext uri="{BB962C8B-B14F-4D97-AF65-F5344CB8AC3E}">
        <p14:creationId xmlns:p14="http://schemas.microsoft.com/office/powerpoint/2010/main" val="2012770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57224" y="1714487"/>
            <a:ext cx="3640164" cy="78581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57224" y="2500305"/>
            <a:ext cx="3640164" cy="36258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714488"/>
            <a:ext cx="3713189" cy="7858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500305"/>
            <a:ext cx="3713189" cy="362585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p:cNvSpPr>
            <a:spLocks noGrp="1"/>
          </p:cNvSpPr>
          <p:nvPr>
            <p:ph type="ftr" sz="quarter" idx="10"/>
          </p:nvPr>
        </p:nvSpPr>
        <p:spPr/>
        <p:txBody>
          <a:bodyPr/>
          <a:lstStyle>
            <a:lvl1pPr>
              <a:defRPr/>
            </a:lvl1pPr>
          </a:lstStyle>
          <a:p>
            <a:pPr>
              <a:defRPr/>
            </a:pPr>
            <a:endParaRPr lang="en-US" dirty="0"/>
          </a:p>
        </p:txBody>
      </p:sp>
      <p:sp>
        <p:nvSpPr>
          <p:cNvPr id="8" name="Date Placeholder 3"/>
          <p:cNvSpPr>
            <a:spLocks noGrp="1"/>
          </p:cNvSpPr>
          <p:nvPr>
            <p:ph type="dt" sz="half" idx="11"/>
          </p:nvPr>
        </p:nvSpPr>
        <p:spPr/>
        <p:txBody>
          <a:bodyPr/>
          <a:lstStyle>
            <a:lvl1pPr>
              <a:defRPr/>
            </a:lvl1pPr>
          </a:lstStyle>
          <a:p>
            <a:pPr>
              <a:defRPr/>
            </a:pPr>
            <a:fld id="{9E9C92AD-8A80-481B-AB31-456ACB85C7F3}" type="datetimeFigureOut">
              <a:rPr lang="en-US"/>
              <a:pPr>
                <a:defRPr/>
              </a:pPr>
              <a:t>2/27/2020</a:t>
            </a:fld>
            <a:endParaRPr lang="en-US" dirty="0"/>
          </a:p>
        </p:txBody>
      </p:sp>
    </p:spTree>
    <p:extLst>
      <p:ext uri="{BB962C8B-B14F-4D97-AF65-F5344CB8AC3E}">
        <p14:creationId xmlns:p14="http://schemas.microsoft.com/office/powerpoint/2010/main" val="4261082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4"/>
          <p:cNvSpPr>
            <a:spLocks noGrp="1"/>
          </p:cNvSpPr>
          <p:nvPr>
            <p:ph type="ftr" sz="quarter" idx="10"/>
          </p:nvPr>
        </p:nvSpPr>
        <p:spPr/>
        <p:txBody>
          <a:bodyPr/>
          <a:lstStyle>
            <a:lvl1pPr>
              <a:defRPr/>
            </a:lvl1pPr>
          </a:lstStyle>
          <a:p>
            <a:pPr>
              <a:defRPr/>
            </a:pPr>
            <a:endParaRPr lang="en-US" dirty="0"/>
          </a:p>
        </p:txBody>
      </p:sp>
      <p:sp>
        <p:nvSpPr>
          <p:cNvPr id="4" name="Date Placeholder 3"/>
          <p:cNvSpPr>
            <a:spLocks noGrp="1"/>
          </p:cNvSpPr>
          <p:nvPr>
            <p:ph type="dt" sz="half" idx="11"/>
          </p:nvPr>
        </p:nvSpPr>
        <p:spPr/>
        <p:txBody>
          <a:bodyPr/>
          <a:lstStyle>
            <a:lvl1pPr>
              <a:defRPr/>
            </a:lvl1pPr>
          </a:lstStyle>
          <a:p>
            <a:pPr>
              <a:defRPr/>
            </a:pPr>
            <a:fld id="{44CD5167-57B0-4D8F-89B8-75C7ACF84EE8}" type="datetimeFigureOut">
              <a:rPr lang="en-US"/>
              <a:pPr>
                <a:defRPr/>
              </a:pPr>
              <a:t>2/27/2020</a:t>
            </a:fld>
            <a:endParaRPr lang="en-US" dirty="0"/>
          </a:p>
        </p:txBody>
      </p:sp>
    </p:spTree>
    <p:extLst>
      <p:ext uri="{BB962C8B-B14F-4D97-AF65-F5344CB8AC3E}">
        <p14:creationId xmlns:p14="http://schemas.microsoft.com/office/powerpoint/2010/main" val="4283638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endParaRPr lang="en-US" dirty="0"/>
          </a:p>
        </p:txBody>
      </p:sp>
      <p:sp>
        <p:nvSpPr>
          <p:cNvPr id="3" name="Date Placeholder 3"/>
          <p:cNvSpPr>
            <a:spLocks noGrp="1"/>
          </p:cNvSpPr>
          <p:nvPr>
            <p:ph type="dt" sz="half" idx="11"/>
          </p:nvPr>
        </p:nvSpPr>
        <p:spPr/>
        <p:txBody>
          <a:bodyPr/>
          <a:lstStyle>
            <a:lvl1pPr>
              <a:defRPr/>
            </a:lvl1pPr>
          </a:lstStyle>
          <a:p>
            <a:pPr>
              <a:defRPr/>
            </a:pPr>
            <a:fld id="{801A4456-A82C-4A9C-A143-EF4D51C0647D}" type="datetimeFigureOut">
              <a:rPr lang="en-US"/>
              <a:pPr>
                <a:defRPr/>
              </a:pPr>
              <a:t>2/27/2020</a:t>
            </a:fld>
            <a:endParaRPr lang="en-US" dirty="0"/>
          </a:p>
        </p:txBody>
      </p:sp>
    </p:spTree>
    <p:extLst>
      <p:ext uri="{BB962C8B-B14F-4D97-AF65-F5344CB8AC3E}">
        <p14:creationId xmlns:p14="http://schemas.microsoft.com/office/powerpoint/2010/main" val="1389310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Title 1"/>
          <p:cNvSpPr txBox="1">
            <a:spLocks/>
          </p:cNvSpPr>
          <p:nvPr userDrawn="1"/>
        </p:nvSpPr>
        <p:spPr>
          <a:xfrm>
            <a:off x="857250" y="201613"/>
            <a:ext cx="7429500" cy="1143000"/>
          </a:xfrm>
          <a:prstGeom prst="rect">
            <a:avLst/>
          </a:prstGeom>
        </p:spPr>
        <p:txBody>
          <a:bodyPr anchor="ctr">
            <a:normAutofit/>
          </a:bodyPr>
          <a:lstStyle/>
          <a:p>
            <a:pPr algn="ctr" fontAlgn="auto">
              <a:spcAft>
                <a:spcPts val="0"/>
              </a:spcAft>
              <a:defRPr/>
            </a:pPr>
            <a:r>
              <a:rPr lang="en-US" sz="3200" dirty="0">
                <a:ea typeface="+mj-ea"/>
                <a:cs typeface="Arial" pitchFamily="34" charset="0"/>
              </a:rPr>
              <a:t>Click to edit Master title style</a:t>
            </a:r>
          </a:p>
        </p:txBody>
      </p:sp>
      <p:sp>
        <p:nvSpPr>
          <p:cNvPr id="2" name="Title 1"/>
          <p:cNvSpPr>
            <a:spLocks noGrp="1"/>
          </p:cNvSpPr>
          <p:nvPr>
            <p:ph type="title"/>
          </p:nvPr>
        </p:nvSpPr>
        <p:spPr>
          <a:xfrm>
            <a:off x="857224" y="1266818"/>
            <a:ext cx="2608289"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1643050"/>
            <a:ext cx="4711726" cy="448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57224" y="2428868"/>
            <a:ext cx="2608289" cy="369729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4"/>
          <p:cNvSpPr>
            <a:spLocks noGrp="1"/>
          </p:cNvSpPr>
          <p:nvPr>
            <p:ph type="ftr" sz="quarter" idx="10"/>
          </p:nvPr>
        </p:nvSpPr>
        <p:spPr/>
        <p:txBody>
          <a:bodyPr/>
          <a:lstStyle>
            <a:lvl1pPr algn="l" fontAlgn="auto">
              <a:spcBef>
                <a:spcPts val="0"/>
              </a:spcBef>
              <a:spcAft>
                <a:spcPts val="0"/>
              </a:spcAft>
              <a:defRPr sz="1200">
                <a:solidFill>
                  <a:schemeClr val="tx1">
                    <a:tint val="75000"/>
                  </a:schemeClr>
                </a:solidFill>
                <a:latin typeface="Arial" pitchFamily="34" charset="0"/>
                <a:cs typeface="Arial" pitchFamily="34" charset="0"/>
              </a:defRPr>
            </a:lvl1pPr>
          </a:lstStyle>
          <a:p>
            <a:pPr>
              <a:defRPr/>
            </a:pPr>
            <a:endParaRPr lang="en-US" dirty="0"/>
          </a:p>
        </p:txBody>
      </p:sp>
      <p:sp>
        <p:nvSpPr>
          <p:cNvPr id="7" name="Date Placeholder 3"/>
          <p:cNvSpPr>
            <a:spLocks noGrp="1"/>
          </p:cNvSpPr>
          <p:nvPr>
            <p:ph type="dt" sz="half" idx="11"/>
          </p:nvPr>
        </p:nvSpPr>
        <p:spPr/>
        <p:txBody>
          <a:bodyPr/>
          <a:lstStyle>
            <a:lvl1pPr algn="l" fontAlgn="auto">
              <a:spcBef>
                <a:spcPts val="0"/>
              </a:spcBef>
              <a:spcAft>
                <a:spcPts val="0"/>
              </a:spcAft>
              <a:defRPr sz="1200">
                <a:solidFill>
                  <a:schemeClr val="tx1">
                    <a:tint val="75000"/>
                  </a:schemeClr>
                </a:solidFill>
                <a:latin typeface="Arial" pitchFamily="34" charset="0"/>
                <a:cs typeface="Arial" pitchFamily="34" charset="0"/>
              </a:defRPr>
            </a:lvl1pPr>
          </a:lstStyle>
          <a:p>
            <a:pPr>
              <a:defRPr/>
            </a:pPr>
            <a:fld id="{55425785-8227-4CF5-A4EC-1AB86DF7DA24}" type="datetimeFigureOut">
              <a:rPr lang="en-US"/>
              <a:pPr>
                <a:defRPr/>
              </a:pPr>
              <a:t>2/27/2020</a:t>
            </a:fld>
            <a:endParaRPr lang="en-US" dirty="0"/>
          </a:p>
        </p:txBody>
      </p:sp>
    </p:spTree>
    <p:extLst>
      <p:ext uri="{BB962C8B-B14F-4D97-AF65-F5344CB8AC3E}">
        <p14:creationId xmlns:p14="http://schemas.microsoft.com/office/powerpoint/2010/main" val="2100249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148278"/>
            <a:ext cx="5486400" cy="566738"/>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1428735"/>
            <a:ext cx="5486400" cy="3714777"/>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715016"/>
            <a:ext cx="5486400" cy="45718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en-US" dirty="0"/>
          </a:p>
        </p:txBody>
      </p:sp>
      <p:sp>
        <p:nvSpPr>
          <p:cNvPr id="6" name="Date Placeholder 3"/>
          <p:cNvSpPr>
            <a:spLocks noGrp="1"/>
          </p:cNvSpPr>
          <p:nvPr>
            <p:ph type="dt" sz="half" idx="11"/>
          </p:nvPr>
        </p:nvSpPr>
        <p:spPr/>
        <p:txBody>
          <a:bodyPr/>
          <a:lstStyle>
            <a:lvl1pPr>
              <a:defRPr/>
            </a:lvl1pPr>
          </a:lstStyle>
          <a:p>
            <a:pPr>
              <a:defRPr/>
            </a:pPr>
            <a:fld id="{1553EE00-4DFB-4BA8-A974-C50BAFBF3540}" type="datetimeFigureOut">
              <a:rPr lang="en-US"/>
              <a:pPr>
                <a:defRPr/>
              </a:pPr>
              <a:t>2/27/2020</a:t>
            </a:fld>
            <a:endParaRPr lang="en-US" dirty="0"/>
          </a:p>
        </p:txBody>
      </p:sp>
    </p:spTree>
    <p:extLst>
      <p:ext uri="{BB962C8B-B14F-4D97-AF65-F5344CB8AC3E}">
        <p14:creationId xmlns:p14="http://schemas.microsoft.com/office/powerpoint/2010/main" val="2855384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E1"/>
        </a:solidFill>
        <a:effectLst/>
      </p:bgPr>
    </p:bg>
    <p:spTree>
      <p:nvGrpSpPr>
        <p:cNvPr id="1" name=""/>
        <p:cNvGrpSpPr/>
        <p:nvPr/>
      </p:nvGrpSpPr>
      <p:grpSpPr>
        <a:xfrm>
          <a:off x="0" y="0"/>
          <a:ext cx="0" cy="0"/>
          <a:chOff x="0" y="0"/>
          <a:chExt cx="0" cy="0"/>
        </a:xfrm>
      </p:grpSpPr>
      <p:pic>
        <p:nvPicPr>
          <p:cNvPr id="1026" name="Picture 9" descr="cofe-dos-png.png"/>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261225" y="239713"/>
            <a:ext cx="17145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857250" y="201613"/>
            <a:ext cx="74295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p:cNvSpPr>
            <a:spLocks noGrp="1"/>
          </p:cNvSpPr>
          <p:nvPr>
            <p:ph type="body" idx="1"/>
          </p:nvPr>
        </p:nvSpPr>
        <p:spPr bwMode="auto">
          <a:xfrm>
            <a:off x="857250" y="1600200"/>
            <a:ext cx="74295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Title 1"/>
          <p:cNvSpPr txBox="1">
            <a:spLocks/>
          </p:cNvSpPr>
          <p:nvPr userDrawn="1"/>
        </p:nvSpPr>
        <p:spPr>
          <a:xfrm>
            <a:off x="838200" y="6572250"/>
            <a:ext cx="8305800" cy="290513"/>
          </a:xfrm>
          <a:prstGeom prst="rect">
            <a:avLst/>
          </a:prstGeom>
          <a:solidFill>
            <a:srgbClr val="8379B2"/>
          </a:solidFill>
        </p:spPr>
        <p:txBody>
          <a:bodyPr anchor="ctr">
            <a:norm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80000"/>
              </a:lnSpc>
            </a:pPr>
            <a:fld id="{1D6D2A31-52AC-4262-8DFF-7A174613DDCE}" type="slidenum">
              <a:rPr lang="en-GB" altLang="en-US" sz="1400" b="1">
                <a:cs typeface="Arial" panose="020B0604020202020204" pitchFamily="34" charset="0"/>
              </a:rPr>
              <a:pPr algn="r" eaLnBrk="1" hangingPunct="1">
                <a:lnSpc>
                  <a:spcPct val="80000"/>
                </a:lnSpc>
              </a:pPr>
              <a:t>‹#›</a:t>
            </a:fld>
            <a:r>
              <a:rPr lang="en-GB" altLang="en-US" sz="1100" dirty="0">
                <a:latin typeface="Calibri" panose="020F0502020204030204" pitchFamily="34" charset="0"/>
              </a:rPr>
              <a:t>	 </a:t>
            </a:r>
            <a:endParaRPr lang="en-US" altLang="en-US" sz="1100" dirty="0">
              <a:latin typeface="Calibri" panose="020F0502020204030204" pitchFamily="34" charset="0"/>
            </a:endParaRPr>
          </a:p>
        </p:txBody>
      </p:sp>
      <p:cxnSp>
        <p:nvCxnSpPr>
          <p:cNvPr id="9" name="Straight Connector 8"/>
          <p:cNvCxnSpPr/>
          <p:nvPr userDrawn="1"/>
        </p:nvCxnSpPr>
        <p:spPr>
          <a:xfrm>
            <a:off x="838200" y="1285875"/>
            <a:ext cx="8305800" cy="0"/>
          </a:xfrm>
          <a:prstGeom prst="line">
            <a:avLst/>
          </a:prstGeom>
          <a:ln w="25400">
            <a:solidFill>
              <a:srgbClr val="8379B2"/>
            </a:solidFill>
          </a:ln>
        </p:spPr>
        <p:style>
          <a:lnRef idx="1">
            <a:schemeClr val="accent1"/>
          </a:lnRef>
          <a:fillRef idx="0">
            <a:schemeClr val="accent1"/>
          </a:fillRef>
          <a:effectRef idx="0">
            <a:schemeClr val="accent1"/>
          </a:effectRef>
          <a:fontRef idx="minor">
            <a:schemeClr val="tx1"/>
          </a:fontRef>
        </p:style>
      </p:cxnSp>
      <p:sp>
        <p:nvSpPr>
          <p:cNvPr id="12" name="Footer Placeholder 4"/>
          <p:cNvSpPr>
            <a:spLocks noGrp="1"/>
          </p:cNvSpPr>
          <p:nvPr>
            <p:ph type="ftr" sz="quarter" idx="3"/>
          </p:nvPr>
        </p:nvSpPr>
        <p:spPr>
          <a:xfrm>
            <a:off x="857250" y="6516688"/>
            <a:ext cx="6429375"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Arial" pitchFamily="34" charset="0"/>
                <a:cs typeface="Arial" pitchFamily="34" charset="0"/>
              </a:defRPr>
            </a:lvl1pPr>
          </a:lstStyle>
          <a:p>
            <a:pPr>
              <a:defRPr/>
            </a:pPr>
            <a:endParaRPr lang="en-US" dirty="0"/>
          </a:p>
        </p:txBody>
      </p:sp>
      <p:sp>
        <p:nvSpPr>
          <p:cNvPr id="13" name="Date Placeholder 3"/>
          <p:cNvSpPr>
            <a:spLocks noGrp="1"/>
          </p:cNvSpPr>
          <p:nvPr>
            <p:ph type="dt" sz="half" idx="2"/>
          </p:nvPr>
        </p:nvSpPr>
        <p:spPr>
          <a:xfrm>
            <a:off x="7286625" y="6518275"/>
            <a:ext cx="1857375"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Arial" pitchFamily="34" charset="0"/>
                <a:cs typeface="Arial" pitchFamily="34" charset="0"/>
              </a:defRPr>
            </a:lvl1pPr>
          </a:lstStyle>
          <a:p>
            <a:pPr>
              <a:defRPr/>
            </a:pPr>
            <a:fld id="{6DEEE46A-5382-4B95-BC6E-C661FBD80420}" type="datetimeFigureOut">
              <a:rPr lang="en-US"/>
              <a:pPr>
                <a:defRPr/>
              </a:pPr>
              <a:t>2/27/2020</a:t>
            </a:fld>
            <a:endParaRPr lang="en-US" dirty="0"/>
          </a:p>
        </p:txBody>
      </p:sp>
      <p:pic>
        <p:nvPicPr>
          <p:cNvPr id="10" name="Picture 9"/>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539688" y="332656"/>
            <a:ext cx="1224000" cy="612000"/>
          </a:xfrm>
          <a:prstGeom prst="rect">
            <a:avLst/>
          </a:prstGeom>
        </p:spPr>
      </p:pic>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5" r:id="rId8"/>
    <p:sldLayoutId id="2147483752" r:id="rId9"/>
    <p:sldLayoutId id="2147483753" r:id="rId10"/>
    <p:sldLayoutId id="2147483754" r:id="rId11"/>
  </p:sldLayoutIdLst>
  <p:txStyles>
    <p:titleStyle>
      <a:lvl1pPr algn="ctr" rtl="0" eaLnBrk="0" fontAlgn="base" hangingPunct="0">
        <a:spcBef>
          <a:spcPct val="0"/>
        </a:spcBef>
        <a:spcAft>
          <a:spcPct val="0"/>
        </a:spcAft>
        <a:defRPr sz="3200" kern="1200">
          <a:solidFill>
            <a:srgbClr val="002060"/>
          </a:solidFill>
          <a:latin typeface="Arial" pitchFamily="34" charset="0"/>
          <a:ea typeface="+mj-ea"/>
          <a:cs typeface="Arial" pitchFamily="34" charset="0"/>
        </a:defRPr>
      </a:lvl1pPr>
      <a:lvl2pPr algn="ctr" rtl="0" eaLnBrk="0" fontAlgn="base" hangingPunct="0">
        <a:spcBef>
          <a:spcPct val="0"/>
        </a:spcBef>
        <a:spcAft>
          <a:spcPct val="0"/>
        </a:spcAft>
        <a:defRPr sz="3200">
          <a:solidFill>
            <a:srgbClr val="002060"/>
          </a:solidFill>
          <a:latin typeface="Arial" charset="0"/>
          <a:cs typeface="Arial" charset="0"/>
        </a:defRPr>
      </a:lvl2pPr>
      <a:lvl3pPr algn="ctr" rtl="0" eaLnBrk="0" fontAlgn="base" hangingPunct="0">
        <a:spcBef>
          <a:spcPct val="0"/>
        </a:spcBef>
        <a:spcAft>
          <a:spcPct val="0"/>
        </a:spcAft>
        <a:defRPr sz="3200">
          <a:solidFill>
            <a:srgbClr val="002060"/>
          </a:solidFill>
          <a:latin typeface="Arial" charset="0"/>
          <a:cs typeface="Arial" charset="0"/>
        </a:defRPr>
      </a:lvl3pPr>
      <a:lvl4pPr algn="ctr" rtl="0" eaLnBrk="0" fontAlgn="base" hangingPunct="0">
        <a:spcBef>
          <a:spcPct val="0"/>
        </a:spcBef>
        <a:spcAft>
          <a:spcPct val="0"/>
        </a:spcAft>
        <a:defRPr sz="3200">
          <a:solidFill>
            <a:srgbClr val="002060"/>
          </a:solidFill>
          <a:latin typeface="Arial" charset="0"/>
          <a:cs typeface="Arial" charset="0"/>
        </a:defRPr>
      </a:lvl4pPr>
      <a:lvl5pPr algn="ctr" rtl="0" eaLnBrk="0" fontAlgn="base" hangingPunct="0">
        <a:spcBef>
          <a:spcPct val="0"/>
        </a:spcBef>
        <a:spcAft>
          <a:spcPct val="0"/>
        </a:spcAft>
        <a:defRPr sz="3200">
          <a:solidFill>
            <a:srgbClr val="002060"/>
          </a:solidFill>
          <a:latin typeface="Arial" charset="0"/>
          <a:cs typeface="Arial" charset="0"/>
        </a:defRPr>
      </a:lvl5pPr>
      <a:lvl6pPr marL="457200" algn="ctr" rtl="0" fontAlgn="base">
        <a:spcBef>
          <a:spcPct val="0"/>
        </a:spcBef>
        <a:spcAft>
          <a:spcPct val="0"/>
        </a:spcAft>
        <a:defRPr sz="3200">
          <a:solidFill>
            <a:schemeClr val="tx1"/>
          </a:solidFill>
          <a:latin typeface="Arial" charset="0"/>
          <a:cs typeface="Arial" charset="0"/>
        </a:defRPr>
      </a:lvl6pPr>
      <a:lvl7pPr marL="914400" algn="ctr" rtl="0" fontAlgn="base">
        <a:spcBef>
          <a:spcPct val="0"/>
        </a:spcBef>
        <a:spcAft>
          <a:spcPct val="0"/>
        </a:spcAft>
        <a:defRPr sz="3200">
          <a:solidFill>
            <a:schemeClr val="tx1"/>
          </a:solidFill>
          <a:latin typeface="Arial" charset="0"/>
          <a:cs typeface="Arial" charset="0"/>
        </a:defRPr>
      </a:lvl7pPr>
      <a:lvl8pPr marL="1371600" algn="ctr" rtl="0" fontAlgn="base">
        <a:spcBef>
          <a:spcPct val="0"/>
        </a:spcBef>
        <a:spcAft>
          <a:spcPct val="0"/>
        </a:spcAft>
        <a:defRPr sz="3200">
          <a:solidFill>
            <a:schemeClr val="tx1"/>
          </a:solidFill>
          <a:latin typeface="Arial" charset="0"/>
          <a:cs typeface="Arial" charset="0"/>
        </a:defRPr>
      </a:lvl8pPr>
      <a:lvl9pPr marL="1828800" algn="ctr" rtl="0" fontAlgn="base">
        <a:spcBef>
          <a:spcPct val="0"/>
        </a:spcBef>
        <a:spcAft>
          <a:spcPct val="0"/>
        </a:spcAft>
        <a:defRPr sz="32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rgbClr val="8379B2"/>
        </a:buClr>
        <a:buFont typeface="Arial" panose="020B0604020202020204" pitchFamily="34" charset="0"/>
        <a:buChar char="•"/>
        <a:defRPr sz="3200" kern="1200">
          <a:solidFill>
            <a:srgbClr val="002060"/>
          </a:solidFill>
          <a:latin typeface="Arial" pitchFamily="34" charset="0"/>
          <a:ea typeface="+mn-ea"/>
          <a:cs typeface="Arial" pitchFamily="34" charset="0"/>
        </a:defRPr>
      </a:lvl1pPr>
      <a:lvl2pPr marL="742950" indent="-285750" algn="l" rtl="0" eaLnBrk="0" fontAlgn="base" hangingPunct="0">
        <a:spcBef>
          <a:spcPct val="20000"/>
        </a:spcBef>
        <a:spcAft>
          <a:spcPct val="0"/>
        </a:spcAft>
        <a:buClr>
          <a:srgbClr val="8379B2"/>
        </a:buClr>
        <a:buFont typeface="Arial" panose="020B0604020202020204" pitchFamily="34" charset="0"/>
        <a:buChar char="•"/>
        <a:defRPr sz="2800" kern="1200">
          <a:solidFill>
            <a:srgbClr val="002060"/>
          </a:solidFill>
          <a:latin typeface="Arial" pitchFamily="34" charset="0"/>
          <a:ea typeface="+mn-ea"/>
          <a:cs typeface="Arial" pitchFamily="34" charset="0"/>
        </a:defRPr>
      </a:lvl2pPr>
      <a:lvl3pPr marL="1143000" indent="-228600" algn="l" rtl="0" eaLnBrk="0" fontAlgn="base" hangingPunct="0">
        <a:spcBef>
          <a:spcPct val="20000"/>
        </a:spcBef>
        <a:spcAft>
          <a:spcPct val="0"/>
        </a:spcAft>
        <a:buClr>
          <a:srgbClr val="8379B2"/>
        </a:buClr>
        <a:buFont typeface="Arial" panose="020B0604020202020204" pitchFamily="34" charset="0"/>
        <a:buChar char="•"/>
        <a:defRPr sz="2400" kern="1200">
          <a:solidFill>
            <a:srgbClr val="002060"/>
          </a:solidFill>
          <a:latin typeface="Arial" pitchFamily="34" charset="0"/>
          <a:ea typeface="+mn-ea"/>
          <a:cs typeface="Arial" pitchFamily="34" charset="0"/>
        </a:defRPr>
      </a:lvl3pPr>
      <a:lvl4pPr marL="1600200" indent="-228600" algn="l" rtl="0" eaLnBrk="0" fontAlgn="base" hangingPunct="0">
        <a:spcBef>
          <a:spcPct val="20000"/>
        </a:spcBef>
        <a:spcAft>
          <a:spcPct val="0"/>
        </a:spcAft>
        <a:buClr>
          <a:srgbClr val="8379B2"/>
        </a:buClr>
        <a:buFont typeface="Arial" panose="020B0604020202020204" pitchFamily="34" charset="0"/>
        <a:buChar char="•"/>
        <a:defRPr sz="2000" kern="1200">
          <a:solidFill>
            <a:srgbClr val="002060"/>
          </a:solidFill>
          <a:latin typeface="Arial" pitchFamily="34" charset="0"/>
          <a:ea typeface="+mn-ea"/>
          <a:cs typeface="Arial" pitchFamily="34" charset="0"/>
        </a:defRPr>
      </a:lvl4pPr>
      <a:lvl5pPr marL="2057400" indent="-228600" algn="l" rtl="0" eaLnBrk="0" fontAlgn="base" hangingPunct="0">
        <a:spcBef>
          <a:spcPct val="20000"/>
        </a:spcBef>
        <a:spcAft>
          <a:spcPct val="0"/>
        </a:spcAft>
        <a:buClr>
          <a:srgbClr val="8379B2"/>
        </a:buClr>
        <a:buFont typeface="Arial" panose="020B0604020202020204" pitchFamily="34" charset="0"/>
        <a:buChar char="•"/>
        <a:defRPr sz="2000" kern="1200">
          <a:solidFill>
            <a:srgbClr val="00206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pPr eaLnBrk="1" hangingPunct="1"/>
            <a:r>
              <a:rPr lang="en-GB" altLang="en-US" sz="4000" b="1" dirty="0"/>
              <a:t>Rural Hope</a:t>
            </a:r>
            <a:endParaRPr lang="en-US" altLang="en-US" sz="4000" b="1" dirty="0"/>
          </a:p>
        </p:txBody>
      </p:sp>
      <p:sp>
        <p:nvSpPr>
          <p:cNvPr id="3075" name="Subtitle 2"/>
          <p:cNvSpPr>
            <a:spLocks noGrp="1"/>
          </p:cNvSpPr>
          <p:nvPr>
            <p:ph type="subTitle" idx="1"/>
          </p:nvPr>
        </p:nvSpPr>
        <p:spPr>
          <a:xfrm>
            <a:off x="830263" y="3886200"/>
            <a:ext cx="7486153" cy="2135088"/>
          </a:xfrm>
        </p:spPr>
        <p:txBody>
          <a:bodyPr/>
          <a:lstStyle/>
          <a:p>
            <a:pPr eaLnBrk="1" fontAlgn="auto" hangingPunct="1">
              <a:lnSpc>
                <a:spcPct val="90000"/>
              </a:lnSpc>
              <a:spcBef>
                <a:spcPts val="1000"/>
              </a:spcBef>
              <a:spcAft>
                <a:spcPts val="0"/>
              </a:spcAft>
              <a:buClrTx/>
            </a:pPr>
            <a:r>
              <a:rPr lang="en-GB" sz="2400" b="1" dirty="0">
                <a:solidFill>
                  <a:schemeClr val="tx1"/>
                </a:solidFill>
              </a:rPr>
              <a:t>Presentation to </a:t>
            </a:r>
          </a:p>
          <a:p>
            <a:pPr lvl="0" eaLnBrk="1" fontAlgn="auto" hangingPunct="1">
              <a:lnSpc>
                <a:spcPct val="90000"/>
              </a:lnSpc>
              <a:spcBef>
                <a:spcPts val="1000"/>
              </a:spcBef>
              <a:spcAft>
                <a:spcPts val="0"/>
              </a:spcAft>
              <a:buClrTx/>
            </a:pPr>
            <a:r>
              <a:rPr lang="en-GB" sz="1800" b="1" dirty="0">
                <a:solidFill>
                  <a:schemeClr val="tx1"/>
                </a:solidFill>
              </a:rPr>
              <a:t>Danish Clergy Field Trip</a:t>
            </a:r>
          </a:p>
          <a:p>
            <a:pPr lvl="0" eaLnBrk="1" fontAlgn="auto" hangingPunct="1">
              <a:lnSpc>
                <a:spcPct val="90000"/>
              </a:lnSpc>
              <a:spcBef>
                <a:spcPts val="1000"/>
              </a:spcBef>
              <a:spcAft>
                <a:spcPts val="0"/>
              </a:spcAft>
              <a:buClrTx/>
            </a:pPr>
            <a:r>
              <a:rPr lang="en-GB" sz="1800" dirty="0">
                <a:solidFill>
                  <a:schemeClr val="tx1"/>
                </a:solidFill>
              </a:rPr>
              <a:t>by The Revd. Canon Richard Hancock. TSSF </a:t>
            </a:r>
          </a:p>
          <a:p>
            <a:pPr lvl="0" eaLnBrk="1" fontAlgn="auto" hangingPunct="1">
              <a:lnSpc>
                <a:spcPct val="90000"/>
              </a:lnSpc>
              <a:spcBef>
                <a:spcPts val="1000"/>
              </a:spcBef>
              <a:spcAft>
                <a:spcPts val="0"/>
              </a:spcAft>
              <a:buClrTx/>
            </a:pPr>
            <a:r>
              <a:rPr lang="en-GB" sz="1800" dirty="0">
                <a:solidFill>
                  <a:schemeClr val="tx1"/>
                </a:solidFill>
              </a:rPr>
              <a:t>Rural Field Officer for Dorset Archdeaconry</a:t>
            </a:r>
          </a:p>
          <a:p>
            <a:pPr lvl="0" eaLnBrk="1" fontAlgn="auto" hangingPunct="1">
              <a:lnSpc>
                <a:spcPct val="90000"/>
              </a:lnSpc>
              <a:spcBef>
                <a:spcPts val="1000"/>
              </a:spcBef>
              <a:spcAft>
                <a:spcPts val="0"/>
              </a:spcAft>
              <a:buClrTx/>
            </a:pPr>
            <a:r>
              <a:rPr lang="en-GB" sz="1800" dirty="0">
                <a:solidFill>
                  <a:schemeClr val="tx1"/>
                </a:solidFill>
              </a:rPr>
              <a:t>25</a:t>
            </a:r>
            <a:r>
              <a:rPr lang="en-GB" sz="1800" baseline="30000" dirty="0">
                <a:solidFill>
                  <a:schemeClr val="tx1"/>
                </a:solidFill>
              </a:rPr>
              <a:t>th</a:t>
            </a:r>
            <a:r>
              <a:rPr lang="en-GB" sz="1800" dirty="0">
                <a:solidFill>
                  <a:schemeClr val="tx1"/>
                </a:solidFill>
              </a:rPr>
              <a:t> February 2020</a:t>
            </a:r>
          </a:p>
        </p:txBody>
      </p:sp>
      <p:sp>
        <p:nvSpPr>
          <p:cNvPr id="6" name="Title 1"/>
          <p:cNvSpPr txBox="1">
            <a:spLocks/>
          </p:cNvSpPr>
          <p:nvPr/>
        </p:nvSpPr>
        <p:spPr bwMode="auto">
          <a:xfrm>
            <a:off x="839788" y="6215063"/>
            <a:ext cx="8339852" cy="647700"/>
          </a:xfrm>
          <a:prstGeom prst="rect">
            <a:avLst/>
          </a:prstGeom>
          <a:solidFill>
            <a:srgbClr val="8379B2"/>
          </a:solidFill>
        </p:spPr>
        <p:txBody>
          <a:bodyPr anchor="ctr">
            <a:norm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lnSpc>
                <a:spcPct val="80000"/>
              </a:lnSpc>
            </a:pPr>
            <a:fld id="{DA02B23F-F999-4A58-9A77-FFBFEE0901EF}" type="slidenum">
              <a:rPr lang="en-GB" altLang="en-US" sz="3200" b="1">
                <a:cs typeface="Arial" panose="020B0604020202020204" pitchFamily="34" charset="0"/>
              </a:rPr>
              <a:pPr algn="r" eaLnBrk="1" hangingPunct="1">
                <a:lnSpc>
                  <a:spcPct val="80000"/>
                </a:lnSpc>
              </a:pPr>
              <a:t>1</a:t>
            </a:fld>
            <a:r>
              <a:rPr lang="en-GB" altLang="en-US" sz="4100" dirty="0">
                <a:latin typeface="Calibri" panose="020F0502020204030204" pitchFamily="34" charset="0"/>
              </a:rPr>
              <a:t>	 </a:t>
            </a:r>
            <a:endParaRPr lang="en-US" altLang="en-US" sz="4100" dirty="0">
              <a:latin typeface="Calibri" panose="020F0502020204030204" pitchFamily="34" charset="0"/>
            </a:endParaRPr>
          </a:p>
        </p:txBody>
      </p:sp>
      <p:sp>
        <p:nvSpPr>
          <p:cNvPr id="7" name="Rectangle 6"/>
          <p:cNvSpPr/>
          <p:nvPr/>
        </p:nvSpPr>
        <p:spPr bwMode="auto">
          <a:xfrm>
            <a:off x="839788" y="1184275"/>
            <a:ext cx="8304212" cy="214313"/>
          </a:xfrm>
          <a:prstGeom prst="rect">
            <a:avLst/>
          </a:prstGeom>
          <a:solidFill>
            <a:srgbClr val="FFFFE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cxnSp>
        <p:nvCxnSpPr>
          <p:cNvPr id="10" name="Straight Connector 9"/>
          <p:cNvCxnSpPr/>
          <p:nvPr/>
        </p:nvCxnSpPr>
        <p:spPr bwMode="auto">
          <a:xfrm>
            <a:off x="830263" y="1428750"/>
            <a:ext cx="8304212" cy="1588"/>
          </a:xfrm>
          <a:prstGeom prst="line">
            <a:avLst/>
          </a:prstGeom>
          <a:ln w="25400">
            <a:solidFill>
              <a:srgbClr val="8379B2"/>
            </a:solidFill>
          </a:ln>
        </p:spPr>
        <p:style>
          <a:lnRef idx="1">
            <a:schemeClr val="accent1"/>
          </a:lnRef>
          <a:fillRef idx="0">
            <a:schemeClr val="accent1"/>
          </a:fillRef>
          <a:effectRef idx="0">
            <a:schemeClr val="accent1"/>
          </a:effectRef>
          <a:fontRef idx="minor">
            <a:schemeClr val="tx1"/>
          </a:fontRef>
        </p:style>
      </p:cxnSp>
      <p:pic>
        <p:nvPicPr>
          <p:cNvPr id="2" name="Picture 1"/>
          <p:cNvPicPr>
            <a:picLocks noChangeAspect="1"/>
          </p:cNvPicPr>
          <p:nvPr/>
        </p:nvPicPr>
        <p:blipFill>
          <a:blip r:embed="rId2"/>
          <a:stretch>
            <a:fillRect/>
          </a:stretch>
        </p:blipFill>
        <p:spPr>
          <a:xfrm>
            <a:off x="394959" y="2130425"/>
            <a:ext cx="2376841" cy="1513644"/>
          </a:xfrm>
          <a:prstGeom prst="rect">
            <a:avLst/>
          </a:prstGeom>
        </p:spPr>
      </p:pic>
      <p:pic>
        <p:nvPicPr>
          <p:cNvPr id="3" name="Picture 2"/>
          <p:cNvPicPr>
            <a:picLocks noChangeAspect="1"/>
          </p:cNvPicPr>
          <p:nvPr/>
        </p:nvPicPr>
        <p:blipFill>
          <a:blip r:embed="rId3"/>
          <a:stretch>
            <a:fillRect/>
          </a:stretch>
        </p:blipFill>
        <p:spPr>
          <a:xfrm>
            <a:off x="6372200" y="2204864"/>
            <a:ext cx="2376841" cy="1439205"/>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Role of the RFOs</a:t>
            </a:r>
          </a:p>
        </p:txBody>
      </p:sp>
      <p:sp>
        <p:nvSpPr>
          <p:cNvPr id="3" name="Content Placeholder 2"/>
          <p:cNvSpPr>
            <a:spLocks noGrp="1"/>
          </p:cNvSpPr>
          <p:nvPr>
            <p:ph idx="1"/>
          </p:nvPr>
        </p:nvSpPr>
        <p:spPr/>
        <p:txBody>
          <a:bodyPr/>
          <a:lstStyle/>
          <a:p>
            <a:r>
              <a:rPr lang="en-GB" sz="2400" dirty="0"/>
              <a:t>Support local mission initiatives and fresh expressions</a:t>
            </a:r>
          </a:p>
          <a:p>
            <a:pPr lvl="1"/>
            <a:r>
              <a:rPr lang="en-GB" sz="2000" dirty="0"/>
              <a:t>Local team of lay and ordained people ‘lead’ the initiative; RFO ‘facilitates’ the process</a:t>
            </a:r>
          </a:p>
          <a:p>
            <a:pPr lvl="1"/>
            <a:r>
              <a:rPr lang="en-GB" sz="2000" dirty="0"/>
              <a:t>RFO works intensively with three initiatives every six months including THRIVE groups.</a:t>
            </a:r>
          </a:p>
          <a:p>
            <a:pPr lvl="1"/>
            <a:r>
              <a:rPr lang="en-GB" sz="2000" dirty="0"/>
              <a:t>Action not talk</a:t>
            </a:r>
          </a:p>
          <a:p>
            <a:r>
              <a:rPr lang="en-GB" sz="2400" dirty="0"/>
              <a:t>Support rural leadership development</a:t>
            </a:r>
          </a:p>
          <a:p>
            <a:pPr lvl="1"/>
            <a:r>
              <a:rPr lang="en-GB" sz="2000" dirty="0"/>
              <a:t>RFO identifies any training needs in the local team</a:t>
            </a:r>
          </a:p>
          <a:p>
            <a:pPr lvl="1"/>
            <a:r>
              <a:rPr lang="en-GB" sz="2000" dirty="0"/>
              <a:t>Works with the RMDO to organise suitable courses</a:t>
            </a:r>
          </a:p>
          <a:p>
            <a:pPr lvl="1"/>
            <a:r>
              <a:rPr lang="en-GB" sz="2000" dirty="0"/>
              <a:t>Works with M4M Resource Officer to signpost to learning hubs and other resources</a:t>
            </a:r>
          </a:p>
          <a:p>
            <a:pPr marL="457200" lvl="1" indent="0">
              <a:buNone/>
            </a:pPr>
            <a:endParaRPr lang="en-GB" sz="2000" dirty="0"/>
          </a:p>
        </p:txBody>
      </p:sp>
    </p:spTree>
    <p:extLst>
      <p:ext uri="{BB962C8B-B14F-4D97-AF65-F5344CB8AC3E}">
        <p14:creationId xmlns:p14="http://schemas.microsoft.com/office/powerpoint/2010/main" val="2369561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857250" y="1556792"/>
            <a:ext cx="7429500" cy="1143000"/>
          </a:xfrm>
        </p:spPr>
        <p:txBody>
          <a:bodyPr/>
          <a:lstStyle/>
          <a:p>
            <a:r>
              <a:rPr lang="en-GB" b="1" dirty="0">
                <a:latin typeface="Calibri" panose="020F0502020204030204" pitchFamily="34" charset="0"/>
                <a:ea typeface="Calibri" panose="020F0502020204030204" pitchFamily="34" charset="0"/>
                <a:cs typeface="Calibri" panose="020F0502020204030204" pitchFamily="34" charset="0"/>
              </a:rPr>
              <a:t>Four Pillars of Mission and Growth in the Rural Church</a:t>
            </a:r>
            <a:r>
              <a:rPr lang="en-GB" dirty="0">
                <a:latin typeface="Calibri" panose="020F0502020204030204" pitchFamily="34" charset="0"/>
                <a:ea typeface="Calibri" panose="020F0502020204030204" pitchFamily="34" charset="0"/>
                <a:cs typeface="Times New Roman" panose="02020603050405020304" pitchFamily="18" charset="0"/>
              </a:rPr>
              <a:t/>
            </a:r>
            <a:br>
              <a:rPr lang="en-GB" dirty="0">
                <a:latin typeface="Calibri" panose="020F0502020204030204" pitchFamily="34" charset="0"/>
                <a:ea typeface="Calibri" panose="020F0502020204030204" pitchFamily="34" charset="0"/>
                <a:cs typeface="Times New Roman" panose="02020603050405020304" pitchFamily="18" charset="0"/>
              </a:rPr>
            </a:br>
            <a:endParaRPr lang="en-GB" dirty="0"/>
          </a:p>
        </p:txBody>
      </p:sp>
      <p:sp>
        <p:nvSpPr>
          <p:cNvPr id="7" name="Rectangle 6">
            <a:extLst>
              <a:ext uri="{FF2B5EF4-FFF2-40B4-BE49-F238E27FC236}">
                <a16:creationId xmlns:a16="http://schemas.microsoft.com/office/drawing/2014/main" id="{6756221E-AE0B-1546-B5F1-A0B3C6629D6E}"/>
              </a:ext>
            </a:extLst>
          </p:cNvPr>
          <p:cNvSpPr/>
          <p:nvPr/>
        </p:nvSpPr>
        <p:spPr>
          <a:xfrm>
            <a:off x="2123728" y="2852936"/>
            <a:ext cx="6336704" cy="2308324"/>
          </a:xfrm>
          <a:prstGeom prst="rect">
            <a:avLst/>
          </a:prstGeom>
        </p:spPr>
        <p:txBody>
          <a:bodyPr wrap="square">
            <a:spAutoFit/>
          </a:bodyPr>
          <a:lstStyle/>
          <a:p>
            <a:pPr marL="173355" marR="1330960" indent="-173355" algn="ctr">
              <a:spcAft>
                <a:spcPts val="0"/>
              </a:spcAft>
            </a:pPr>
            <a:r>
              <a:rPr lang="en-GB" sz="3600" b="1" dirty="0">
                <a:solidFill>
                  <a:srgbClr val="385623"/>
                </a:solidFill>
                <a:latin typeface="Calibri" panose="020F0502020204030204" pitchFamily="34" charset="0"/>
                <a:ea typeface="Calibri" panose="020F0502020204030204" pitchFamily="34" charset="0"/>
                <a:cs typeface="Times New Roman" panose="02020603050405020304" pitchFamily="18" charset="0"/>
              </a:rPr>
              <a:t>Intentional</a:t>
            </a:r>
            <a:endParaRPr lang="en-GB" sz="3600" dirty="0">
              <a:latin typeface="Calibri" panose="020F0502020204030204" pitchFamily="34" charset="0"/>
              <a:ea typeface="Calibri" panose="020F0502020204030204" pitchFamily="34" charset="0"/>
              <a:cs typeface="Times New Roman" panose="02020603050405020304" pitchFamily="18" charset="0"/>
            </a:endParaRPr>
          </a:p>
          <a:p>
            <a:pPr marL="173355" marR="1330960" indent="-173355" algn="ctr">
              <a:spcAft>
                <a:spcPts val="0"/>
              </a:spcAft>
            </a:pPr>
            <a:r>
              <a:rPr lang="en-GB" sz="3600" b="1" dirty="0">
                <a:solidFill>
                  <a:srgbClr val="385623"/>
                </a:solidFill>
                <a:latin typeface="Calibri" panose="020F0502020204030204" pitchFamily="34" charset="0"/>
                <a:ea typeface="Calibri" panose="020F0502020204030204" pitchFamily="34" charset="0"/>
                <a:cs typeface="Times New Roman" panose="02020603050405020304" pitchFamily="18" charset="0"/>
              </a:rPr>
              <a:t>Relational</a:t>
            </a:r>
            <a:endParaRPr lang="en-GB" sz="3600" dirty="0">
              <a:latin typeface="Calibri" panose="020F0502020204030204" pitchFamily="34" charset="0"/>
              <a:ea typeface="Calibri" panose="020F0502020204030204" pitchFamily="34" charset="0"/>
              <a:cs typeface="Times New Roman" panose="02020603050405020304" pitchFamily="18" charset="0"/>
            </a:endParaRPr>
          </a:p>
          <a:p>
            <a:pPr marL="173355" marR="1330960" indent="-173355" algn="ctr">
              <a:spcAft>
                <a:spcPts val="0"/>
              </a:spcAft>
            </a:pPr>
            <a:r>
              <a:rPr lang="en-GB" sz="3600" b="1" dirty="0">
                <a:solidFill>
                  <a:srgbClr val="385623"/>
                </a:solidFill>
                <a:latin typeface="Calibri" panose="020F0502020204030204" pitchFamily="34" charset="0"/>
                <a:ea typeface="Calibri" panose="020F0502020204030204" pitchFamily="34" charset="0"/>
                <a:cs typeface="Times New Roman" panose="02020603050405020304" pitchFamily="18" charset="0"/>
              </a:rPr>
              <a:t>Collaborative</a:t>
            </a:r>
            <a:endParaRPr lang="en-GB" sz="3600" dirty="0">
              <a:latin typeface="Calibri" panose="020F0502020204030204" pitchFamily="34" charset="0"/>
              <a:ea typeface="Calibri" panose="020F0502020204030204" pitchFamily="34" charset="0"/>
              <a:cs typeface="Times New Roman" panose="02020603050405020304" pitchFamily="18" charset="0"/>
            </a:endParaRPr>
          </a:p>
          <a:p>
            <a:pPr marL="173355" marR="1330960" indent="-173355" algn="ctr">
              <a:spcAft>
                <a:spcPts val="0"/>
              </a:spcAft>
            </a:pPr>
            <a:r>
              <a:rPr lang="en-GB" sz="3600" b="1" dirty="0">
                <a:solidFill>
                  <a:srgbClr val="385623"/>
                </a:solidFill>
                <a:latin typeface="Calibri" panose="020F0502020204030204" pitchFamily="34" charset="0"/>
                <a:ea typeface="Calibri" panose="020F0502020204030204" pitchFamily="34" charset="0"/>
                <a:cs typeface="Times New Roman" panose="02020603050405020304" pitchFamily="18" charset="0"/>
              </a:rPr>
              <a:t>Holistic</a:t>
            </a:r>
            <a:endParaRPr lang="en-GB"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95081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17AD5-3AD3-C24F-A9E7-31C0BAA969AE}"/>
              </a:ext>
            </a:extLst>
          </p:cNvPr>
          <p:cNvSpPr>
            <a:spLocks noGrp="1"/>
          </p:cNvSpPr>
          <p:nvPr>
            <p:ph type="title"/>
          </p:nvPr>
        </p:nvSpPr>
        <p:spPr/>
        <p:txBody>
          <a:bodyPr/>
          <a:lstStyle/>
          <a:p>
            <a:r>
              <a:rPr lang="en-GB" b="1" u="sng" dirty="0">
                <a:latin typeface="Calibri" panose="020F0502020204030204" pitchFamily="34" charset="0"/>
                <a:ea typeface="Calibri" panose="020F0502020204030204" pitchFamily="34" charset="0"/>
                <a:cs typeface="Times New Roman" panose="02020603050405020304" pitchFamily="18" charset="0"/>
              </a:rPr>
              <a:t>Intentional</a:t>
            </a:r>
            <a:endParaRPr lang="en-US" dirty="0"/>
          </a:p>
        </p:txBody>
      </p:sp>
      <p:sp>
        <p:nvSpPr>
          <p:cNvPr id="3" name="Rectangle 2">
            <a:extLst>
              <a:ext uri="{FF2B5EF4-FFF2-40B4-BE49-F238E27FC236}">
                <a16:creationId xmlns:a16="http://schemas.microsoft.com/office/drawing/2014/main" id="{11D91BB5-B1E6-E949-9947-F77DA2E6E40B}"/>
              </a:ext>
            </a:extLst>
          </p:cNvPr>
          <p:cNvSpPr/>
          <p:nvPr/>
        </p:nvSpPr>
        <p:spPr>
          <a:xfrm>
            <a:off x="899592" y="2060848"/>
            <a:ext cx="7891214" cy="4120808"/>
          </a:xfrm>
          <a:prstGeom prst="rect">
            <a:avLst/>
          </a:prstGeom>
        </p:spPr>
        <p:txBody>
          <a:bodyPr wrap="square">
            <a:spAutoFit/>
          </a:bodyPr>
          <a:lstStyle/>
          <a:p>
            <a:pPr>
              <a:lnSpc>
                <a:spcPts val="1800"/>
              </a:lnSpc>
              <a:spcAft>
                <a:spcPts val="750"/>
              </a:spcAft>
            </a:pPr>
            <a:r>
              <a:rPr lang="en-GB" dirty="0">
                <a:solidFill>
                  <a:srgbClr val="002060"/>
                </a:solidFill>
              </a:rPr>
              <a:t>Rural Theology – Vol 15 No1 David Voas Intentionality, Numerical Growth and the Rural Church.</a:t>
            </a:r>
          </a:p>
          <a:p>
            <a:pPr lvl="0">
              <a:lnSpc>
                <a:spcPts val="1800"/>
              </a:lnSpc>
              <a:spcAft>
                <a:spcPts val="750"/>
              </a:spcAft>
            </a:pPr>
            <a:endParaRPr lang="en-GB"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750"/>
              </a:spcAft>
              <a:buFont typeface="Symbol" pitchFamily="2" charset="2"/>
              <a:buChar char=""/>
            </a:pPr>
            <a:r>
              <a:rPr lang="en-GB" dirty="0">
                <a:solidFill>
                  <a:srgbClr val="002060"/>
                </a:solidFill>
                <a:latin typeface="Calibri" panose="020F0502020204030204" pitchFamily="34" charset="0"/>
                <a:ea typeface="Calibri" panose="020F0502020204030204" pitchFamily="34" charset="0"/>
                <a:cs typeface="Times New Roman" panose="02020603050405020304" pitchFamily="18" charset="0"/>
              </a:rPr>
              <a:t>Churchmanship has no correlation to growth.</a:t>
            </a:r>
          </a:p>
          <a:p>
            <a:pPr lvl="0">
              <a:lnSpc>
                <a:spcPts val="1800"/>
              </a:lnSpc>
              <a:spcAft>
                <a:spcPts val="750"/>
              </a:spcAft>
            </a:pPr>
            <a:endParaRPr lang="en-GB" dirty="0">
              <a:solidFill>
                <a:srgbClr val="002060"/>
              </a:solidFill>
              <a:latin typeface="Times New Roman" panose="02020603050405020304" pitchFamily="18" charset="0"/>
              <a:ea typeface="Calibri" panose="020F0502020204030204" pitchFamily="34" charset="0"/>
            </a:endParaRPr>
          </a:p>
          <a:p>
            <a:pPr marL="342900" lvl="0" indent="-342900">
              <a:lnSpc>
                <a:spcPts val="1800"/>
              </a:lnSpc>
              <a:spcAft>
                <a:spcPts val="750"/>
              </a:spcAft>
              <a:buFont typeface="Symbol" pitchFamily="2" charset="2"/>
              <a:buChar char=""/>
            </a:pPr>
            <a:r>
              <a:rPr lang="en-GB" dirty="0">
                <a:solidFill>
                  <a:srgbClr val="002060"/>
                </a:solidFill>
                <a:latin typeface="Calibri" panose="020F0502020204030204" pitchFamily="34" charset="0"/>
                <a:ea typeface="Calibri" panose="020F0502020204030204" pitchFamily="34" charset="0"/>
                <a:cs typeface="Times New Roman" panose="02020603050405020304" pitchFamily="18" charset="0"/>
              </a:rPr>
              <a:t>A have a go attitude is more important than worship styles.</a:t>
            </a:r>
          </a:p>
          <a:p>
            <a:pPr lvl="0">
              <a:lnSpc>
                <a:spcPts val="1800"/>
              </a:lnSpc>
              <a:spcAft>
                <a:spcPts val="750"/>
              </a:spcAft>
            </a:pPr>
            <a:endParaRPr lang="en-GB" dirty="0">
              <a:solidFill>
                <a:srgbClr val="002060"/>
              </a:solidFill>
              <a:latin typeface="Times New Roman" panose="02020603050405020304" pitchFamily="18" charset="0"/>
              <a:ea typeface="Calibri" panose="020F0502020204030204" pitchFamily="34" charset="0"/>
            </a:endParaRPr>
          </a:p>
          <a:p>
            <a:pPr marL="342900" lvl="0" indent="-342900">
              <a:lnSpc>
                <a:spcPts val="1800"/>
              </a:lnSpc>
              <a:spcAft>
                <a:spcPts val="750"/>
              </a:spcAft>
              <a:buFont typeface="Symbol" pitchFamily="2" charset="2"/>
              <a:buChar char=""/>
            </a:pPr>
            <a:r>
              <a:rPr lang="en-GB" dirty="0">
                <a:solidFill>
                  <a:srgbClr val="002060"/>
                </a:solidFill>
                <a:latin typeface="Calibri" panose="020F0502020204030204" pitchFamily="34" charset="0"/>
                <a:ea typeface="Calibri" panose="020F0502020204030204" pitchFamily="34" charset="0"/>
                <a:cs typeface="Times New Roman" panose="02020603050405020304" pitchFamily="18" charset="0"/>
              </a:rPr>
              <a:t>We need to be risk takers for the Gospel.</a:t>
            </a:r>
          </a:p>
          <a:p>
            <a:pPr lvl="0">
              <a:lnSpc>
                <a:spcPts val="1800"/>
              </a:lnSpc>
              <a:spcAft>
                <a:spcPts val="750"/>
              </a:spcAft>
            </a:pPr>
            <a:endParaRPr lang="en-GB" dirty="0">
              <a:solidFill>
                <a:srgbClr val="002060"/>
              </a:solidFill>
              <a:latin typeface="Times New Roman" panose="02020603050405020304" pitchFamily="18" charset="0"/>
              <a:ea typeface="Calibri" panose="020F0502020204030204" pitchFamily="34" charset="0"/>
            </a:endParaRPr>
          </a:p>
          <a:p>
            <a:pPr marL="342900" lvl="0" indent="-342900">
              <a:lnSpc>
                <a:spcPts val="1800"/>
              </a:lnSpc>
              <a:spcAft>
                <a:spcPts val="750"/>
              </a:spcAft>
              <a:buFont typeface="Symbol" pitchFamily="2" charset="2"/>
              <a:buChar char=""/>
            </a:pPr>
            <a:r>
              <a:rPr lang="en-GB" dirty="0">
                <a:solidFill>
                  <a:srgbClr val="002060"/>
                </a:solidFill>
                <a:latin typeface="Calibri" panose="020F0502020204030204" pitchFamily="34" charset="0"/>
                <a:ea typeface="Calibri" panose="020F0502020204030204" pitchFamily="34" charset="0"/>
                <a:cs typeface="Times New Roman" panose="02020603050405020304" pitchFamily="18" charset="0"/>
              </a:rPr>
              <a:t>In order to start things, we need to look at what to stop.</a:t>
            </a:r>
          </a:p>
          <a:p>
            <a:pPr lvl="0">
              <a:lnSpc>
                <a:spcPts val="1800"/>
              </a:lnSpc>
              <a:spcAft>
                <a:spcPts val="750"/>
              </a:spcAft>
            </a:pPr>
            <a:endParaRPr lang="en-GB" dirty="0">
              <a:solidFill>
                <a:srgbClr val="002060"/>
              </a:solidFill>
              <a:latin typeface="Times New Roman" panose="02020603050405020304" pitchFamily="18" charset="0"/>
              <a:ea typeface="Calibri" panose="020F0502020204030204" pitchFamily="34" charset="0"/>
            </a:endParaRPr>
          </a:p>
          <a:p>
            <a:pPr marL="342900" lvl="0" indent="-342900">
              <a:lnSpc>
                <a:spcPts val="1800"/>
              </a:lnSpc>
              <a:spcAft>
                <a:spcPts val="750"/>
              </a:spcAft>
              <a:buFont typeface="Symbol" pitchFamily="2" charset="2"/>
              <a:buChar char=""/>
            </a:pPr>
            <a:r>
              <a:rPr lang="en-GB" dirty="0">
                <a:solidFill>
                  <a:srgbClr val="002060"/>
                </a:solidFill>
                <a:latin typeface="Calibri" panose="020F0502020204030204" pitchFamily="34" charset="0"/>
                <a:ea typeface="Calibri" panose="020F0502020204030204" pitchFamily="34" charset="0"/>
                <a:cs typeface="Times New Roman" panose="02020603050405020304" pitchFamily="18" charset="0"/>
              </a:rPr>
              <a:t>Do not be afraid of failure or death, remember we are a church of the resurrection.</a:t>
            </a:r>
            <a:endParaRPr lang="en-GB" sz="1800" dirty="0">
              <a:solidFill>
                <a:srgbClr val="00206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281426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F08BB-89F3-DB4E-96FD-D6B850818B1B}"/>
              </a:ext>
            </a:extLst>
          </p:cNvPr>
          <p:cNvSpPr>
            <a:spLocks noGrp="1"/>
          </p:cNvSpPr>
          <p:nvPr>
            <p:ph type="title"/>
          </p:nvPr>
        </p:nvSpPr>
        <p:spPr/>
        <p:txBody>
          <a:bodyPr/>
          <a:lstStyle/>
          <a:p>
            <a:r>
              <a:rPr lang="en-GB" b="1" u="sng" dirty="0">
                <a:latin typeface="Calibri" panose="020F0502020204030204" pitchFamily="34" charset="0"/>
                <a:ea typeface="Calibri" panose="020F0502020204030204" pitchFamily="34" charset="0"/>
                <a:cs typeface="Times New Roman" panose="02020603050405020304" pitchFamily="18" charset="0"/>
              </a:rPr>
              <a:t>Relational</a:t>
            </a:r>
            <a:endParaRPr lang="en-US" dirty="0"/>
          </a:p>
        </p:txBody>
      </p:sp>
      <p:sp>
        <p:nvSpPr>
          <p:cNvPr id="3" name="Rectangle 2">
            <a:extLst>
              <a:ext uri="{FF2B5EF4-FFF2-40B4-BE49-F238E27FC236}">
                <a16:creationId xmlns:a16="http://schemas.microsoft.com/office/drawing/2014/main" id="{9D47D11A-4B76-1746-9689-F69339F5E359}"/>
              </a:ext>
            </a:extLst>
          </p:cNvPr>
          <p:cNvSpPr/>
          <p:nvPr/>
        </p:nvSpPr>
        <p:spPr>
          <a:xfrm>
            <a:off x="683568" y="1916832"/>
            <a:ext cx="8064896" cy="4028475"/>
          </a:xfrm>
          <a:prstGeom prst="rect">
            <a:avLst/>
          </a:prstGeom>
        </p:spPr>
        <p:txBody>
          <a:bodyPr wrap="square">
            <a:spAutoFit/>
          </a:bodyPr>
          <a:lstStyle/>
          <a:p>
            <a:pPr>
              <a:spcBef>
                <a:spcPts val="1200"/>
              </a:spcBef>
              <a:spcAft>
                <a:spcPts val="0"/>
              </a:spcAft>
            </a:pPr>
            <a:endParaRPr lang="en-GB" sz="2400" b="1" kern="0" dirty="0">
              <a:solidFill>
                <a:srgbClr val="002060"/>
              </a:solidFill>
              <a:latin typeface="Calibri Light" panose="020F0302020204030204" pitchFamily="34" charset="0"/>
              <a:ea typeface="Times New Roman" panose="02020603050405020304" pitchFamily="18" charset="0"/>
              <a:cs typeface="Times New Roman" panose="02020603050405020304" pitchFamily="18" charset="0"/>
            </a:endParaRPr>
          </a:p>
          <a:p>
            <a:pPr marL="342900" lvl="0" indent="-342900">
              <a:lnSpc>
                <a:spcPts val="1800"/>
              </a:lnSpc>
              <a:spcAft>
                <a:spcPts val="750"/>
              </a:spcAft>
              <a:buFont typeface="Symbol" pitchFamily="2" charset="2"/>
              <a:buChar char=""/>
            </a:pPr>
            <a:r>
              <a:rPr lang="en-GB" dirty="0">
                <a:solidFill>
                  <a:srgbClr val="002060"/>
                </a:solidFill>
                <a:latin typeface="Calibri" panose="020F0502020204030204" pitchFamily="34" charset="0"/>
                <a:ea typeface="Calibri" panose="020F0502020204030204" pitchFamily="34" charset="0"/>
                <a:cs typeface="Times New Roman" panose="02020603050405020304" pitchFamily="18" charset="0"/>
              </a:rPr>
              <a:t>Take the church to the people not the people to the church </a:t>
            </a:r>
            <a:r>
              <a:rPr lang="en-GB" i="1" dirty="0">
                <a:solidFill>
                  <a:srgbClr val="002060"/>
                </a:solidFill>
                <a:latin typeface="Calibri" panose="020F0502020204030204" pitchFamily="34" charset="0"/>
                <a:ea typeface="Calibri" panose="020F0502020204030204" pitchFamily="34" charset="0"/>
                <a:cs typeface="Times New Roman" panose="02020603050405020304" pitchFamily="18" charset="0"/>
              </a:rPr>
              <a:t>[Fresh Expressions]</a:t>
            </a:r>
          </a:p>
          <a:p>
            <a:pPr lvl="0">
              <a:lnSpc>
                <a:spcPts val="1800"/>
              </a:lnSpc>
              <a:spcAft>
                <a:spcPts val="750"/>
              </a:spcAft>
            </a:pPr>
            <a:endParaRPr lang="en-GB"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750"/>
              </a:spcAft>
              <a:buFont typeface="Symbol" pitchFamily="2" charset="2"/>
              <a:buChar char=""/>
            </a:pPr>
            <a:r>
              <a:rPr lang="en-GB" dirty="0">
                <a:solidFill>
                  <a:srgbClr val="002060"/>
                </a:solidFill>
                <a:latin typeface="Calibri" panose="020F0502020204030204" pitchFamily="34" charset="0"/>
                <a:ea typeface="Calibri" panose="020F0502020204030204" pitchFamily="34" charset="0"/>
                <a:cs typeface="Times New Roman" panose="02020603050405020304" pitchFamily="18" charset="0"/>
              </a:rPr>
              <a:t>Develop links with key organizations particularly schools</a:t>
            </a:r>
          </a:p>
          <a:p>
            <a:pPr lvl="0">
              <a:lnSpc>
                <a:spcPts val="1800"/>
              </a:lnSpc>
              <a:spcAft>
                <a:spcPts val="750"/>
              </a:spcAft>
            </a:pPr>
            <a:endParaRPr lang="en-GB"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ts val="1800"/>
              </a:lnSpc>
              <a:spcAft>
                <a:spcPts val="750"/>
              </a:spcAft>
              <a:buFont typeface="Symbol" pitchFamily="2" charset="2"/>
              <a:buChar char=""/>
            </a:pPr>
            <a:r>
              <a:rPr lang="en-GB" dirty="0">
                <a:solidFill>
                  <a:srgbClr val="002060"/>
                </a:solidFill>
                <a:latin typeface="Calibri" panose="020F0502020204030204" pitchFamily="34" charset="0"/>
                <a:ea typeface="Calibri" panose="020F0502020204030204" pitchFamily="34" charset="0"/>
                <a:cs typeface="Times New Roman" panose="02020603050405020304" pitchFamily="18" charset="0"/>
              </a:rPr>
              <a:t>Learning to be guest rather than hosts</a:t>
            </a:r>
            <a:endParaRPr lang="en-GB" dirty="0">
              <a:solidFill>
                <a:srgbClr val="002060"/>
              </a:solidFill>
              <a:latin typeface="Times New Roman" panose="02020603050405020304" pitchFamily="18" charset="0"/>
              <a:ea typeface="Calibri" panose="020F0502020204030204" pitchFamily="34" charset="0"/>
            </a:endParaRPr>
          </a:p>
          <a:p>
            <a:pPr lvl="0">
              <a:lnSpc>
                <a:spcPts val="1800"/>
              </a:lnSpc>
              <a:spcAft>
                <a:spcPts val="750"/>
              </a:spcAft>
            </a:pPr>
            <a:endParaRPr lang="en-GB"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750"/>
              </a:spcAft>
              <a:buFont typeface="Symbol" pitchFamily="2" charset="2"/>
              <a:buChar char=""/>
            </a:pPr>
            <a:r>
              <a:rPr lang="en-GB" dirty="0">
                <a:solidFill>
                  <a:srgbClr val="002060"/>
                </a:solidFill>
                <a:latin typeface="Calibri" panose="020F0502020204030204" pitchFamily="34" charset="0"/>
                <a:ea typeface="Calibri" panose="020F0502020204030204" pitchFamily="34" charset="0"/>
                <a:cs typeface="Times New Roman" panose="02020603050405020304" pitchFamily="18" charset="0"/>
              </a:rPr>
              <a:t>Make the church a community focal point – </a:t>
            </a:r>
            <a:r>
              <a:rPr lang="en-GB" i="1" dirty="0">
                <a:solidFill>
                  <a:srgbClr val="002060"/>
                </a:solidFill>
                <a:latin typeface="Calibri" panose="020F0502020204030204" pitchFamily="34" charset="0"/>
                <a:ea typeface="Calibri" panose="020F0502020204030204" pitchFamily="34" charset="0"/>
                <a:cs typeface="Times New Roman" panose="02020603050405020304" pitchFamily="18" charset="0"/>
              </a:rPr>
              <a:t>[Buildings fit for purpose]</a:t>
            </a:r>
            <a:endParaRPr lang="en-GB" dirty="0">
              <a:solidFill>
                <a:srgbClr val="002060"/>
              </a:solidFill>
              <a:latin typeface="Times New Roman" panose="02020603050405020304" pitchFamily="18" charset="0"/>
              <a:ea typeface="Calibri" panose="020F0502020204030204" pitchFamily="34" charset="0"/>
            </a:endParaRPr>
          </a:p>
          <a:p>
            <a:pPr marL="342900" lvl="0" indent="-342900">
              <a:lnSpc>
                <a:spcPts val="1800"/>
              </a:lnSpc>
              <a:spcAft>
                <a:spcPts val="750"/>
              </a:spcAft>
              <a:buFont typeface="Symbol" pitchFamily="2" charset="2"/>
              <a:buChar char=""/>
            </a:pPr>
            <a:endParaRPr lang="en-GB"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750"/>
              </a:spcAft>
              <a:buFont typeface="Symbol" pitchFamily="2" charset="2"/>
              <a:buChar char=""/>
            </a:pPr>
            <a:r>
              <a:rPr lang="en-GB" dirty="0">
                <a:solidFill>
                  <a:srgbClr val="002060"/>
                </a:solidFill>
                <a:latin typeface="Calibri" panose="020F0502020204030204" pitchFamily="34" charset="0"/>
                <a:ea typeface="Calibri" panose="020F0502020204030204" pitchFamily="34" charset="0"/>
                <a:cs typeface="Times New Roman" panose="02020603050405020304" pitchFamily="18" charset="0"/>
              </a:rPr>
              <a:t>Communicate in ways people can understand. </a:t>
            </a:r>
            <a:endParaRPr lang="en-GB" dirty="0">
              <a:solidFill>
                <a:srgbClr val="002060"/>
              </a:solidFill>
              <a:latin typeface="Times New Roman" panose="02020603050405020304" pitchFamily="18" charset="0"/>
              <a:ea typeface="Calibri" panose="020F0502020204030204" pitchFamily="34" charset="0"/>
            </a:endParaRPr>
          </a:p>
          <a:p>
            <a:pPr marL="342900" lvl="0" indent="-342900">
              <a:lnSpc>
                <a:spcPts val="1800"/>
              </a:lnSpc>
              <a:spcAft>
                <a:spcPts val="750"/>
              </a:spcAft>
              <a:buFont typeface="Symbol" pitchFamily="2" charset="2"/>
              <a:buChar char=""/>
            </a:pPr>
            <a:endParaRPr lang="en-GB"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750"/>
              </a:spcAft>
              <a:buFont typeface="Symbol" pitchFamily="2" charset="2"/>
              <a:buChar char=""/>
            </a:pPr>
            <a:r>
              <a:rPr lang="en-GB" dirty="0">
                <a:solidFill>
                  <a:srgbClr val="002060"/>
                </a:solidFill>
                <a:latin typeface="Calibri" panose="020F0502020204030204" pitchFamily="34" charset="0"/>
                <a:ea typeface="Calibri" panose="020F0502020204030204" pitchFamily="34" charset="0"/>
                <a:cs typeface="Times New Roman" panose="02020603050405020304" pitchFamily="18" charset="0"/>
              </a:rPr>
              <a:t>Develop regular initiation courses such as Alpha, Emmaus or Pilgrim.</a:t>
            </a:r>
            <a:endParaRPr lang="en-GB" sz="1800" dirty="0">
              <a:solidFill>
                <a:srgbClr val="00206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711309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26673-B45F-1A49-A17B-DD40AD2E0A4D}"/>
              </a:ext>
            </a:extLst>
          </p:cNvPr>
          <p:cNvSpPr>
            <a:spLocks noGrp="1"/>
          </p:cNvSpPr>
          <p:nvPr>
            <p:ph type="title"/>
          </p:nvPr>
        </p:nvSpPr>
        <p:spPr/>
        <p:txBody>
          <a:bodyPr/>
          <a:lstStyle/>
          <a:p>
            <a:r>
              <a:rPr lang="en-GB" b="1" u="sng" dirty="0">
                <a:latin typeface="Calibri" panose="020F0502020204030204" pitchFamily="34" charset="0"/>
                <a:ea typeface="Calibri" panose="020F0502020204030204" pitchFamily="34" charset="0"/>
                <a:cs typeface="Times New Roman" panose="02020603050405020304" pitchFamily="18" charset="0"/>
              </a:rPr>
              <a:t>Collaborative</a:t>
            </a:r>
            <a:endParaRPr lang="en-US" dirty="0"/>
          </a:p>
        </p:txBody>
      </p:sp>
      <p:sp>
        <p:nvSpPr>
          <p:cNvPr id="3" name="Rectangle 2">
            <a:extLst>
              <a:ext uri="{FF2B5EF4-FFF2-40B4-BE49-F238E27FC236}">
                <a16:creationId xmlns:a16="http://schemas.microsoft.com/office/drawing/2014/main" id="{16C103A0-98FA-6E4C-A7F5-690B006E7F66}"/>
              </a:ext>
            </a:extLst>
          </p:cNvPr>
          <p:cNvSpPr/>
          <p:nvPr/>
        </p:nvSpPr>
        <p:spPr>
          <a:xfrm>
            <a:off x="611560" y="1916832"/>
            <a:ext cx="8280920" cy="4351640"/>
          </a:xfrm>
          <a:prstGeom prst="rect">
            <a:avLst/>
          </a:prstGeom>
        </p:spPr>
        <p:txBody>
          <a:bodyPr wrap="square">
            <a:spAutoFit/>
          </a:bodyPr>
          <a:lstStyle/>
          <a:p>
            <a:pPr marL="342900" lvl="0" indent="-342900">
              <a:lnSpc>
                <a:spcPts val="1800"/>
              </a:lnSpc>
              <a:spcAft>
                <a:spcPts val="750"/>
              </a:spcAft>
              <a:buFont typeface="Symbol" pitchFamily="2" charset="2"/>
              <a:buChar char=""/>
            </a:pPr>
            <a:r>
              <a:rPr lang="en-GB" dirty="0">
                <a:solidFill>
                  <a:srgbClr val="002060"/>
                </a:solidFill>
                <a:latin typeface="Calibri" panose="020F0502020204030204" pitchFamily="34" charset="0"/>
                <a:ea typeface="Calibri" panose="020F0502020204030204" pitchFamily="34" charset="0"/>
                <a:cs typeface="Times New Roman" panose="02020603050405020304" pitchFamily="18" charset="0"/>
              </a:rPr>
              <a:t>Discipleship is for all – Priesthood of All believers, our baptism unites us.</a:t>
            </a:r>
            <a:endParaRPr lang="en-GB" dirty="0">
              <a:solidFill>
                <a:srgbClr val="002060"/>
              </a:solidFill>
              <a:latin typeface="Times New Roman" panose="02020603050405020304" pitchFamily="18" charset="0"/>
              <a:ea typeface="Calibri" panose="020F0502020204030204" pitchFamily="34" charset="0"/>
            </a:endParaRPr>
          </a:p>
          <a:p>
            <a:pPr marL="342900" lvl="0" indent="-342900">
              <a:lnSpc>
                <a:spcPts val="1800"/>
              </a:lnSpc>
              <a:spcAft>
                <a:spcPts val="750"/>
              </a:spcAft>
              <a:buFont typeface="Symbol" pitchFamily="2" charset="2"/>
              <a:buChar char=""/>
            </a:pPr>
            <a:endParaRPr lang="en-GB"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750"/>
              </a:spcAft>
              <a:buFont typeface="Symbol" pitchFamily="2" charset="2"/>
              <a:buChar char=""/>
            </a:pPr>
            <a:r>
              <a:rPr lang="en-GB" dirty="0">
                <a:solidFill>
                  <a:srgbClr val="002060"/>
                </a:solidFill>
                <a:latin typeface="Calibri" panose="020F0502020204030204" pitchFamily="34" charset="0"/>
                <a:ea typeface="Calibri" panose="020F0502020204030204" pitchFamily="34" charset="0"/>
                <a:cs typeface="Times New Roman" panose="02020603050405020304" pitchFamily="18" charset="0"/>
              </a:rPr>
              <a:t>New models of leadership based on sharing and trust, clergy are enablers. </a:t>
            </a:r>
            <a:endParaRPr lang="en-GB" i="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750"/>
              </a:spcAft>
              <a:buFont typeface="Symbol" pitchFamily="2" charset="2"/>
              <a:buChar char=""/>
            </a:pPr>
            <a:endParaRPr lang="en-GB"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750"/>
              </a:spcAft>
              <a:buFont typeface="Symbol" pitchFamily="2" charset="2"/>
              <a:buChar char=""/>
            </a:pPr>
            <a:r>
              <a:rPr lang="en-GB" dirty="0">
                <a:solidFill>
                  <a:srgbClr val="002060"/>
                </a:solidFill>
                <a:latin typeface="Calibri" panose="020F0502020204030204" pitchFamily="34" charset="0"/>
                <a:ea typeface="Calibri" panose="020F0502020204030204" pitchFamily="34" charset="0"/>
                <a:cs typeface="Times New Roman" panose="02020603050405020304" pitchFamily="18" charset="0"/>
              </a:rPr>
              <a:t>Laity need to see themselves as disciples not simply the vicar’s helpers and clergy need to place their trust in others. </a:t>
            </a:r>
            <a:endParaRPr lang="en-GB" i="1"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750"/>
              </a:spcAft>
              <a:buFont typeface="Symbol" pitchFamily="2" charset="2"/>
              <a:buChar char=""/>
            </a:pPr>
            <a:endParaRPr lang="en-GB"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750"/>
              </a:spcAft>
              <a:buFont typeface="Symbol" pitchFamily="2" charset="2"/>
              <a:buChar char=""/>
            </a:pPr>
            <a:r>
              <a:rPr lang="en-GB" dirty="0">
                <a:solidFill>
                  <a:srgbClr val="002060"/>
                </a:solidFill>
                <a:latin typeface="Calibri" panose="020F0502020204030204" pitchFamily="34" charset="0"/>
                <a:ea typeface="Calibri" panose="020F0502020204030204" pitchFamily="34" charset="0"/>
                <a:cs typeface="Times New Roman" panose="02020603050405020304" pitchFamily="18" charset="0"/>
              </a:rPr>
              <a:t>Keep boundaries loose, share across parishes, benefices and deaneries where possible.</a:t>
            </a:r>
          </a:p>
          <a:p>
            <a:pPr lvl="0">
              <a:lnSpc>
                <a:spcPts val="1800"/>
              </a:lnSpc>
              <a:spcAft>
                <a:spcPts val="750"/>
              </a:spcAft>
            </a:pPr>
            <a:endParaRPr lang="en-GB" dirty="0">
              <a:solidFill>
                <a:srgbClr val="002060"/>
              </a:solidFill>
              <a:latin typeface="Times New Roman" panose="02020603050405020304" pitchFamily="18" charset="0"/>
              <a:ea typeface="Calibri" panose="020F0502020204030204" pitchFamily="34" charset="0"/>
            </a:endParaRPr>
          </a:p>
          <a:p>
            <a:pPr marL="342900" lvl="0" indent="-342900">
              <a:lnSpc>
                <a:spcPts val="1800"/>
              </a:lnSpc>
              <a:spcAft>
                <a:spcPts val="750"/>
              </a:spcAft>
              <a:buFont typeface="Symbol" pitchFamily="2" charset="2"/>
              <a:buChar char=""/>
            </a:pPr>
            <a:r>
              <a:rPr lang="en-GB" dirty="0">
                <a:solidFill>
                  <a:srgbClr val="002060"/>
                </a:solidFill>
                <a:latin typeface="Calibri" panose="020F0502020204030204" pitchFamily="34" charset="0"/>
                <a:ea typeface="Calibri" panose="020F0502020204030204" pitchFamily="34" charset="0"/>
                <a:cs typeface="Times New Roman" panose="02020603050405020304" pitchFamily="18" charset="0"/>
              </a:rPr>
              <a:t>Make lay training realistic and where possible local. </a:t>
            </a:r>
            <a:endParaRPr lang="en-GB" dirty="0">
              <a:solidFill>
                <a:srgbClr val="002060"/>
              </a:solidFill>
              <a:latin typeface="Times New Roman" panose="02020603050405020304" pitchFamily="18" charset="0"/>
              <a:ea typeface="Calibri" panose="020F0502020204030204" pitchFamily="34" charset="0"/>
            </a:endParaRPr>
          </a:p>
          <a:p>
            <a:pPr marL="342900" lvl="0" indent="-342900">
              <a:lnSpc>
                <a:spcPts val="1800"/>
              </a:lnSpc>
              <a:spcAft>
                <a:spcPts val="750"/>
              </a:spcAft>
              <a:buFont typeface="Symbol" pitchFamily="2" charset="2"/>
              <a:buChar char=""/>
            </a:pPr>
            <a:endParaRPr lang="en-GB" dirty="0">
              <a:solidFill>
                <a:srgbClr val="00206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750"/>
              </a:spcAft>
              <a:buFont typeface="Symbol" pitchFamily="2" charset="2"/>
              <a:buChar char=""/>
            </a:pPr>
            <a:r>
              <a:rPr lang="en-GB" dirty="0">
                <a:solidFill>
                  <a:srgbClr val="002060"/>
                </a:solidFill>
                <a:latin typeface="Calibri" panose="020F0502020204030204" pitchFamily="34" charset="0"/>
                <a:ea typeface="Calibri" panose="020F0502020204030204" pitchFamily="34" charset="0"/>
                <a:cs typeface="Times New Roman" panose="02020603050405020304" pitchFamily="18" charset="0"/>
              </a:rPr>
              <a:t>Free the clergy for mission, reduce administration, focus on clergy wellbeing. </a:t>
            </a:r>
            <a: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t>			</a:t>
            </a:r>
            <a:endParaRPr lang="en-GB" sz="1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1708029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E549E-D8A1-A647-A9B5-7AFC2DEE3D4B}"/>
              </a:ext>
            </a:extLst>
          </p:cNvPr>
          <p:cNvSpPr>
            <a:spLocks noGrp="1"/>
          </p:cNvSpPr>
          <p:nvPr>
            <p:ph type="title"/>
          </p:nvPr>
        </p:nvSpPr>
        <p:spPr/>
        <p:txBody>
          <a:bodyPr/>
          <a:lstStyle/>
          <a:p>
            <a:r>
              <a:rPr lang="en-GB" b="1" u="sng" dirty="0">
                <a:latin typeface="Calibri" panose="020F0502020204030204" pitchFamily="34" charset="0"/>
                <a:ea typeface="Calibri" panose="020F0502020204030204" pitchFamily="34" charset="0"/>
                <a:cs typeface="Times New Roman" panose="02020603050405020304" pitchFamily="18" charset="0"/>
              </a:rPr>
              <a:t>Holistic</a:t>
            </a:r>
            <a:endParaRPr lang="en-US" dirty="0"/>
          </a:p>
        </p:txBody>
      </p:sp>
      <p:sp>
        <p:nvSpPr>
          <p:cNvPr id="3" name="Rectangle 2">
            <a:extLst>
              <a:ext uri="{FF2B5EF4-FFF2-40B4-BE49-F238E27FC236}">
                <a16:creationId xmlns:a16="http://schemas.microsoft.com/office/drawing/2014/main" id="{32EC2EAB-4D00-0E49-BB29-FBF87E1B23A3}"/>
              </a:ext>
            </a:extLst>
          </p:cNvPr>
          <p:cNvSpPr/>
          <p:nvPr/>
        </p:nvSpPr>
        <p:spPr>
          <a:xfrm>
            <a:off x="971600" y="1871618"/>
            <a:ext cx="8064896" cy="4576702"/>
          </a:xfrm>
          <a:prstGeom prst="rect">
            <a:avLst/>
          </a:prstGeom>
        </p:spPr>
        <p:txBody>
          <a:bodyPr wrap="square">
            <a:spAutoFit/>
          </a:bodyPr>
          <a:lstStyle/>
          <a:p>
            <a:pPr marL="342900" lvl="0" indent="-342900">
              <a:lnSpc>
                <a:spcPts val="1800"/>
              </a:lnSpc>
              <a:spcAft>
                <a:spcPts val="750"/>
              </a:spcAft>
              <a:buFont typeface="Symbol" pitchFamily="2" charset="2"/>
              <a:buChar char=""/>
            </a:pPr>
            <a: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t>There are no one trick wonders, one size does not fit all in rural mission.</a:t>
            </a:r>
            <a:endParaRPr lang="en-GB" dirty="0">
              <a:latin typeface="Times New Roman" panose="02020603050405020304" pitchFamily="18" charset="0"/>
              <a:ea typeface="Calibri" panose="020F0502020204030204" pitchFamily="34" charset="0"/>
            </a:endParaRPr>
          </a:p>
          <a:p>
            <a:pPr marL="342900" lvl="0" indent="-342900">
              <a:lnSpc>
                <a:spcPts val="1800"/>
              </a:lnSpc>
              <a:spcAft>
                <a:spcPts val="750"/>
              </a:spcAft>
              <a:buFont typeface="Symbol" pitchFamily="2" charset="2"/>
              <a:buChar char=""/>
            </a:pPr>
            <a:endPar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750"/>
              </a:spcAft>
              <a:buFont typeface="Symbol" pitchFamily="2" charset="2"/>
              <a:buChar char=""/>
            </a:pPr>
            <a: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t>Understand your context and the community where your church/es serve </a:t>
            </a:r>
            <a:endParaRPr lang="en-GB" dirty="0">
              <a:latin typeface="Times New Roman" panose="02020603050405020304" pitchFamily="18" charset="0"/>
              <a:ea typeface="Calibri" panose="020F0502020204030204" pitchFamily="34" charset="0"/>
            </a:endParaRPr>
          </a:p>
          <a:p>
            <a:pPr marL="342900" lvl="0" indent="-342900">
              <a:lnSpc>
                <a:spcPts val="1800"/>
              </a:lnSpc>
              <a:spcAft>
                <a:spcPts val="750"/>
              </a:spcAft>
              <a:buFont typeface="Symbol" pitchFamily="2" charset="2"/>
              <a:buChar char=""/>
            </a:pPr>
            <a:endPar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750"/>
              </a:spcAft>
              <a:buFont typeface="Symbol" pitchFamily="2" charset="2"/>
              <a:buChar char=""/>
            </a:pPr>
            <a: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t>Join the dots, have an overall strategy that links everything together. </a:t>
            </a:r>
          </a:p>
          <a:p>
            <a:pPr lvl="0">
              <a:lnSpc>
                <a:spcPts val="1800"/>
              </a:lnSpc>
              <a:spcAft>
                <a:spcPts val="750"/>
              </a:spcAft>
            </a:pPr>
            <a:r>
              <a:rPr lang="en-GB" i="1" dirty="0">
                <a:solidFill>
                  <a:srgbClr val="000000"/>
                </a:solidFill>
                <a:latin typeface="Calibri" panose="020F0502020204030204" pitchFamily="34" charset="0"/>
                <a:ea typeface="Calibri" panose="020F0502020204030204" pitchFamily="34" charset="0"/>
                <a:cs typeface="Times New Roman" panose="02020603050405020304" pitchFamily="18" charset="0"/>
              </a:rPr>
              <a:t>	[Do Less Effectively]</a:t>
            </a:r>
            <a:endParaRPr lang="en-GB" dirty="0">
              <a:latin typeface="Times New Roman" panose="02020603050405020304" pitchFamily="18" charset="0"/>
              <a:ea typeface="Calibri" panose="020F0502020204030204" pitchFamily="34" charset="0"/>
            </a:endParaRPr>
          </a:p>
          <a:p>
            <a:pPr marL="342900" lvl="0" indent="-342900">
              <a:lnSpc>
                <a:spcPts val="1800"/>
              </a:lnSpc>
              <a:spcAft>
                <a:spcPts val="750"/>
              </a:spcAft>
              <a:buFont typeface="Symbol" pitchFamily="2" charset="2"/>
              <a:buChar char=""/>
            </a:pPr>
            <a:endPar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750"/>
              </a:spcAft>
              <a:buFont typeface="Symbol" pitchFamily="2" charset="2"/>
              <a:buChar char=""/>
            </a:pPr>
            <a: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t>Be persistent and persevere, change and growth won’t happen overnight.</a:t>
            </a:r>
            <a:endParaRPr lang="en-GB" dirty="0">
              <a:latin typeface="Times New Roman" panose="02020603050405020304" pitchFamily="18" charset="0"/>
              <a:ea typeface="Calibri" panose="020F0502020204030204" pitchFamily="34" charset="0"/>
            </a:endParaRPr>
          </a:p>
          <a:p>
            <a:pPr marL="342900" lvl="0" indent="-342900">
              <a:lnSpc>
                <a:spcPts val="1800"/>
              </a:lnSpc>
              <a:spcAft>
                <a:spcPts val="750"/>
              </a:spcAft>
              <a:buFont typeface="Symbol" pitchFamily="2" charset="2"/>
              <a:buChar char=""/>
            </a:pPr>
            <a:endPar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ts val="1800"/>
              </a:lnSpc>
              <a:spcAft>
                <a:spcPts val="750"/>
              </a:spcAft>
              <a:buFont typeface="Symbol" pitchFamily="2" charset="2"/>
              <a:buChar char=""/>
            </a:pPr>
            <a:r>
              <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rPr>
              <a:t>Radical Welcome to all – be inclusive not exclusive.</a:t>
            </a:r>
          </a:p>
          <a:p>
            <a:pPr marL="342900" lvl="0" indent="-342900">
              <a:lnSpc>
                <a:spcPts val="1800"/>
              </a:lnSpc>
              <a:spcAft>
                <a:spcPts val="750"/>
              </a:spcAft>
              <a:buFont typeface="Symbol" pitchFamily="2" charset="2"/>
              <a:buChar char=""/>
            </a:pPr>
            <a:endParaRPr lang="en-GB" dirty="0">
              <a:solidFill>
                <a:srgbClr val="000000"/>
              </a:solidFill>
              <a:latin typeface="Calibri" panose="020F0502020204030204" pitchFamily="34" charset="0"/>
              <a:ea typeface="Calibri" panose="020F0502020204030204" pitchFamily="34" charset="0"/>
              <a:cs typeface="Times New Roman" panose="02020603050405020304" pitchFamily="18" charset="0"/>
            </a:endParaRPr>
          </a:p>
          <a:p>
            <a:pPr lvl="0">
              <a:lnSpc>
                <a:spcPts val="1800"/>
              </a:lnSpc>
              <a:spcAft>
                <a:spcPts val="750"/>
              </a:spcAft>
            </a:pPr>
            <a:endParaRPr lang="en-GB" dirty="0">
              <a:latin typeface="Times New Roman" panose="02020603050405020304" pitchFamily="18" charset="0"/>
              <a:ea typeface="Calibri" panose="020F0502020204030204" pitchFamily="34" charset="0"/>
            </a:endParaRPr>
          </a:p>
          <a:p>
            <a:pPr algn="ctr">
              <a:lnSpc>
                <a:spcPts val="1800"/>
              </a:lnSpc>
              <a:spcAft>
                <a:spcPts val="750"/>
              </a:spcAft>
            </a:pPr>
            <a:r>
              <a:rPr lang="en-GB" sz="2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All of this must be founded on prayer, a generous spirit and love of service.</a:t>
            </a:r>
            <a:endParaRPr lang="en-GB" sz="18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9545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C855C9A-2D21-094A-83F5-985B45AB9609}"/>
              </a:ext>
            </a:extLst>
          </p:cNvPr>
          <p:cNvSpPr/>
          <p:nvPr/>
        </p:nvSpPr>
        <p:spPr>
          <a:xfrm>
            <a:off x="1763688" y="1412776"/>
            <a:ext cx="6390456" cy="5262979"/>
          </a:xfrm>
          <a:prstGeom prst="rect">
            <a:avLst/>
          </a:prstGeom>
        </p:spPr>
        <p:txBody>
          <a:bodyPr wrap="square">
            <a:spAutoFit/>
          </a:bodyPr>
          <a:lstStyle/>
          <a:p>
            <a:pPr algn="ctr">
              <a:spcAft>
                <a:spcPts val="0"/>
              </a:spcAft>
            </a:pPr>
            <a:r>
              <a:rPr lang="en-GB" sz="2400" b="1"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Prayer for Renewal</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GB"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Heavenly Father, in Jesus name we ask for a fresh outpouring of your Holy Spirit on our Churches. Help us to grow in our experience of your love, forgiveness and healing. Challenge our contentment to stay as we are. Renew our vision of what it means to be a disciple of Jesus Christ. That through our words and the way we live, others may be drawn to his way. Give us the wisdom to seek your will and grant us the joy that comes from wholeheartedly following it. For your Glory and the good of all your people. AMEN. </a:t>
            </a:r>
          </a:p>
          <a:p>
            <a:pPr algn="ctr">
              <a:spcAft>
                <a:spcPts val="0"/>
              </a:spcAft>
            </a:pPr>
            <a:r>
              <a:rPr lang="en-GB" sz="2400"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[Canon Nicholas Gandy OGS]</a:t>
            </a:r>
            <a:endParaRPr lang="en-GB" sz="2400" dirty="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r>
              <a:rPr lang="en-GB" sz="2400" dirty="0">
                <a:latin typeface="Calibri" panose="020F0502020204030204" pitchFamily="34" charset="0"/>
                <a:ea typeface="Calibri" panose="020F0502020204030204" pitchFamily="34" charset="0"/>
                <a:cs typeface="Times New Roman" panose="02020603050405020304" pitchFamily="18" charset="0"/>
              </a:rPr>
              <a:t>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95428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GB" sz="6000" dirty="0"/>
          </a:p>
          <a:p>
            <a:pPr marL="0" indent="0" algn="ctr">
              <a:buNone/>
            </a:pPr>
            <a:r>
              <a:rPr lang="en-GB" sz="6000" dirty="0"/>
              <a:t>Thank You!</a:t>
            </a:r>
            <a:endParaRPr lang="en-GB" dirty="0"/>
          </a:p>
          <a:p>
            <a:pPr marL="0" indent="0">
              <a:buNone/>
            </a:pPr>
            <a:endParaRPr lang="en-GB" sz="2000" dirty="0"/>
          </a:p>
        </p:txBody>
      </p:sp>
    </p:spTree>
    <p:extLst>
      <p:ext uri="{BB962C8B-B14F-4D97-AF65-F5344CB8AC3E}">
        <p14:creationId xmlns:p14="http://schemas.microsoft.com/office/powerpoint/2010/main" val="35869687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TotalTime>
  <Words>569</Words>
  <Application>Microsoft Office PowerPoint</Application>
  <PresentationFormat>On-screen Show (4:3)</PresentationFormat>
  <Paragraphs>78</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Symbol</vt:lpstr>
      <vt:lpstr>Times New Roman</vt:lpstr>
      <vt:lpstr>Office Theme</vt:lpstr>
      <vt:lpstr>Rural Hope</vt:lpstr>
      <vt:lpstr>Role of the RFOs</vt:lpstr>
      <vt:lpstr>Four Pillars of Mission and Growth in the Rural Church </vt:lpstr>
      <vt:lpstr>Intentional</vt:lpstr>
      <vt:lpstr>Relational</vt:lpstr>
      <vt:lpstr>Collaborative</vt:lpstr>
      <vt:lpstr>Holistic</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Rural Hope</dc:title>
  <dc:creator>Microsoft Office User</dc:creator>
  <cp:lastModifiedBy>Michael Ford</cp:lastModifiedBy>
  <cp:revision>16</cp:revision>
  <dcterms:created xsi:type="dcterms:W3CDTF">2019-05-28T11:28:11Z</dcterms:created>
  <dcterms:modified xsi:type="dcterms:W3CDTF">2020-02-27T17:06:44Z</dcterms:modified>
</cp:coreProperties>
</file>