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71" r:id="rId3"/>
    <p:sldId id="264" r:id="rId4"/>
    <p:sldId id="280" r:id="rId5"/>
    <p:sldId id="281" r:id="rId6"/>
    <p:sldId id="282" r:id="rId7"/>
    <p:sldId id="283" r:id="rId8"/>
    <p:sldId id="284" r:id="rId9"/>
    <p:sldId id="265" r:id="rId10"/>
  </p:sldIdLst>
  <p:sldSz cx="9144000" cy="6858000" type="screen4x3"/>
  <p:notesSz cx="6858000" cy="99472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FFFE1"/>
    <a:srgbClr val="8379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03" autoAdjust="0"/>
    <p:restoredTop sz="92500"/>
  </p:normalViewPr>
  <p:slideViewPr>
    <p:cSldViewPr>
      <p:cViewPr varScale="1">
        <p:scale>
          <a:sx n="68" d="100"/>
          <a:sy n="68" d="100"/>
        </p:scale>
        <p:origin x="172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4AEF0E6C-6590-4688-9C2D-6BD767152DEF}" type="datetimeFigureOut">
              <a:rPr lang="en-GB" smtClean="0"/>
              <a:t>27/02/2020</a:t>
            </a:fld>
            <a:endParaRPr lang="en-GB" dirty="0"/>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7FC30C80-73E1-4DC1-8FED-87D7B4B0645F}" type="slidenum">
              <a:rPr lang="en-GB" smtClean="0"/>
              <a:t>‹#›</a:t>
            </a:fld>
            <a:endParaRPr lang="en-GB" dirty="0"/>
          </a:p>
        </p:txBody>
      </p:sp>
    </p:spTree>
    <p:extLst>
      <p:ext uri="{BB962C8B-B14F-4D97-AF65-F5344CB8AC3E}">
        <p14:creationId xmlns:p14="http://schemas.microsoft.com/office/powerpoint/2010/main" val="6728827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Footer Placeholder 4"/>
          <p:cNvSpPr>
            <a:spLocks noGrp="1"/>
          </p:cNvSpPr>
          <p:nvPr>
            <p:ph type="ftr" sz="quarter" idx="10"/>
          </p:nvPr>
        </p:nvSpPr>
        <p:spPr/>
        <p:txBody>
          <a:bodyPr/>
          <a:lstStyle>
            <a:lvl1pPr>
              <a:defRPr/>
            </a:lvl1pPr>
          </a:lstStyle>
          <a:p>
            <a:pPr>
              <a:defRPr/>
            </a:pPr>
            <a:endParaRPr lang="en-US" dirty="0"/>
          </a:p>
        </p:txBody>
      </p:sp>
      <p:sp>
        <p:nvSpPr>
          <p:cNvPr id="5" name="Date Placeholder 3"/>
          <p:cNvSpPr>
            <a:spLocks noGrp="1"/>
          </p:cNvSpPr>
          <p:nvPr>
            <p:ph type="dt" sz="half" idx="11"/>
          </p:nvPr>
        </p:nvSpPr>
        <p:spPr/>
        <p:txBody>
          <a:bodyPr/>
          <a:lstStyle>
            <a:lvl1pPr>
              <a:defRPr/>
            </a:lvl1pPr>
          </a:lstStyle>
          <a:p>
            <a:pPr>
              <a:defRPr/>
            </a:pPr>
            <a:fld id="{1663C9B1-78D7-4E36-A2E0-65DBE9EE1CE3}" type="datetimeFigureOut">
              <a:rPr lang="en-US"/>
              <a:pPr>
                <a:defRPr/>
              </a:pPr>
              <a:t>2/27/2020</a:t>
            </a:fld>
            <a:endParaRPr lang="en-US" dirty="0"/>
          </a:p>
        </p:txBody>
      </p:sp>
    </p:spTree>
    <p:extLst>
      <p:ext uri="{BB962C8B-B14F-4D97-AF65-F5344CB8AC3E}">
        <p14:creationId xmlns:p14="http://schemas.microsoft.com/office/powerpoint/2010/main" val="3935854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endParaRPr lang="en-US" dirty="0"/>
          </a:p>
        </p:txBody>
      </p:sp>
      <p:sp>
        <p:nvSpPr>
          <p:cNvPr id="5" name="Date Placeholder 3"/>
          <p:cNvSpPr>
            <a:spLocks noGrp="1"/>
          </p:cNvSpPr>
          <p:nvPr>
            <p:ph type="dt" sz="half" idx="11"/>
          </p:nvPr>
        </p:nvSpPr>
        <p:spPr/>
        <p:txBody>
          <a:bodyPr/>
          <a:lstStyle>
            <a:lvl1pPr>
              <a:defRPr/>
            </a:lvl1pPr>
          </a:lstStyle>
          <a:p>
            <a:pPr>
              <a:defRPr/>
            </a:pPr>
            <a:fld id="{B48DEE0C-EDB3-4472-BD97-765C4A81791D}" type="datetimeFigureOut">
              <a:rPr lang="en-US"/>
              <a:pPr>
                <a:defRPr/>
              </a:pPr>
              <a:t>2/27/2020</a:t>
            </a:fld>
            <a:endParaRPr lang="en-US" dirty="0"/>
          </a:p>
        </p:txBody>
      </p:sp>
    </p:spTree>
    <p:extLst>
      <p:ext uri="{BB962C8B-B14F-4D97-AF65-F5344CB8AC3E}">
        <p14:creationId xmlns:p14="http://schemas.microsoft.com/office/powerpoint/2010/main" val="1858414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28736"/>
            <a:ext cx="1728814" cy="46974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7224" y="1428736"/>
            <a:ext cx="5619776" cy="4697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endParaRPr lang="en-US" dirty="0"/>
          </a:p>
        </p:txBody>
      </p:sp>
      <p:sp>
        <p:nvSpPr>
          <p:cNvPr id="5" name="Date Placeholder 3"/>
          <p:cNvSpPr>
            <a:spLocks noGrp="1"/>
          </p:cNvSpPr>
          <p:nvPr>
            <p:ph type="dt" sz="half" idx="11"/>
          </p:nvPr>
        </p:nvSpPr>
        <p:spPr/>
        <p:txBody>
          <a:bodyPr/>
          <a:lstStyle>
            <a:lvl1pPr>
              <a:defRPr/>
            </a:lvl1pPr>
          </a:lstStyle>
          <a:p>
            <a:pPr>
              <a:defRPr/>
            </a:pPr>
            <a:fld id="{D97F9A2C-7784-42D2-AEEF-FD1E60DB2778}" type="datetimeFigureOut">
              <a:rPr lang="en-US"/>
              <a:pPr>
                <a:defRPr/>
              </a:pPr>
              <a:t>2/27/2020</a:t>
            </a:fld>
            <a:endParaRPr lang="en-US" dirty="0"/>
          </a:p>
        </p:txBody>
      </p:sp>
    </p:spTree>
    <p:extLst>
      <p:ext uri="{BB962C8B-B14F-4D97-AF65-F5344CB8AC3E}">
        <p14:creationId xmlns:p14="http://schemas.microsoft.com/office/powerpoint/2010/main" val="4140505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endParaRPr lang="en-US" dirty="0"/>
          </a:p>
        </p:txBody>
      </p:sp>
      <p:sp>
        <p:nvSpPr>
          <p:cNvPr id="5" name="Date Placeholder 3"/>
          <p:cNvSpPr>
            <a:spLocks noGrp="1"/>
          </p:cNvSpPr>
          <p:nvPr>
            <p:ph type="dt" sz="half" idx="11"/>
          </p:nvPr>
        </p:nvSpPr>
        <p:spPr/>
        <p:txBody>
          <a:bodyPr/>
          <a:lstStyle>
            <a:lvl1pPr>
              <a:defRPr/>
            </a:lvl1pPr>
          </a:lstStyle>
          <a:p>
            <a:pPr>
              <a:defRPr/>
            </a:pPr>
            <a:fld id="{E3351CBA-8C59-4602-8C7C-F734DCFDEE44}" type="datetimeFigureOut">
              <a:rPr lang="en-US"/>
              <a:pPr>
                <a:defRPr/>
              </a:pPr>
              <a:t>2/27/2020</a:t>
            </a:fld>
            <a:endParaRPr lang="en-US" dirty="0"/>
          </a:p>
        </p:txBody>
      </p:sp>
    </p:spTree>
    <p:extLst>
      <p:ext uri="{BB962C8B-B14F-4D97-AF65-F5344CB8AC3E}">
        <p14:creationId xmlns:p14="http://schemas.microsoft.com/office/powerpoint/2010/main" val="1232715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5785" y="4406900"/>
            <a:ext cx="7643867"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85785" y="2906713"/>
            <a:ext cx="7643867"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en-US" dirty="0"/>
          </a:p>
        </p:txBody>
      </p:sp>
      <p:sp>
        <p:nvSpPr>
          <p:cNvPr id="5" name="Date Placeholder 3"/>
          <p:cNvSpPr>
            <a:spLocks noGrp="1"/>
          </p:cNvSpPr>
          <p:nvPr>
            <p:ph type="dt" sz="half" idx="11"/>
          </p:nvPr>
        </p:nvSpPr>
        <p:spPr/>
        <p:txBody>
          <a:bodyPr/>
          <a:lstStyle>
            <a:lvl1pPr>
              <a:defRPr/>
            </a:lvl1pPr>
          </a:lstStyle>
          <a:p>
            <a:pPr>
              <a:defRPr/>
            </a:pPr>
            <a:fld id="{D3712AD8-6ECE-46D4-9F70-2812CD49EF58}" type="datetimeFigureOut">
              <a:rPr lang="en-US"/>
              <a:pPr>
                <a:defRPr/>
              </a:pPr>
              <a:t>2/27/2020</a:t>
            </a:fld>
            <a:endParaRPr lang="en-US" dirty="0"/>
          </a:p>
        </p:txBody>
      </p:sp>
    </p:spTree>
    <p:extLst>
      <p:ext uri="{BB962C8B-B14F-4D97-AF65-F5344CB8AC3E}">
        <p14:creationId xmlns:p14="http://schemas.microsoft.com/office/powerpoint/2010/main" val="409998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7224" y="1600200"/>
            <a:ext cx="36385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371001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endParaRPr lang="en-US" dirty="0"/>
          </a:p>
        </p:txBody>
      </p:sp>
      <p:sp>
        <p:nvSpPr>
          <p:cNvPr id="6" name="Date Placeholder 3"/>
          <p:cNvSpPr>
            <a:spLocks noGrp="1"/>
          </p:cNvSpPr>
          <p:nvPr>
            <p:ph type="dt" sz="half" idx="11"/>
          </p:nvPr>
        </p:nvSpPr>
        <p:spPr/>
        <p:txBody>
          <a:bodyPr/>
          <a:lstStyle>
            <a:lvl1pPr>
              <a:defRPr/>
            </a:lvl1pPr>
          </a:lstStyle>
          <a:p>
            <a:pPr>
              <a:defRPr/>
            </a:pPr>
            <a:fld id="{AAFF0535-5905-4948-AEBC-CAE099297E57}" type="datetimeFigureOut">
              <a:rPr lang="en-US"/>
              <a:pPr>
                <a:defRPr/>
              </a:pPr>
              <a:t>2/27/2020</a:t>
            </a:fld>
            <a:endParaRPr lang="en-US" dirty="0"/>
          </a:p>
        </p:txBody>
      </p:sp>
    </p:spTree>
    <p:extLst>
      <p:ext uri="{BB962C8B-B14F-4D97-AF65-F5344CB8AC3E}">
        <p14:creationId xmlns:p14="http://schemas.microsoft.com/office/powerpoint/2010/main" val="201277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57224" y="1714487"/>
            <a:ext cx="3640164" cy="78581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57224" y="2500305"/>
            <a:ext cx="3640164" cy="36258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14488"/>
            <a:ext cx="3713189" cy="7858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00305"/>
            <a:ext cx="3713189" cy="36258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10"/>
          </p:nvPr>
        </p:nvSpPr>
        <p:spPr/>
        <p:txBody>
          <a:bodyPr/>
          <a:lstStyle>
            <a:lvl1pPr>
              <a:defRPr/>
            </a:lvl1pPr>
          </a:lstStyle>
          <a:p>
            <a:pPr>
              <a:defRPr/>
            </a:pPr>
            <a:endParaRPr lang="en-US" dirty="0"/>
          </a:p>
        </p:txBody>
      </p:sp>
      <p:sp>
        <p:nvSpPr>
          <p:cNvPr id="8" name="Date Placeholder 3"/>
          <p:cNvSpPr>
            <a:spLocks noGrp="1"/>
          </p:cNvSpPr>
          <p:nvPr>
            <p:ph type="dt" sz="half" idx="11"/>
          </p:nvPr>
        </p:nvSpPr>
        <p:spPr/>
        <p:txBody>
          <a:bodyPr/>
          <a:lstStyle>
            <a:lvl1pPr>
              <a:defRPr/>
            </a:lvl1pPr>
          </a:lstStyle>
          <a:p>
            <a:pPr>
              <a:defRPr/>
            </a:pPr>
            <a:fld id="{9E9C92AD-8A80-481B-AB31-456ACB85C7F3}" type="datetimeFigureOut">
              <a:rPr lang="en-US"/>
              <a:pPr>
                <a:defRPr/>
              </a:pPr>
              <a:t>2/27/2020</a:t>
            </a:fld>
            <a:endParaRPr lang="en-US" dirty="0"/>
          </a:p>
        </p:txBody>
      </p:sp>
    </p:spTree>
    <p:extLst>
      <p:ext uri="{BB962C8B-B14F-4D97-AF65-F5344CB8AC3E}">
        <p14:creationId xmlns:p14="http://schemas.microsoft.com/office/powerpoint/2010/main" val="4261082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pPr>
              <a:defRPr/>
            </a:pPr>
            <a:endParaRPr lang="en-US" dirty="0"/>
          </a:p>
        </p:txBody>
      </p:sp>
      <p:sp>
        <p:nvSpPr>
          <p:cNvPr id="4" name="Date Placeholder 3"/>
          <p:cNvSpPr>
            <a:spLocks noGrp="1"/>
          </p:cNvSpPr>
          <p:nvPr>
            <p:ph type="dt" sz="half" idx="11"/>
          </p:nvPr>
        </p:nvSpPr>
        <p:spPr/>
        <p:txBody>
          <a:bodyPr/>
          <a:lstStyle>
            <a:lvl1pPr>
              <a:defRPr/>
            </a:lvl1pPr>
          </a:lstStyle>
          <a:p>
            <a:pPr>
              <a:defRPr/>
            </a:pPr>
            <a:fld id="{44CD5167-57B0-4D8F-89B8-75C7ACF84EE8}" type="datetimeFigureOut">
              <a:rPr lang="en-US"/>
              <a:pPr>
                <a:defRPr/>
              </a:pPr>
              <a:t>2/27/2020</a:t>
            </a:fld>
            <a:endParaRPr lang="en-US" dirty="0"/>
          </a:p>
        </p:txBody>
      </p:sp>
    </p:spTree>
    <p:extLst>
      <p:ext uri="{BB962C8B-B14F-4D97-AF65-F5344CB8AC3E}">
        <p14:creationId xmlns:p14="http://schemas.microsoft.com/office/powerpoint/2010/main" val="428363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en-US" dirty="0"/>
          </a:p>
        </p:txBody>
      </p:sp>
      <p:sp>
        <p:nvSpPr>
          <p:cNvPr id="3" name="Date Placeholder 3"/>
          <p:cNvSpPr>
            <a:spLocks noGrp="1"/>
          </p:cNvSpPr>
          <p:nvPr>
            <p:ph type="dt" sz="half" idx="11"/>
          </p:nvPr>
        </p:nvSpPr>
        <p:spPr/>
        <p:txBody>
          <a:bodyPr/>
          <a:lstStyle>
            <a:lvl1pPr>
              <a:defRPr/>
            </a:lvl1pPr>
          </a:lstStyle>
          <a:p>
            <a:pPr>
              <a:defRPr/>
            </a:pPr>
            <a:fld id="{801A4456-A82C-4A9C-A143-EF4D51C0647D}" type="datetimeFigureOut">
              <a:rPr lang="en-US"/>
              <a:pPr>
                <a:defRPr/>
              </a:pPr>
              <a:t>2/27/2020</a:t>
            </a:fld>
            <a:endParaRPr lang="en-US" dirty="0"/>
          </a:p>
        </p:txBody>
      </p:sp>
    </p:spTree>
    <p:extLst>
      <p:ext uri="{BB962C8B-B14F-4D97-AF65-F5344CB8AC3E}">
        <p14:creationId xmlns:p14="http://schemas.microsoft.com/office/powerpoint/2010/main" val="1389310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itle 1"/>
          <p:cNvSpPr txBox="1">
            <a:spLocks/>
          </p:cNvSpPr>
          <p:nvPr userDrawn="1"/>
        </p:nvSpPr>
        <p:spPr>
          <a:xfrm>
            <a:off x="857250" y="201613"/>
            <a:ext cx="7429500" cy="1143000"/>
          </a:xfrm>
          <a:prstGeom prst="rect">
            <a:avLst/>
          </a:prstGeom>
        </p:spPr>
        <p:txBody>
          <a:bodyPr anchor="ctr">
            <a:normAutofit/>
          </a:bodyPr>
          <a:lstStyle/>
          <a:p>
            <a:pPr algn="ctr" fontAlgn="auto">
              <a:spcAft>
                <a:spcPts val="0"/>
              </a:spcAft>
              <a:defRPr/>
            </a:pPr>
            <a:r>
              <a:rPr lang="en-US" sz="3200" dirty="0">
                <a:ea typeface="+mj-ea"/>
                <a:cs typeface="Arial" pitchFamily="34" charset="0"/>
              </a:rPr>
              <a:t>Click to edit Master title style</a:t>
            </a:r>
          </a:p>
        </p:txBody>
      </p:sp>
      <p:sp>
        <p:nvSpPr>
          <p:cNvPr id="2" name="Title 1"/>
          <p:cNvSpPr>
            <a:spLocks noGrp="1"/>
          </p:cNvSpPr>
          <p:nvPr>
            <p:ph type="title"/>
          </p:nvPr>
        </p:nvSpPr>
        <p:spPr>
          <a:xfrm>
            <a:off x="857224" y="1266818"/>
            <a:ext cx="260828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643050"/>
            <a:ext cx="4711726" cy="448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57224" y="2428868"/>
            <a:ext cx="2608289" cy="369729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4"/>
          <p:cNvSpPr>
            <a:spLocks noGrp="1"/>
          </p:cNvSpPr>
          <p:nvPr>
            <p:ph type="ftr" sz="quarter" idx="10"/>
          </p:nvPr>
        </p:nvSpPr>
        <p:spPr/>
        <p:txBody>
          <a:bodyP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endParaRPr lang="en-US" dirty="0"/>
          </a:p>
        </p:txBody>
      </p:sp>
      <p:sp>
        <p:nvSpPr>
          <p:cNvPr id="7" name="Date Placeholder 3"/>
          <p:cNvSpPr>
            <a:spLocks noGrp="1"/>
          </p:cNvSpPr>
          <p:nvPr>
            <p:ph type="dt" sz="half" idx="11"/>
          </p:nvPr>
        </p:nvSpPr>
        <p:spPr/>
        <p:txBody>
          <a:bodyP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55425785-8227-4CF5-A4EC-1AB86DF7DA24}" type="datetimeFigureOut">
              <a:rPr lang="en-US"/>
              <a:pPr>
                <a:defRPr/>
              </a:pPr>
              <a:t>2/27/2020</a:t>
            </a:fld>
            <a:endParaRPr lang="en-US" dirty="0"/>
          </a:p>
        </p:txBody>
      </p:sp>
    </p:spTree>
    <p:extLst>
      <p:ext uri="{BB962C8B-B14F-4D97-AF65-F5344CB8AC3E}">
        <p14:creationId xmlns:p14="http://schemas.microsoft.com/office/powerpoint/2010/main" val="2100249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48278"/>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1428735"/>
            <a:ext cx="5486400" cy="371477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715016"/>
            <a:ext cx="5486400" cy="4571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dirty="0"/>
          </a:p>
        </p:txBody>
      </p:sp>
      <p:sp>
        <p:nvSpPr>
          <p:cNvPr id="6" name="Date Placeholder 3"/>
          <p:cNvSpPr>
            <a:spLocks noGrp="1"/>
          </p:cNvSpPr>
          <p:nvPr>
            <p:ph type="dt" sz="half" idx="11"/>
          </p:nvPr>
        </p:nvSpPr>
        <p:spPr/>
        <p:txBody>
          <a:bodyPr/>
          <a:lstStyle>
            <a:lvl1pPr>
              <a:defRPr/>
            </a:lvl1pPr>
          </a:lstStyle>
          <a:p>
            <a:pPr>
              <a:defRPr/>
            </a:pPr>
            <a:fld id="{1553EE00-4DFB-4BA8-A974-C50BAFBF3540}" type="datetimeFigureOut">
              <a:rPr lang="en-US"/>
              <a:pPr>
                <a:defRPr/>
              </a:pPr>
              <a:t>2/27/2020</a:t>
            </a:fld>
            <a:endParaRPr lang="en-US" dirty="0"/>
          </a:p>
        </p:txBody>
      </p:sp>
    </p:spTree>
    <p:extLst>
      <p:ext uri="{BB962C8B-B14F-4D97-AF65-F5344CB8AC3E}">
        <p14:creationId xmlns:p14="http://schemas.microsoft.com/office/powerpoint/2010/main" val="285538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pic>
        <p:nvPicPr>
          <p:cNvPr id="1026" name="Picture 9" descr="cofe-dos-png.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261225" y="239713"/>
            <a:ext cx="17145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857250" y="201613"/>
            <a:ext cx="74295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857250" y="1600200"/>
            <a:ext cx="74295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Title 1"/>
          <p:cNvSpPr txBox="1">
            <a:spLocks/>
          </p:cNvSpPr>
          <p:nvPr userDrawn="1"/>
        </p:nvSpPr>
        <p:spPr>
          <a:xfrm>
            <a:off x="838200" y="6572250"/>
            <a:ext cx="8305800" cy="290513"/>
          </a:xfrm>
          <a:prstGeom prst="rect">
            <a:avLst/>
          </a:prstGeom>
          <a:solidFill>
            <a:srgbClr val="8379B2"/>
          </a:solidFill>
        </p:spPr>
        <p:txBody>
          <a:bodyPr anchor="ctr">
            <a:norm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80000"/>
              </a:lnSpc>
            </a:pPr>
            <a:fld id="{1D6D2A31-52AC-4262-8DFF-7A174613DDCE}" type="slidenum">
              <a:rPr lang="en-GB" altLang="en-US" sz="1400" b="1">
                <a:cs typeface="Arial" panose="020B0604020202020204" pitchFamily="34" charset="0"/>
              </a:rPr>
              <a:pPr algn="r" eaLnBrk="1" hangingPunct="1">
                <a:lnSpc>
                  <a:spcPct val="80000"/>
                </a:lnSpc>
              </a:pPr>
              <a:t>‹#›</a:t>
            </a:fld>
            <a:r>
              <a:rPr lang="en-GB" altLang="en-US" sz="1100" dirty="0">
                <a:latin typeface="Calibri" panose="020F0502020204030204" pitchFamily="34" charset="0"/>
              </a:rPr>
              <a:t>	 </a:t>
            </a:r>
            <a:endParaRPr lang="en-US" altLang="en-US" sz="1100" dirty="0">
              <a:latin typeface="Calibri" panose="020F0502020204030204" pitchFamily="34" charset="0"/>
            </a:endParaRPr>
          </a:p>
        </p:txBody>
      </p:sp>
      <p:cxnSp>
        <p:nvCxnSpPr>
          <p:cNvPr id="9" name="Straight Connector 8"/>
          <p:cNvCxnSpPr/>
          <p:nvPr userDrawn="1"/>
        </p:nvCxnSpPr>
        <p:spPr>
          <a:xfrm>
            <a:off x="838200" y="1285875"/>
            <a:ext cx="8305800" cy="0"/>
          </a:xfrm>
          <a:prstGeom prst="line">
            <a:avLst/>
          </a:prstGeom>
          <a:ln w="25400">
            <a:solidFill>
              <a:srgbClr val="8379B2"/>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a:spLocks noGrp="1"/>
          </p:cNvSpPr>
          <p:nvPr>
            <p:ph type="ftr" sz="quarter" idx="3"/>
          </p:nvPr>
        </p:nvSpPr>
        <p:spPr>
          <a:xfrm>
            <a:off x="857250" y="6516688"/>
            <a:ext cx="6429375"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endParaRPr lang="en-US" dirty="0"/>
          </a:p>
        </p:txBody>
      </p:sp>
      <p:sp>
        <p:nvSpPr>
          <p:cNvPr id="13" name="Date Placeholder 3"/>
          <p:cNvSpPr>
            <a:spLocks noGrp="1"/>
          </p:cNvSpPr>
          <p:nvPr>
            <p:ph type="dt" sz="half" idx="2"/>
          </p:nvPr>
        </p:nvSpPr>
        <p:spPr>
          <a:xfrm>
            <a:off x="7286625" y="6518275"/>
            <a:ext cx="1857375"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6DEEE46A-5382-4B95-BC6E-C661FBD80420}" type="datetimeFigureOut">
              <a:rPr lang="en-US"/>
              <a:pPr>
                <a:defRPr/>
              </a:pPr>
              <a:t>2/27/2020</a:t>
            </a:fld>
            <a:endParaRPr lang="en-US" dirty="0"/>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39688" y="332656"/>
            <a:ext cx="1224000" cy="612000"/>
          </a:xfrm>
          <a:prstGeom prst="rect">
            <a:avLst/>
          </a:prstGeom>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5" r:id="rId8"/>
    <p:sldLayoutId id="2147483752" r:id="rId9"/>
    <p:sldLayoutId id="2147483753" r:id="rId10"/>
    <p:sldLayoutId id="2147483754" r:id="rId11"/>
  </p:sldLayoutIdLst>
  <p:txStyles>
    <p:titleStyle>
      <a:lvl1pPr algn="ctr" rtl="0" eaLnBrk="0" fontAlgn="base" hangingPunct="0">
        <a:spcBef>
          <a:spcPct val="0"/>
        </a:spcBef>
        <a:spcAft>
          <a:spcPct val="0"/>
        </a:spcAft>
        <a:defRPr sz="3200" kern="1200">
          <a:solidFill>
            <a:srgbClr val="002060"/>
          </a:solidFill>
          <a:latin typeface="Arial" pitchFamily="34" charset="0"/>
          <a:ea typeface="+mj-ea"/>
          <a:cs typeface="Arial" pitchFamily="34" charset="0"/>
        </a:defRPr>
      </a:lvl1pPr>
      <a:lvl2pPr algn="ctr" rtl="0" eaLnBrk="0" fontAlgn="base" hangingPunct="0">
        <a:spcBef>
          <a:spcPct val="0"/>
        </a:spcBef>
        <a:spcAft>
          <a:spcPct val="0"/>
        </a:spcAft>
        <a:defRPr sz="3200">
          <a:solidFill>
            <a:srgbClr val="002060"/>
          </a:solidFill>
          <a:latin typeface="Arial" charset="0"/>
          <a:cs typeface="Arial" charset="0"/>
        </a:defRPr>
      </a:lvl2pPr>
      <a:lvl3pPr algn="ctr" rtl="0" eaLnBrk="0" fontAlgn="base" hangingPunct="0">
        <a:spcBef>
          <a:spcPct val="0"/>
        </a:spcBef>
        <a:spcAft>
          <a:spcPct val="0"/>
        </a:spcAft>
        <a:defRPr sz="3200">
          <a:solidFill>
            <a:srgbClr val="002060"/>
          </a:solidFill>
          <a:latin typeface="Arial" charset="0"/>
          <a:cs typeface="Arial" charset="0"/>
        </a:defRPr>
      </a:lvl3pPr>
      <a:lvl4pPr algn="ctr" rtl="0" eaLnBrk="0" fontAlgn="base" hangingPunct="0">
        <a:spcBef>
          <a:spcPct val="0"/>
        </a:spcBef>
        <a:spcAft>
          <a:spcPct val="0"/>
        </a:spcAft>
        <a:defRPr sz="3200">
          <a:solidFill>
            <a:srgbClr val="002060"/>
          </a:solidFill>
          <a:latin typeface="Arial" charset="0"/>
          <a:cs typeface="Arial" charset="0"/>
        </a:defRPr>
      </a:lvl4pPr>
      <a:lvl5pPr algn="ctr" rtl="0" eaLnBrk="0" fontAlgn="base" hangingPunct="0">
        <a:spcBef>
          <a:spcPct val="0"/>
        </a:spcBef>
        <a:spcAft>
          <a:spcPct val="0"/>
        </a:spcAft>
        <a:defRPr sz="3200">
          <a:solidFill>
            <a:srgbClr val="002060"/>
          </a:solidFill>
          <a:latin typeface="Arial" charset="0"/>
          <a:cs typeface="Arial" charset="0"/>
        </a:defRPr>
      </a:lvl5pPr>
      <a:lvl6pPr marL="457200" algn="ctr" rtl="0" fontAlgn="base">
        <a:spcBef>
          <a:spcPct val="0"/>
        </a:spcBef>
        <a:spcAft>
          <a:spcPct val="0"/>
        </a:spcAft>
        <a:defRPr sz="3200">
          <a:solidFill>
            <a:schemeClr val="tx1"/>
          </a:solidFill>
          <a:latin typeface="Arial" charset="0"/>
          <a:cs typeface="Arial" charset="0"/>
        </a:defRPr>
      </a:lvl6pPr>
      <a:lvl7pPr marL="914400" algn="ctr" rtl="0" fontAlgn="base">
        <a:spcBef>
          <a:spcPct val="0"/>
        </a:spcBef>
        <a:spcAft>
          <a:spcPct val="0"/>
        </a:spcAft>
        <a:defRPr sz="3200">
          <a:solidFill>
            <a:schemeClr val="tx1"/>
          </a:solidFill>
          <a:latin typeface="Arial" charset="0"/>
          <a:cs typeface="Arial" charset="0"/>
        </a:defRPr>
      </a:lvl7pPr>
      <a:lvl8pPr marL="1371600" algn="ctr" rtl="0" fontAlgn="base">
        <a:spcBef>
          <a:spcPct val="0"/>
        </a:spcBef>
        <a:spcAft>
          <a:spcPct val="0"/>
        </a:spcAft>
        <a:defRPr sz="3200">
          <a:solidFill>
            <a:schemeClr val="tx1"/>
          </a:solidFill>
          <a:latin typeface="Arial" charset="0"/>
          <a:cs typeface="Arial" charset="0"/>
        </a:defRPr>
      </a:lvl8pPr>
      <a:lvl9pPr marL="1828800" algn="ctr" rtl="0" fontAlgn="base">
        <a:spcBef>
          <a:spcPct val="0"/>
        </a:spcBef>
        <a:spcAft>
          <a:spcPct val="0"/>
        </a:spcAft>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rgbClr val="8379B2"/>
        </a:buClr>
        <a:buFont typeface="Arial" panose="020B0604020202020204" pitchFamily="34" charset="0"/>
        <a:buChar char="•"/>
        <a:defRPr sz="3200" kern="1200">
          <a:solidFill>
            <a:srgbClr val="002060"/>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8379B2"/>
        </a:buClr>
        <a:buFont typeface="Arial" panose="020B0604020202020204" pitchFamily="34" charset="0"/>
        <a:buChar char="•"/>
        <a:defRPr sz="2800" kern="1200">
          <a:solidFill>
            <a:srgbClr val="002060"/>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8379B2"/>
        </a:buClr>
        <a:buFont typeface="Arial" panose="020B0604020202020204" pitchFamily="34" charset="0"/>
        <a:buChar char="•"/>
        <a:defRPr sz="2400" kern="1200">
          <a:solidFill>
            <a:srgbClr val="002060"/>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8379B2"/>
        </a:buClr>
        <a:buFont typeface="Arial" panose="020B0604020202020204" pitchFamily="34" charset="0"/>
        <a:buChar char="•"/>
        <a:defRPr sz="2000" kern="1200">
          <a:solidFill>
            <a:srgbClr val="002060"/>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8379B2"/>
        </a:buClr>
        <a:buFont typeface="Arial" panose="020B0604020202020204" pitchFamily="34" charset="0"/>
        <a:buChar char="•"/>
        <a:defRPr sz="2000" kern="1200">
          <a:solidFill>
            <a:srgbClr val="00206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GB" altLang="en-US" sz="4000" b="1" dirty="0"/>
              <a:t>Rural Hope</a:t>
            </a:r>
            <a:endParaRPr lang="en-US" altLang="en-US" sz="4000" b="1" dirty="0"/>
          </a:p>
        </p:txBody>
      </p:sp>
      <p:sp>
        <p:nvSpPr>
          <p:cNvPr id="3075" name="Subtitle 2"/>
          <p:cNvSpPr>
            <a:spLocks noGrp="1"/>
          </p:cNvSpPr>
          <p:nvPr>
            <p:ph type="subTitle" idx="1"/>
          </p:nvPr>
        </p:nvSpPr>
        <p:spPr>
          <a:xfrm>
            <a:off x="830263" y="3886200"/>
            <a:ext cx="7486153" cy="2135088"/>
          </a:xfrm>
        </p:spPr>
        <p:txBody>
          <a:bodyPr/>
          <a:lstStyle/>
          <a:p>
            <a:pPr eaLnBrk="1" fontAlgn="auto" hangingPunct="1">
              <a:lnSpc>
                <a:spcPct val="90000"/>
              </a:lnSpc>
              <a:spcBef>
                <a:spcPts val="1000"/>
              </a:spcBef>
              <a:spcAft>
                <a:spcPts val="0"/>
              </a:spcAft>
              <a:buClrTx/>
            </a:pPr>
            <a:r>
              <a:rPr lang="en-GB" sz="2400" b="1" dirty="0">
                <a:solidFill>
                  <a:schemeClr val="tx1"/>
                </a:solidFill>
              </a:rPr>
              <a:t>Presentation to </a:t>
            </a:r>
          </a:p>
          <a:p>
            <a:pPr lvl="0" eaLnBrk="1" fontAlgn="auto" hangingPunct="1">
              <a:lnSpc>
                <a:spcPct val="90000"/>
              </a:lnSpc>
              <a:spcBef>
                <a:spcPts val="1000"/>
              </a:spcBef>
              <a:spcAft>
                <a:spcPts val="0"/>
              </a:spcAft>
              <a:buClrTx/>
            </a:pPr>
            <a:r>
              <a:rPr lang="en-GB" sz="1800" b="1" dirty="0">
                <a:solidFill>
                  <a:schemeClr val="tx1"/>
                </a:solidFill>
              </a:rPr>
              <a:t>Danish Clergy Field Trip</a:t>
            </a:r>
          </a:p>
          <a:p>
            <a:pPr lvl="0" eaLnBrk="1" fontAlgn="auto" hangingPunct="1">
              <a:lnSpc>
                <a:spcPct val="90000"/>
              </a:lnSpc>
              <a:spcBef>
                <a:spcPts val="1000"/>
              </a:spcBef>
              <a:spcAft>
                <a:spcPts val="0"/>
              </a:spcAft>
              <a:buClrTx/>
            </a:pPr>
            <a:r>
              <a:rPr lang="en-GB" sz="1800" dirty="0">
                <a:solidFill>
                  <a:schemeClr val="tx1"/>
                </a:solidFill>
              </a:rPr>
              <a:t>by The Revd. Canon Richard Hancock. TSSF </a:t>
            </a:r>
          </a:p>
          <a:p>
            <a:pPr lvl="0" eaLnBrk="1" fontAlgn="auto" hangingPunct="1">
              <a:lnSpc>
                <a:spcPct val="90000"/>
              </a:lnSpc>
              <a:spcBef>
                <a:spcPts val="1000"/>
              </a:spcBef>
              <a:spcAft>
                <a:spcPts val="0"/>
              </a:spcAft>
              <a:buClrTx/>
            </a:pPr>
            <a:r>
              <a:rPr lang="en-GB" sz="1800" dirty="0">
                <a:solidFill>
                  <a:schemeClr val="tx1"/>
                </a:solidFill>
              </a:rPr>
              <a:t>Rural Field Officer for Dorset Archdeaconry</a:t>
            </a:r>
          </a:p>
          <a:p>
            <a:pPr lvl="0" eaLnBrk="1" fontAlgn="auto" hangingPunct="1">
              <a:lnSpc>
                <a:spcPct val="90000"/>
              </a:lnSpc>
              <a:spcBef>
                <a:spcPts val="1000"/>
              </a:spcBef>
              <a:spcAft>
                <a:spcPts val="0"/>
              </a:spcAft>
              <a:buClrTx/>
            </a:pPr>
            <a:r>
              <a:rPr lang="en-GB" sz="1800" dirty="0">
                <a:solidFill>
                  <a:schemeClr val="tx1"/>
                </a:solidFill>
              </a:rPr>
              <a:t>25</a:t>
            </a:r>
            <a:r>
              <a:rPr lang="en-GB" sz="1800" baseline="30000" dirty="0">
                <a:solidFill>
                  <a:schemeClr val="tx1"/>
                </a:solidFill>
              </a:rPr>
              <a:t>th</a:t>
            </a:r>
            <a:r>
              <a:rPr lang="en-GB" sz="1800" dirty="0">
                <a:solidFill>
                  <a:schemeClr val="tx1"/>
                </a:solidFill>
              </a:rPr>
              <a:t> February 2020</a:t>
            </a:r>
          </a:p>
        </p:txBody>
      </p:sp>
      <p:sp>
        <p:nvSpPr>
          <p:cNvPr id="6" name="Title 1"/>
          <p:cNvSpPr txBox="1">
            <a:spLocks/>
          </p:cNvSpPr>
          <p:nvPr/>
        </p:nvSpPr>
        <p:spPr bwMode="auto">
          <a:xfrm>
            <a:off x="839788" y="6215063"/>
            <a:ext cx="8339852" cy="647700"/>
          </a:xfrm>
          <a:prstGeom prst="rect">
            <a:avLst/>
          </a:prstGeom>
          <a:solidFill>
            <a:srgbClr val="8379B2"/>
          </a:solidFill>
        </p:spPr>
        <p:txBody>
          <a:bodyPr anchor="ctr">
            <a:norm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80000"/>
              </a:lnSpc>
            </a:pPr>
            <a:fld id="{DA02B23F-F999-4A58-9A77-FFBFEE0901EF}" type="slidenum">
              <a:rPr lang="en-GB" altLang="en-US" sz="3200" b="1">
                <a:cs typeface="Arial" panose="020B0604020202020204" pitchFamily="34" charset="0"/>
              </a:rPr>
              <a:pPr algn="r" eaLnBrk="1" hangingPunct="1">
                <a:lnSpc>
                  <a:spcPct val="80000"/>
                </a:lnSpc>
              </a:pPr>
              <a:t>1</a:t>
            </a:fld>
            <a:r>
              <a:rPr lang="en-GB" altLang="en-US" sz="4100" dirty="0">
                <a:latin typeface="Calibri" panose="020F0502020204030204" pitchFamily="34" charset="0"/>
              </a:rPr>
              <a:t>	 </a:t>
            </a:r>
            <a:endParaRPr lang="en-US" altLang="en-US" sz="4100" dirty="0">
              <a:latin typeface="Calibri" panose="020F0502020204030204" pitchFamily="34" charset="0"/>
            </a:endParaRPr>
          </a:p>
        </p:txBody>
      </p:sp>
      <p:sp>
        <p:nvSpPr>
          <p:cNvPr id="7" name="Rectangle 6"/>
          <p:cNvSpPr/>
          <p:nvPr/>
        </p:nvSpPr>
        <p:spPr bwMode="auto">
          <a:xfrm>
            <a:off x="839788" y="1184275"/>
            <a:ext cx="8304212" cy="214313"/>
          </a:xfrm>
          <a:prstGeom prst="rect">
            <a:avLst/>
          </a:prstGeom>
          <a:solidFill>
            <a:srgbClr val="FFFFE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0" name="Straight Connector 9"/>
          <p:cNvCxnSpPr/>
          <p:nvPr/>
        </p:nvCxnSpPr>
        <p:spPr bwMode="auto">
          <a:xfrm>
            <a:off x="830263" y="1428750"/>
            <a:ext cx="8304212" cy="1588"/>
          </a:xfrm>
          <a:prstGeom prst="line">
            <a:avLst/>
          </a:prstGeom>
          <a:ln w="25400">
            <a:solidFill>
              <a:srgbClr val="8379B2"/>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2"/>
          <a:stretch>
            <a:fillRect/>
          </a:stretch>
        </p:blipFill>
        <p:spPr>
          <a:xfrm>
            <a:off x="394959" y="2130425"/>
            <a:ext cx="2376841" cy="1513644"/>
          </a:xfrm>
          <a:prstGeom prst="rect">
            <a:avLst/>
          </a:prstGeom>
        </p:spPr>
      </p:pic>
      <p:pic>
        <p:nvPicPr>
          <p:cNvPr id="3" name="Picture 2"/>
          <p:cNvPicPr>
            <a:picLocks noChangeAspect="1"/>
          </p:cNvPicPr>
          <p:nvPr/>
        </p:nvPicPr>
        <p:blipFill>
          <a:blip r:embed="rId3"/>
          <a:stretch>
            <a:fillRect/>
          </a:stretch>
        </p:blipFill>
        <p:spPr>
          <a:xfrm>
            <a:off x="6372200" y="2204864"/>
            <a:ext cx="2376841" cy="14392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 of the RFOs</a:t>
            </a:r>
          </a:p>
        </p:txBody>
      </p:sp>
      <p:sp>
        <p:nvSpPr>
          <p:cNvPr id="3" name="Content Placeholder 2"/>
          <p:cNvSpPr>
            <a:spLocks noGrp="1"/>
          </p:cNvSpPr>
          <p:nvPr>
            <p:ph idx="1"/>
          </p:nvPr>
        </p:nvSpPr>
        <p:spPr/>
        <p:txBody>
          <a:bodyPr/>
          <a:lstStyle/>
          <a:p>
            <a:r>
              <a:rPr lang="en-GB" sz="2400" dirty="0"/>
              <a:t>Support local mission initiatives and fresh expressions</a:t>
            </a:r>
          </a:p>
          <a:p>
            <a:pPr lvl="1"/>
            <a:r>
              <a:rPr lang="en-GB" sz="2000" dirty="0"/>
              <a:t>Local team of lay and ordained people ‘lead’ the initiative; RFO ‘facilitates’ the process</a:t>
            </a:r>
          </a:p>
          <a:p>
            <a:pPr lvl="1"/>
            <a:r>
              <a:rPr lang="en-GB" sz="2000" dirty="0"/>
              <a:t>RFO works intensively with three initiatives every six months including THRIVE groups.</a:t>
            </a:r>
          </a:p>
          <a:p>
            <a:pPr lvl="1"/>
            <a:r>
              <a:rPr lang="en-GB" sz="2000" dirty="0"/>
              <a:t>Action not talk</a:t>
            </a:r>
          </a:p>
          <a:p>
            <a:r>
              <a:rPr lang="en-GB" sz="2400" dirty="0"/>
              <a:t>Support rural leadership development</a:t>
            </a:r>
          </a:p>
          <a:p>
            <a:pPr lvl="1"/>
            <a:r>
              <a:rPr lang="en-GB" sz="2000" dirty="0"/>
              <a:t>RFO identifies any training needs in the local team</a:t>
            </a:r>
          </a:p>
          <a:p>
            <a:pPr lvl="1"/>
            <a:r>
              <a:rPr lang="en-GB" sz="2000" dirty="0"/>
              <a:t>Works with the RMDO to organise suitable courses</a:t>
            </a:r>
          </a:p>
          <a:p>
            <a:pPr lvl="1"/>
            <a:r>
              <a:rPr lang="en-GB" sz="2000" dirty="0"/>
              <a:t>Works with M4M Resource Officer to signpost to learning hubs and other resources</a:t>
            </a:r>
          </a:p>
          <a:p>
            <a:pPr marL="457200" lvl="1" indent="0">
              <a:buNone/>
            </a:pPr>
            <a:endParaRPr lang="en-GB" sz="2000" dirty="0"/>
          </a:p>
        </p:txBody>
      </p:sp>
    </p:spTree>
    <p:extLst>
      <p:ext uri="{BB962C8B-B14F-4D97-AF65-F5344CB8AC3E}">
        <p14:creationId xmlns:p14="http://schemas.microsoft.com/office/powerpoint/2010/main" val="2369561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57250" y="1556792"/>
            <a:ext cx="7429500" cy="1143000"/>
          </a:xfrm>
        </p:spPr>
        <p:txBody>
          <a:bodyPr/>
          <a:lstStyle/>
          <a:p>
            <a:r>
              <a:rPr lang="en-GB" b="1" dirty="0">
                <a:latin typeface="Calibri" panose="020F0502020204030204" pitchFamily="34" charset="0"/>
                <a:ea typeface="Calibri" panose="020F0502020204030204" pitchFamily="34" charset="0"/>
                <a:cs typeface="Calibri" panose="020F0502020204030204" pitchFamily="34" charset="0"/>
              </a:rPr>
              <a:t>Four Pillars of Mission and Growth in the Rural Church</a:t>
            </a:r>
            <a:r>
              <a:rPr lang="en-GB" dirty="0">
                <a:latin typeface="Calibri" panose="020F0502020204030204" pitchFamily="34" charset="0"/>
                <a:ea typeface="Calibri" panose="020F0502020204030204" pitchFamily="34" charset="0"/>
                <a:cs typeface="Times New Roman" panose="02020603050405020304" pitchFamily="18" charset="0"/>
              </a:rPr>
              <a:t/>
            </a:r>
            <a:br>
              <a:rPr lang="en-GB" dirty="0">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7" name="Rectangle 6">
            <a:extLst>
              <a:ext uri="{FF2B5EF4-FFF2-40B4-BE49-F238E27FC236}">
                <a16:creationId xmlns:a16="http://schemas.microsoft.com/office/drawing/2014/main" id="{6756221E-AE0B-1546-B5F1-A0B3C6629D6E}"/>
              </a:ext>
            </a:extLst>
          </p:cNvPr>
          <p:cNvSpPr/>
          <p:nvPr/>
        </p:nvSpPr>
        <p:spPr>
          <a:xfrm>
            <a:off x="2123728" y="2852936"/>
            <a:ext cx="6336704" cy="2308324"/>
          </a:xfrm>
          <a:prstGeom prst="rect">
            <a:avLst/>
          </a:prstGeom>
        </p:spPr>
        <p:txBody>
          <a:bodyPr wrap="square">
            <a:spAutoFit/>
          </a:bodyPr>
          <a:lstStyle/>
          <a:p>
            <a:pPr marL="173355" marR="1330960" indent="-173355" algn="ctr">
              <a:spcAft>
                <a:spcPts val="0"/>
              </a:spcAft>
            </a:pPr>
            <a:r>
              <a:rPr lang="en-GB" sz="3600" b="1" dirty="0">
                <a:solidFill>
                  <a:srgbClr val="385623"/>
                </a:solidFill>
                <a:latin typeface="Calibri" panose="020F0502020204030204" pitchFamily="34" charset="0"/>
                <a:ea typeface="Calibri" panose="020F0502020204030204" pitchFamily="34" charset="0"/>
                <a:cs typeface="Times New Roman" panose="02020603050405020304" pitchFamily="18" charset="0"/>
              </a:rPr>
              <a:t>Intentional</a:t>
            </a:r>
            <a:endParaRPr lang="en-GB" sz="3600" dirty="0">
              <a:latin typeface="Calibri" panose="020F0502020204030204" pitchFamily="34" charset="0"/>
              <a:ea typeface="Calibri" panose="020F0502020204030204" pitchFamily="34" charset="0"/>
              <a:cs typeface="Times New Roman" panose="02020603050405020304" pitchFamily="18" charset="0"/>
            </a:endParaRPr>
          </a:p>
          <a:p>
            <a:pPr marL="173355" marR="1330960" indent="-173355" algn="ctr">
              <a:spcAft>
                <a:spcPts val="0"/>
              </a:spcAft>
            </a:pPr>
            <a:r>
              <a:rPr lang="en-GB" sz="3600" b="1" dirty="0">
                <a:solidFill>
                  <a:srgbClr val="385623"/>
                </a:solidFill>
                <a:latin typeface="Calibri" panose="020F0502020204030204" pitchFamily="34" charset="0"/>
                <a:ea typeface="Calibri" panose="020F0502020204030204" pitchFamily="34" charset="0"/>
                <a:cs typeface="Times New Roman" panose="02020603050405020304" pitchFamily="18" charset="0"/>
              </a:rPr>
              <a:t>Relational</a:t>
            </a:r>
            <a:endParaRPr lang="en-GB" sz="3600" dirty="0">
              <a:latin typeface="Calibri" panose="020F0502020204030204" pitchFamily="34" charset="0"/>
              <a:ea typeface="Calibri" panose="020F0502020204030204" pitchFamily="34" charset="0"/>
              <a:cs typeface="Times New Roman" panose="02020603050405020304" pitchFamily="18" charset="0"/>
            </a:endParaRPr>
          </a:p>
          <a:p>
            <a:pPr marL="173355" marR="1330960" indent="-173355" algn="ctr">
              <a:spcAft>
                <a:spcPts val="0"/>
              </a:spcAft>
            </a:pPr>
            <a:r>
              <a:rPr lang="en-GB" sz="3600" b="1" dirty="0">
                <a:solidFill>
                  <a:srgbClr val="385623"/>
                </a:solidFill>
                <a:latin typeface="Calibri" panose="020F0502020204030204" pitchFamily="34" charset="0"/>
                <a:ea typeface="Calibri" panose="020F0502020204030204" pitchFamily="34" charset="0"/>
                <a:cs typeface="Times New Roman" panose="02020603050405020304" pitchFamily="18" charset="0"/>
              </a:rPr>
              <a:t>Collaborative</a:t>
            </a:r>
            <a:endParaRPr lang="en-GB" sz="3600" dirty="0">
              <a:latin typeface="Calibri" panose="020F0502020204030204" pitchFamily="34" charset="0"/>
              <a:ea typeface="Calibri" panose="020F0502020204030204" pitchFamily="34" charset="0"/>
              <a:cs typeface="Times New Roman" panose="02020603050405020304" pitchFamily="18" charset="0"/>
            </a:endParaRPr>
          </a:p>
          <a:p>
            <a:pPr marL="173355" marR="1330960" indent="-173355" algn="ctr">
              <a:spcAft>
                <a:spcPts val="0"/>
              </a:spcAft>
            </a:pPr>
            <a:r>
              <a:rPr lang="en-GB" sz="3600" b="1" dirty="0">
                <a:solidFill>
                  <a:srgbClr val="385623"/>
                </a:solidFill>
                <a:latin typeface="Calibri" panose="020F0502020204030204" pitchFamily="34" charset="0"/>
                <a:ea typeface="Calibri" panose="020F0502020204030204" pitchFamily="34" charset="0"/>
                <a:cs typeface="Times New Roman" panose="02020603050405020304" pitchFamily="18" charset="0"/>
              </a:rPr>
              <a:t>Holistic</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508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17AD5-3AD3-C24F-A9E7-31C0BAA969AE}"/>
              </a:ext>
            </a:extLst>
          </p:cNvPr>
          <p:cNvSpPr>
            <a:spLocks noGrp="1"/>
          </p:cNvSpPr>
          <p:nvPr>
            <p:ph type="title"/>
          </p:nvPr>
        </p:nvSpPr>
        <p:spPr/>
        <p:txBody>
          <a:bodyPr/>
          <a:lstStyle/>
          <a:p>
            <a:r>
              <a:rPr lang="en-GB" b="1" u="sng" dirty="0">
                <a:latin typeface="Calibri" panose="020F0502020204030204" pitchFamily="34" charset="0"/>
                <a:ea typeface="Calibri" panose="020F0502020204030204" pitchFamily="34" charset="0"/>
                <a:cs typeface="Times New Roman" panose="02020603050405020304" pitchFamily="18" charset="0"/>
              </a:rPr>
              <a:t>Intentional</a:t>
            </a:r>
            <a:endParaRPr lang="en-US" dirty="0"/>
          </a:p>
        </p:txBody>
      </p:sp>
      <p:sp>
        <p:nvSpPr>
          <p:cNvPr id="3" name="Rectangle 2">
            <a:extLst>
              <a:ext uri="{FF2B5EF4-FFF2-40B4-BE49-F238E27FC236}">
                <a16:creationId xmlns:a16="http://schemas.microsoft.com/office/drawing/2014/main" id="{11D91BB5-B1E6-E949-9947-F77DA2E6E40B}"/>
              </a:ext>
            </a:extLst>
          </p:cNvPr>
          <p:cNvSpPr/>
          <p:nvPr/>
        </p:nvSpPr>
        <p:spPr>
          <a:xfrm>
            <a:off x="899592" y="2060848"/>
            <a:ext cx="7891214" cy="4120808"/>
          </a:xfrm>
          <a:prstGeom prst="rect">
            <a:avLst/>
          </a:prstGeom>
        </p:spPr>
        <p:txBody>
          <a:bodyPr wrap="square">
            <a:spAutoFit/>
          </a:bodyPr>
          <a:lstStyle/>
          <a:p>
            <a:pPr>
              <a:lnSpc>
                <a:spcPts val="1800"/>
              </a:lnSpc>
              <a:spcAft>
                <a:spcPts val="750"/>
              </a:spcAft>
            </a:pPr>
            <a:r>
              <a:rPr lang="en-GB" dirty="0">
                <a:solidFill>
                  <a:srgbClr val="002060"/>
                </a:solidFill>
              </a:rPr>
              <a:t>Rural Theology – Vol 15 No1 David Voas Intentionality, Numerical Growth and the Rural Church.</a:t>
            </a:r>
          </a:p>
          <a:p>
            <a:pPr lvl="0">
              <a:lnSpc>
                <a:spcPts val="1800"/>
              </a:lnSpc>
              <a:spcAft>
                <a:spcPts val="750"/>
              </a:spcAft>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Churchmanship has no correlation to growth.</a:t>
            </a:r>
          </a:p>
          <a:p>
            <a:pPr lvl="0">
              <a:lnSpc>
                <a:spcPts val="1800"/>
              </a:lnSpc>
              <a:spcAft>
                <a:spcPts val="750"/>
              </a:spcAft>
            </a:pP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A have a go attitude is more important than worship styles.</a:t>
            </a:r>
          </a:p>
          <a:p>
            <a:pPr lvl="0">
              <a:lnSpc>
                <a:spcPts val="1800"/>
              </a:lnSpc>
              <a:spcAft>
                <a:spcPts val="750"/>
              </a:spcAft>
            </a:pP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We need to be risk takers for the Gospel.</a:t>
            </a:r>
          </a:p>
          <a:p>
            <a:pPr lvl="0">
              <a:lnSpc>
                <a:spcPts val="1800"/>
              </a:lnSpc>
              <a:spcAft>
                <a:spcPts val="750"/>
              </a:spcAft>
            </a:pP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In order to start things, we need to look at what to stop.</a:t>
            </a:r>
          </a:p>
          <a:p>
            <a:pPr lvl="0">
              <a:lnSpc>
                <a:spcPts val="1800"/>
              </a:lnSpc>
              <a:spcAft>
                <a:spcPts val="750"/>
              </a:spcAft>
            </a:pP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Do not be afraid of failure or death, remember we are a church of the resurrection.</a:t>
            </a:r>
            <a:endParaRPr lang="en-GB" sz="1800"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81426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F08BB-89F3-DB4E-96FD-D6B850818B1B}"/>
              </a:ext>
            </a:extLst>
          </p:cNvPr>
          <p:cNvSpPr>
            <a:spLocks noGrp="1"/>
          </p:cNvSpPr>
          <p:nvPr>
            <p:ph type="title"/>
          </p:nvPr>
        </p:nvSpPr>
        <p:spPr/>
        <p:txBody>
          <a:bodyPr/>
          <a:lstStyle/>
          <a:p>
            <a:r>
              <a:rPr lang="en-GB" b="1" u="sng" dirty="0">
                <a:latin typeface="Calibri" panose="020F0502020204030204" pitchFamily="34" charset="0"/>
                <a:ea typeface="Calibri" panose="020F0502020204030204" pitchFamily="34" charset="0"/>
                <a:cs typeface="Times New Roman" panose="02020603050405020304" pitchFamily="18" charset="0"/>
              </a:rPr>
              <a:t>Relational</a:t>
            </a:r>
            <a:endParaRPr lang="en-US" dirty="0"/>
          </a:p>
        </p:txBody>
      </p:sp>
      <p:sp>
        <p:nvSpPr>
          <p:cNvPr id="3" name="Rectangle 2">
            <a:extLst>
              <a:ext uri="{FF2B5EF4-FFF2-40B4-BE49-F238E27FC236}">
                <a16:creationId xmlns:a16="http://schemas.microsoft.com/office/drawing/2014/main" id="{9D47D11A-4B76-1746-9689-F69339F5E359}"/>
              </a:ext>
            </a:extLst>
          </p:cNvPr>
          <p:cNvSpPr/>
          <p:nvPr/>
        </p:nvSpPr>
        <p:spPr>
          <a:xfrm>
            <a:off x="683568" y="1916832"/>
            <a:ext cx="8064896" cy="4028475"/>
          </a:xfrm>
          <a:prstGeom prst="rect">
            <a:avLst/>
          </a:prstGeom>
        </p:spPr>
        <p:txBody>
          <a:bodyPr wrap="square">
            <a:spAutoFit/>
          </a:bodyPr>
          <a:lstStyle/>
          <a:p>
            <a:pPr>
              <a:spcBef>
                <a:spcPts val="1200"/>
              </a:spcBef>
              <a:spcAft>
                <a:spcPts val="0"/>
              </a:spcAft>
            </a:pPr>
            <a:endParaRPr lang="en-GB" sz="2400" b="1" kern="0" dirty="0">
              <a:solidFill>
                <a:srgbClr val="002060"/>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Take the church to the people not the people to the church </a:t>
            </a:r>
            <a:r>
              <a:rPr lang="en-GB"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[Fresh Expressions]</a:t>
            </a:r>
          </a:p>
          <a:p>
            <a:pPr lvl="0">
              <a:lnSpc>
                <a:spcPts val="1800"/>
              </a:lnSpc>
              <a:spcAft>
                <a:spcPts val="750"/>
              </a:spcAft>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Develop links with key organizations particularly schools</a:t>
            </a:r>
          </a:p>
          <a:p>
            <a:pPr lvl="0">
              <a:lnSpc>
                <a:spcPts val="1800"/>
              </a:lnSpc>
              <a:spcAft>
                <a:spcPts val="750"/>
              </a:spcAft>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Learning to be guest rather than hosts</a:t>
            </a:r>
            <a:endParaRPr lang="en-GB" dirty="0">
              <a:solidFill>
                <a:srgbClr val="002060"/>
              </a:solidFill>
              <a:latin typeface="Times New Roman" panose="02020603050405020304" pitchFamily="18" charset="0"/>
              <a:ea typeface="Calibri" panose="020F0502020204030204" pitchFamily="34" charset="0"/>
            </a:endParaRPr>
          </a:p>
          <a:p>
            <a:pPr lvl="0">
              <a:lnSpc>
                <a:spcPts val="1800"/>
              </a:lnSpc>
              <a:spcAft>
                <a:spcPts val="750"/>
              </a:spcAft>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Make the church a community focal point – </a:t>
            </a:r>
            <a:r>
              <a:rPr lang="en-GB"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[Buildings fit for purpose]</a:t>
            </a: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Communicate in ways people can understand. </a:t>
            </a: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Develop regular initiation courses such as Alpha, Emmaus or Pilgrim.</a:t>
            </a:r>
            <a:endParaRPr lang="en-GB" sz="1800"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711309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6673-B45F-1A49-A17B-DD40AD2E0A4D}"/>
              </a:ext>
            </a:extLst>
          </p:cNvPr>
          <p:cNvSpPr>
            <a:spLocks noGrp="1"/>
          </p:cNvSpPr>
          <p:nvPr>
            <p:ph type="title"/>
          </p:nvPr>
        </p:nvSpPr>
        <p:spPr/>
        <p:txBody>
          <a:bodyPr/>
          <a:lstStyle/>
          <a:p>
            <a:r>
              <a:rPr lang="en-GB" b="1" u="sng" dirty="0">
                <a:latin typeface="Calibri" panose="020F0502020204030204" pitchFamily="34" charset="0"/>
                <a:ea typeface="Calibri" panose="020F0502020204030204" pitchFamily="34" charset="0"/>
                <a:cs typeface="Times New Roman" panose="02020603050405020304" pitchFamily="18" charset="0"/>
              </a:rPr>
              <a:t>Collaborative</a:t>
            </a:r>
            <a:endParaRPr lang="en-US" dirty="0"/>
          </a:p>
        </p:txBody>
      </p:sp>
      <p:sp>
        <p:nvSpPr>
          <p:cNvPr id="3" name="Rectangle 2">
            <a:extLst>
              <a:ext uri="{FF2B5EF4-FFF2-40B4-BE49-F238E27FC236}">
                <a16:creationId xmlns:a16="http://schemas.microsoft.com/office/drawing/2014/main" id="{16C103A0-98FA-6E4C-A7F5-690B006E7F66}"/>
              </a:ext>
            </a:extLst>
          </p:cNvPr>
          <p:cNvSpPr/>
          <p:nvPr/>
        </p:nvSpPr>
        <p:spPr>
          <a:xfrm>
            <a:off x="611560" y="1916832"/>
            <a:ext cx="8280920" cy="4351640"/>
          </a:xfrm>
          <a:prstGeom prst="rect">
            <a:avLst/>
          </a:prstGeom>
        </p:spPr>
        <p:txBody>
          <a:bodyPr wrap="square">
            <a:spAutoFit/>
          </a:bodyPr>
          <a:lstStyle/>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Discipleship is for all – Priesthood of All believers, our baptism unites us.</a:t>
            </a: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New models of leadership based on sharing and trust, clergy are enablers. </a:t>
            </a:r>
            <a:endParaRPr lang="en-GB"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Laity need to see themselves as disciples not simply the vicar’s helpers and clergy need to place their trust in others. </a:t>
            </a:r>
            <a:endParaRPr lang="en-GB"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Keep boundaries loose, share across parishes, benefices and deaneries where possible.</a:t>
            </a:r>
          </a:p>
          <a:p>
            <a:pPr lvl="0">
              <a:lnSpc>
                <a:spcPts val="1800"/>
              </a:lnSpc>
              <a:spcAft>
                <a:spcPts val="750"/>
              </a:spcAft>
            </a:pP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Make lay training realistic and where possible local. </a:t>
            </a:r>
            <a:endParaRPr lang="en-GB" dirty="0">
              <a:solidFill>
                <a:srgbClr val="002060"/>
              </a:solidFill>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Free the clergy for mission, reduce administration, focus on clergy wellbeing.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70802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E549E-D8A1-A647-A9B5-7AFC2DEE3D4B}"/>
              </a:ext>
            </a:extLst>
          </p:cNvPr>
          <p:cNvSpPr>
            <a:spLocks noGrp="1"/>
          </p:cNvSpPr>
          <p:nvPr>
            <p:ph type="title"/>
          </p:nvPr>
        </p:nvSpPr>
        <p:spPr/>
        <p:txBody>
          <a:bodyPr/>
          <a:lstStyle/>
          <a:p>
            <a:r>
              <a:rPr lang="en-GB" b="1" u="sng" dirty="0">
                <a:latin typeface="Calibri" panose="020F0502020204030204" pitchFamily="34" charset="0"/>
                <a:ea typeface="Calibri" panose="020F0502020204030204" pitchFamily="34" charset="0"/>
                <a:cs typeface="Times New Roman" panose="02020603050405020304" pitchFamily="18" charset="0"/>
              </a:rPr>
              <a:t>Holistic</a:t>
            </a:r>
            <a:endParaRPr lang="en-US" dirty="0"/>
          </a:p>
        </p:txBody>
      </p:sp>
      <p:sp>
        <p:nvSpPr>
          <p:cNvPr id="3" name="Rectangle 2">
            <a:extLst>
              <a:ext uri="{FF2B5EF4-FFF2-40B4-BE49-F238E27FC236}">
                <a16:creationId xmlns:a16="http://schemas.microsoft.com/office/drawing/2014/main" id="{32EC2EAB-4D00-0E49-BB29-FBF87E1B23A3}"/>
              </a:ext>
            </a:extLst>
          </p:cNvPr>
          <p:cNvSpPr/>
          <p:nvPr/>
        </p:nvSpPr>
        <p:spPr>
          <a:xfrm>
            <a:off x="971600" y="1871618"/>
            <a:ext cx="8064896" cy="4576702"/>
          </a:xfrm>
          <a:prstGeom prst="rect">
            <a:avLst/>
          </a:prstGeom>
        </p:spPr>
        <p:txBody>
          <a:bodyPr wrap="square">
            <a:spAutoFit/>
          </a:bodyPr>
          <a:lstStyle/>
          <a:p>
            <a:pPr marL="342900" lvl="0" indent="-342900">
              <a:lnSpc>
                <a:spcPts val="1800"/>
              </a:lnSpc>
              <a:spcAft>
                <a:spcPts val="750"/>
              </a:spcAft>
              <a:buFont typeface="Symbol" pitchFamily="2" charset="2"/>
              <a:buChar char=""/>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There are no one trick wonders, one size does not fit all in rural mission.</a:t>
            </a:r>
            <a:endParaRPr lang="en-GB" dirty="0">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Understand your context and the community where your church/es serve </a:t>
            </a:r>
            <a:endParaRPr lang="en-GB" dirty="0">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Join the dots, have an overall strategy that links everything together. </a:t>
            </a:r>
          </a:p>
          <a:p>
            <a:pPr lvl="0">
              <a:lnSpc>
                <a:spcPts val="1800"/>
              </a:lnSpc>
              <a:spcAft>
                <a:spcPts val="750"/>
              </a:spcAft>
            </a:pPr>
            <a:r>
              <a:rPr lang="en-GB"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[Do Less Effectively]</a:t>
            </a:r>
            <a:endParaRPr lang="en-GB" dirty="0">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Be persistent and persevere, change and growth won’t happen overnight.</a:t>
            </a:r>
            <a:endParaRPr lang="en-GB" dirty="0">
              <a:latin typeface="Times New Roman" panose="02020603050405020304" pitchFamily="18" charset="0"/>
              <a:ea typeface="Calibri" panose="020F0502020204030204" pitchFamily="34" charset="0"/>
            </a:endParaRPr>
          </a:p>
          <a:p>
            <a:pPr marL="342900" lvl="0" indent="-342900">
              <a:lnSpc>
                <a:spcPts val="1800"/>
              </a:lnSpc>
              <a:spcAft>
                <a:spcPts val="750"/>
              </a:spcAft>
              <a:buFont typeface="Symbol" pitchFamily="2" charset="2"/>
              <a:buChar char=""/>
            </a:pPr>
            <a:endPar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750"/>
              </a:spcAft>
              <a:buFont typeface="Symbol" pitchFamily="2" charset="2"/>
              <a:buChar char=""/>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Radical Welcome to all – be inclusive not exclusive.</a:t>
            </a:r>
          </a:p>
          <a:p>
            <a:pPr marL="342900" lvl="0" indent="-342900">
              <a:lnSpc>
                <a:spcPts val="1800"/>
              </a:lnSpc>
              <a:spcAft>
                <a:spcPts val="750"/>
              </a:spcAft>
              <a:buFont typeface="Symbol" pitchFamily="2" charset="2"/>
              <a:buChar char=""/>
            </a:pPr>
            <a:endPar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0">
              <a:lnSpc>
                <a:spcPts val="1800"/>
              </a:lnSpc>
              <a:spcAft>
                <a:spcPts val="750"/>
              </a:spcAft>
            </a:pPr>
            <a:endParaRPr lang="en-GB" dirty="0">
              <a:latin typeface="Times New Roman" panose="02020603050405020304" pitchFamily="18" charset="0"/>
              <a:ea typeface="Calibri" panose="020F0502020204030204" pitchFamily="34" charset="0"/>
            </a:endParaRPr>
          </a:p>
          <a:p>
            <a:pPr algn="ctr">
              <a:lnSpc>
                <a:spcPts val="1800"/>
              </a:lnSpc>
              <a:spcAft>
                <a:spcPts val="750"/>
              </a:spcAft>
            </a:pPr>
            <a:r>
              <a:rPr lang="en-GB"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All of this must be founded on prayer, a generous spirit and love of service.</a:t>
            </a:r>
            <a:endParaRPr lang="en-GB"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545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C855C9A-2D21-094A-83F5-985B45AB9609}"/>
              </a:ext>
            </a:extLst>
          </p:cNvPr>
          <p:cNvSpPr/>
          <p:nvPr/>
        </p:nvSpPr>
        <p:spPr>
          <a:xfrm>
            <a:off x="1763688" y="1412776"/>
            <a:ext cx="6390456" cy="5262979"/>
          </a:xfrm>
          <a:prstGeom prst="rect">
            <a:avLst/>
          </a:prstGeom>
        </p:spPr>
        <p:txBody>
          <a:bodyPr wrap="square">
            <a:spAutoFit/>
          </a:bodyPr>
          <a:lstStyle/>
          <a:p>
            <a:pPr algn="ctr">
              <a:spcAft>
                <a:spcPts val="0"/>
              </a:spcAft>
            </a:pPr>
            <a:r>
              <a:rPr lang="en-GB" sz="2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Prayer for Renewal</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Heavenly Father, in Jesus name we ask for a fresh outpouring of your Holy Spirit on our Churches. Help us to grow in our experience of your love, forgiveness and healing. Challenge our contentment to stay as we are. Renew our vision of what it means to be a disciple of Jesus Christ. That through our words and the way we live, others may be drawn to his way. Give us the wisdom to seek your will and grant us the joy that comes from wholeheartedly following it. For your Glory and the good of all your people. AMEN. </a:t>
            </a:r>
          </a:p>
          <a:p>
            <a:pPr algn="ctr">
              <a:spcAft>
                <a:spcPts val="0"/>
              </a:spcAft>
            </a:pPr>
            <a:r>
              <a:rPr lang="en-GB"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[Canon Nicholas Gandy OGS]</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400" dirty="0">
                <a:latin typeface="Calibri" panose="020F0502020204030204" pitchFamily="34" charset="0"/>
                <a:ea typeface="Calibri" panose="020F0502020204030204" pitchFamily="34" charset="0"/>
                <a:cs typeface="Times New Roman" panose="02020603050405020304" pitchFamily="18" charset="0"/>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428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GB" sz="6000" dirty="0"/>
          </a:p>
          <a:p>
            <a:pPr marL="0" indent="0" algn="ctr">
              <a:buNone/>
            </a:pPr>
            <a:r>
              <a:rPr lang="en-GB" sz="6000" dirty="0"/>
              <a:t>Thank You!</a:t>
            </a:r>
            <a:endParaRPr lang="en-GB" dirty="0"/>
          </a:p>
          <a:p>
            <a:pPr marL="0" indent="0">
              <a:buNone/>
            </a:pPr>
            <a:endParaRPr lang="en-GB" sz="2000" dirty="0"/>
          </a:p>
        </p:txBody>
      </p:sp>
    </p:spTree>
    <p:extLst>
      <p:ext uri="{BB962C8B-B14F-4D97-AF65-F5344CB8AC3E}">
        <p14:creationId xmlns:p14="http://schemas.microsoft.com/office/powerpoint/2010/main" val="3586968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569</Words>
  <Application>Microsoft Office PowerPoint</Application>
  <PresentationFormat>On-screen Show (4:3)</PresentationFormat>
  <Paragraphs>78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Rural Hope</vt:lpstr>
      <vt:lpstr>Role of the RFOs</vt:lpstr>
      <vt:lpstr>Four Pillars of Mission and Growth in the Rural Church </vt:lpstr>
      <vt:lpstr>Intentional</vt:lpstr>
      <vt:lpstr>Relational</vt:lpstr>
      <vt:lpstr>Collaborative</vt:lpstr>
      <vt:lpstr>Holistic</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Hope</dc:title>
  <dc:creator>Microsoft Office User</dc:creator>
  <cp:lastModifiedBy>Michael Ford</cp:lastModifiedBy>
  <cp:revision>16</cp:revision>
  <dcterms:created xsi:type="dcterms:W3CDTF">2019-05-28T11:28:11Z</dcterms:created>
  <dcterms:modified xsi:type="dcterms:W3CDTF">2020-02-27T17:06:44Z</dcterms:modified>
</cp:coreProperties>
</file>