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3" r:id="rId2"/>
    <p:sldId id="373" r:id="rId3"/>
    <p:sldId id="374" r:id="rId4"/>
    <p:sldId id="375" r:id="rId5"/>
    <p:sldId id="384" r:id="rId6"/>
    <p:sldId id="376" r:id="rId7"/>
    <p:sldId id="377" r:id="rId8"/>
    <p:sldId id="378" r:id="rId9"/>
    <p:sldId id="379" r:id="rId10"/>
    <p:sldId id="388" r:id="rId11"/>
    <p:sldId id="380" r:id="rId12"/>
    <p:sldId id="381" r:id="rId13"/>
    <p:sldId id="382" r:id="rId14"/>
    <p:sldId id="383" r:id="rId15"/>
    <p:sldId id="386" r:id="rId16"/>
    <p:sldId id="385" r:id="rId17"/>
    <p:sldId id="387" r:id="rId18"/>
    <p:sldId id="389" r:id="rId19"/>
  </p:sldIdLst>
  <p:sldSz cx="12192000" cy="6858000"/>
  <p:notesSz cx="6796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83BB"/>
    <a:srgbClr val="B8A1C5"/>
    <a:srgbClr val="7191A7"/>
    <a:srgbClr val="4E6B7E"/>
    <a:srgbClr val="86A1B4"/>
    <a:srgbClr val="281E6B"/>
    <a:srgbClr val="6F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9" autoAdjust="0"/>
    <p:restoredTop sz="95845" autoAdjust="0"/>
  </p:normalViewPr>
  <p:slideViewPr>
    <p:cSldViewPr snapToGrid="0" snapToObjects="1">
      <p:cViewPr varScale="1">
        <p:scale>
          <a:sx n="85" d="100"/>
          <a:sy n="85" d="100"/>
        </p:scale>
        <p:origin x="45"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4971" cy="498056"/>
          </a:xfrm>
          <a:prstGeom prst="rect">
            <a:avLst/>
          </a:prstGeom>
        </p:spPr>
        <p:txBody>
          <a:bodyPr vert="horz" lIns="91403" tIns="45702" rIns="91403" bIns="45702" rtlCol="0"/>
          <a:lstStyle>
            <a:lvl1pPr algn="l">
              <a:defRPr sz="1200"/>
            </a:lvl1pPr>
          </a:lstStyle>
          <a:p>
            <a:endParaRPr lang="en-GB"/>
          </a:p>
        </p:txBody>
      </p:sp>
      <p:sp>
        <p:nvSpPr>
          <p:cNvPr id="3" name="Date Placeholder 2"/>
          <p:cNvSpPr>
            <a:spLocks noGrp="1"/>
          </p:cNvSpPr>
          <p:nvPr>
            <p:ph type="dt" idx="1"/>
          </p:nvPr>
        </p:nvSpPr>
        <p:spPr>
          <a:xfrm>
            <a:off x="3849546" y="0"/>
            <a:ext cx="2944971" cy="498056"/>
          </a:xfrm>
          <a:prstGeom prst="rect">
            <a:avLst/>
          </a:prstGeom>
        </p:spPr>
        <p:txBody>
          <a:bodyPr vert="horz" lIns="91403" tIns="45702" rIns="91403" bIns="45702" rtlCol="0"/>
          <a:lstStyle>
            <a:lvl1pPr algn="r">
              <a:defRPr sz="1200"/>
            </a:lvl1pPr>
          </a:lstStyle>
          <a:p>
            <a:fld id="{5DD07FF2-B7E6-40BC-B513-A25B7E4B112B}" type="datetimeFigureOut">
              <a:rPr lang="en-GB" smtClean="0"/>
              <a:t>13/09/2019</a:t>
            </a:fld>
            <a:endParaRPr lang="en-GB"/>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03" tIns="45702" rIns="91403" bIns="45702" rtlCol="0" anchor="ctr"/>
          <a:lstStyle/>
          <a:p>
            <a:endParaRPr lang="en-GB"/>
          </a:p>
        </p:txBody>
      </p:sp>
      <p:sp>
        <p:nvSpPr>
          <p:cNvPr id="5" name="Notes Placeholder 4"/>
          <p:cNvSpPr>
            <a:spLocks noGrp="1"/>
          </p:cNvSpPr>
          <p:nvPr>
            <p:ph type="body" sz="quarter" idx="3"/>
          </p:nvPr>
        </p:nvSpPr>
        <p:spPr>
          <a:xfrm>
            <a:off x="679609" y="4777195"/>
            <a:ext cx="5436870" cy="3908614"/>
          </a:xfrm>
          <a:prstGeom prst="rect">
            <a:avLst/>
          </a:prstGeom>
        </p:spPr>
        <p:txBody>
          <a:bodyPr vert="horz" lIns="91403" tIns="45702" rIns="91403" bIns="45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5"/>
            <a:ext cx="2944971" cy="498055"/>
          </a:xfrm>
          <a:prstGeom prst="rect">
            <a:avLst/>
          </a:prstGeom>
        </p:spPr>
        <p:txBody>
          <a:bodyPr vert="horz" lIns="91403" tIns="45702" rIns="91403" bIns="45702" rtlCol="0" anchor="b"/>
          <a:lstStyle>
            <a:lvl1pPr algn="l">
              <a:defRPr sz="1200"/>
            </a:lvl1pPr>
          </a:lstStyle>
          <a:p>
            <a:endParaRPr lang="en-GB"/>
          </a:p>
        </p:txBody>
      </p:sp>
      <p:sp>
        <p:nvSpPr>
          <p:cNvPr id="7" name="Slide Number Placeholder 6"/>
          <p:cNvSpPr>
            <a:spLocks noGrp="1"/>
          </p:cNvSpPr>
          <p:nvPr>
            <p:ph type="sldNum" sz="quarter" idx="5"/>
          </p:nvPr>
        </p:nvSpPr>
        <p:spPr>
          <a:xfrm>
            <a:off x="3849546" y="9428585"/>
            <a:ext cx="2944971" cy="498055"/>
          </a:xfrm>
          <a:prstGeom prst="rect">
            <a:avLst/>
          </a:prstGeom>
        </p:spPr>
        <p:txBody>
          <a:bodyPr vert="horz" lIns="91403" tIns="45702" rIns="91403" bIns="45702" rtlCol="0" anchor="b"/>
          <a:lstStyle>
            <a:lvl1pPr algn="r">
              <a:defRPr sz="1200"/>
            </a:lvl1pPr>
          </a:lstStyle>
          <a:p>
            <a:fld id="{42AE1FE1-8546-4EC6-BC0A-4D123410EA97}" type="slidenum">
              <a:rPr lang="en-GB" smtClean="0"/>
              <a:t>‹#›</a:t>
            </a:fld>
            <a:endParaRPr lang="en-GB"/>
          </a:p>
        </p:txBody>
      </p:sp>
    </p:spTree>
    <p:extLst>
      <p:ext uri="{BB962C8B-B14F-4D97-AF65-F5344CB8AC3E}">
        <p14:creationId xmlns:p14="http://schemas.microsoft.com/office/powerpoint/2010/main" val="33077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AE1FE1-8546-4EC6-BC0A-4D123410EA97}" type="slidenum">
              <a:rPr lang="en-GB" smtClean="0"/>
              <a:t>1</a:t>
            </a:fld>
            <a:endParaRPr lang="en-GB"/>
          </a:p>
        </p:txBody>
      </p:sp>
    </p:spTree>
    <p:extLst>
      <p:ext uri="{BB962C8B-B14F-4D97-AF65-F5344CB8AC3E}">
        <p14:creationId xmlns:p14="http://schemas.microsoft.com/office/powerpoint/2010/main" val="295275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10</a:t>
            </a:fld>
            <a:endParaRPr lang="en-GB"/>
          </a:p>
        </p:txBody>
      </p:sp>
    </p:spTree>
    <p:extLst>
      <p:ext uri="{BB962C8B-B14F-4D97-AF65-F5344CB8AC3E}">
        <p14:creationId xmlns:p14="http://schemas.microsoft.com/office/powerpoint/2010/main" val="32313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11</a:t>
            </a:fld>
            <a:endParaRPr lang="en-GB"/>
          </a:p>
        </p:txBody>
      </p:sp>
    </p:spTree>
    <p:extLst>
      <p:ext uri="{BB962C8B-B14F-4D97-AF65-F5344CB8AC3E}">
        <p14:creationId xmlns:p14="http://schemas.microsoft.com/office/powerpoint/2010/main" val="141558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Julie Sear, Trinity Café, 2</a:t>
            </a:r>
            <a:r>
              <a:rPr lang="en-GB" altLang="en-US" baseline="30000" dirty="0"/>
              <a:t>nd</a:t>
            </a:r>
            <a:r>
              <a:rPr lang="en-GB" altLang="en-US" dirty="0"/>
              <a:t>/4</a:t>
            </a:r>
            <a:r>
              <a:rPr lang="en-GB" altLang="en-US" baseline="30000" dirty="0"/>
              <a:t>th</a:t>
            </a:r>
            <a:r>
              <a:rPr lang="en-GB" altLang="en-US" dirty="0"/>
              <a:t> Thursday</a:t>
            </a:r>
          </a:p>
        </p:txBody>
      </p:sp>
      <p:sp>
        <p:nvSpPr>
          <p:cNvPr id="4" name="Slide Number Placeholder 3"/>
          <p:cNvSpPr>
            <a:spLocks noGrp="1"/>
          </p:cNvSpPr>
          <p:nvPr>
            <p:ph type="sldNum" sz="quarter" idx="10"/>
          </p:nvPr>
        </p:nvSpPr>
        <p:spPr/>
        <p:txBody>
          <a:bodyPr/>
          <a:lstStyle/>
          <a:p>
            <a:fld id="{42AE1FE1-8546-4EC6-BC0A-4D123410EA97}" type="slidenum">
              <a:rPr lang="en-GB" smtClean="0"/>
              <a:t>12</a:t>
            </a:fld>
            <a:endParaRPr lang="en-GB"/>
          </a:p>
        </p:txBody>
      </p:sp>
    </p:spTree>
    <p:extLst>
      <p:ext uri="{BB962C8B-B14F-4D97-AF65-F5344CB8AC3E}">
        <p14:creationId xmlns:p14="http://schemas.microsoft.com/office/powerpoint/2010/main" val="122295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13</a:t>
            </a:fld>
            <a:endParaRPr lang="en-GB"/>
          </a:p>
        </p:txBody>
      </p:sp>
    </p:spTree>
    <p:extLst>
      <p:ext uri="{BB962C8B-B14F-4D97-AF65-F5344CB8AC3E}">
        <p14:creationId xmlns:p14="http://schemas.microsoft.com/office/powerpoint/2010/main" val="331364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14</a:t>
            </a:fld>
            <a:endParaRPr lang="en-GB"/>
          </a:p>
        </p:txBody>
      </p:sp>
    </p:spTree>
    <p:extLst>
      <p:ext uri="{BB962C8B-B14F-4D97-AF65-F5344CB8AC3E}">
        <p14:creationId xmlns:p14="http://schemas.microsoft.com/office/powerpoint/2010/main" val="102841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15</a:t>
            </a:fld>
            <a:endParaRPr lang="en-GB"/>
          </a:p>
        </p:txBody>
      </p:sp>
    </p:spTree>
    <p:extLst>
      <p:ext uri="{BB962C8B-B14F-4D97-AF65-F5344CB8AC3E}">
        <p14:creationId xmlns:p14="http://schemas.microsoft.com/office/powerpoint/2010/main" val="238412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16</a:t>
            </a:fld>
            <a:endParaRPr lang="en-GB"/>
          </a:p>
        </p:txBody>
      </p:sp>
    </p:spTree>
    <p:extLst>
      <p:ext uri="{BB962C8B-B14F-4D97-AF65-F5344CB8AC3E}">
        <p14:creationId xmlns:p14="http://schemas.microsoft.com/office/powerpoint/2010/main" val="167759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17</a:t>
            </a:fld>
            <a:endParaRPr lang="en-GB"/>
          </a:p>
        </p:txBody>
      </p:sp>
    </p:spTree>
    <p:extLst>
      <p:ext uri="{BB962C8B-B14F-4D97-AF65-F5344CB8AC3E}">
        <p14:creationId xmlns:p14="http://schemas.microsoft.com/office/powerpoint/2010/main" val="2015535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Salisbury</a:t>
            </a:r>
            <a:r>
              <a:rPr lang="en-GB" sz="1200" kern="1200" dirty="0">
                <a:solidFill>
                  <a:schemeClr val="tx1"/>
                </a:solidFill>
                <a:effectLst/>
                <a:latin typeface="+mn-lt"/>
                <a:ea typeface="+mn-ea"/>
                <a:cs typeface="+mn-cs"/>
              </a:rPr>
              <a:t> diocese seeks to be a beacon diocese for rural ministry and mission. The diocese is working, in close partnership with Sarum College, to identify and encourage those with a vocation to rural ministry; to train and equip </a:t>
            </a:r>
            <a:r>
              <a:rPr lang="en-GB" sz="1200" kern="1200" dirty="0" err="1">
                <a:solidFill>
                  <a:schemeClr val="tx1"/>
                </a:solidFill>
                <a:effectLst/>
                <a:latin typeface="+mn-lt"/>
                <a:ea typeface="+mn-ea"/>
                <a:cs typeface="+mn-cs"/>
              </a:rPr>
              <a:t>ordinands</a:t>
            </a:r>
            <a:r>
              <a:rPr lang="en-GB" sz="1200" kern="1200" dirty="0">
                <a:solidFill>
                  <a:schemeClr val="tx1"/>
                </a:solidFill>
                <a:effectLst/>
                <a:latin typeface="+mn-lt"/>
                <a:ea typeface="+mn-ea"/>
                <a:cs typeface="+mn-cs"/>
              </a:rPr>
              <a:t> for rural ministry; to give serving clergy experience of rural ministry; and to support clergy and lay people in evangelism and mission. Key elements of the project include developing a Rural Church of England Ministry Experience Scheme (CEMES) alongside theological training at Sarum College; a rural training pathway, designed in conjunction with Sarum College, to train and equip </a:t>
            </a:r>
            <a:r>
              <a:rPr lang="en-GB" sz="1200" kern="1200" dirty="0" err="1">
                <a:solidFill>
                  <a:schemeClr val="tx1"/>
                </a:solidFill>
                <a:effectLst/>
                <a:latin typeface="+mn-lt"/>
                <a:ea typeface="+mn-ea"/>
                <a:cs typeface="+mn-cs"/>
              </a:rPr>
              <a:t>ordinands</a:t>
            </a:r>
            <a:r>
              <a:rPr lang="en-GB" sz="1200" kern="1200" dirty="0">
                <a:solidFill>
                  <a:schemeClr val="tx1"/>
                </a:solidFill>
                <a:effectLst/>
                <a:latin typeface="+mn-lt"/>
                <a:ea typeface="+mn-ea"/>
                <a:cs typeface="+mn-cs"/>
              </a:rPr>
              <a:t> for rural ministry; rural placements for all </a:t>
            </a:r>
            <a:r>
              <a:rPr lang="en-GB" sz="1200" kern="1200" dirty="0" err="1">
                <a:solidFill>
                  <a:schemeClr val="tx1"/>
                </a:solidFill>
                <a:effectLst/>
                <a:latin typeface="+mn-lt"/>
                <a:ea typeface="+mn-ea"/>
                <a:cs typeface="+mn-cs"/>
              </a:rPr>
              <a:t>ordinands</a:t>
            </a:r>
            <a:r>
              <a:rPr lang="en-GB" sz="1200" kern="1200" dirty="0">
                <a:solidFill>
                  <a:schemeClr val="tx1"/>
                </a:solidFill>
                <a:effectLst/>
                <a:latin typeface="+mn-lt"/>
                <a:ea typeface="+mn-ea"/>
                <a:cs typeface="+mn-cs"/>
              </a:rPr>
              <a:t> and curates and post-curacy and mid-ministry placements for clergy with little or no experience of rural ministry; a four-year development programme for ordained and lay rural church leaders to lead their churches into growth; and support for parishes in local mission and ministry through facilitation, seed-corn funding for mission projects, topic-based training and mentoring. The diocese aims to achieve the following key outcomes:</a:t>
            </a:r>
          </a:p>
          <a:p>
            <a:pPr lvl="0"/>
            <a:r>
              <a:rPr lang="en-GB" sz="1200" kern="1200" dirty="0">
                <a:solidFill>
                  <a:schemeClr val="tx1"/>
                </a:solidFill>
                <a:effectLst/>
                <a:latin typeface="+mn-lt"/>
                <a:ea typeface="+mn-ea"/>
                <a:cs typeface="+mn-cs"/>
              </a:rPr>
              <a:t>8 interns on the Rural CEMES programme discover a vocation to rural lay or ordained ministry;</a:t>
            </a:r>
          </a:p>
          <a:p>
            <a:pPr lvl="0"/>
            <a:r>
              <a:rPr lang="en-GB" sz="1200" kern="1200" dirty="0">
                <a:solidFill>
                  <a:schemeClr val="tx1"/>
                </a:solidFill>
                <a:effectLst/>
                <a:latin typeface="+mn-lt"/>
                <a:ea typeface="+mn-ea"/>
                <a:cs typeface="+mn-cs"/>
              </a:rPr>
              <a:t>50% of those on rural placements discover a vocation to rural ordained ministry;</a:t>
            </a:r>
          </a:p>
          <a:p>
            <a:pPr lvl="0"/>
            <a:r>
              <a:rPr lang="en-GB" sz="1200" kern="1200" dirty="0">
                <a:solidFill>
                  <a:schemeClr val="tx1"/>
                </a:solidFill>
                <a:effectLst/>
                <a:latin typeface="+mn-lt"/>
                <a:ea typeface="+mn-ea"/>
                <a:cs typeface="+mn-cs"/>
              </a:rPr>
              <a:t>50% increase in number of applicants for rural incumbencies;.</a:t>
            </a:r>
          </a:p>
          <a:p>
            <a:pPr lvl="0"/>
            <a:r>
              <a:rPr lang="en-GB" sz="1200" kern="1200" dirty="0">
                <a:solidFill>
                  <a:schemeClr val="tx1"/>
                </a:solidFill>
                <a:effectLst/>
                <a:latin typeface="+mn-lt"/>
                <a:ea typeface="+mn-ea"/>
                <a:cs typeface="+mn-cs"/>
              </a:rPr>
              <a:t>75% of rural clergy are part of the residential programme or a member of a rural learning community;</a:t>
            </a:r>
          </a:p>
          <a:p>
            <a:pPr lvl="0"/>
            <a:r>
              <a:rPr lang="en-GB" sz="1200" kern="1200" dirty="0">
                <a:solidFill>
                  <a:schemeClr val="tx1"/>
                </a:solidFill>
                <a:effectLst/>
                <a:latin typeface="+mn-lt"/>
                <a:ea typeface="+mn-ea"/>
                <a:cs typeface="+mn-cs"/>
              </a:rPr>
              <a:t>All rural parishes are linked into the programme and addressing matters of ministry and mission;</a:t>
            </a:r>
          </a:p>
          <a:p>
            <a:pPr lvl="0"/>
            <a:r>
              <a:rPr lang="en-GB" sz="1200" kern="1200" dirty="0">
                <a:solidFill>
                  <a:schemeClr val="tx1"/>
                </a:solidFill>
                <a:effectLst/>
                <a:latin typeface="+mn-lt"/>
                <a:ea typeface="+mn-ea"/>
                <a:cs typeface="+mn-cs"/>
              </a:rPr>
              <a:t>By 2021, the total worshipping community increases by 500 above the projected 2019 baseline;</a:t>
            </a:r>
          </a:p>
          <a:p>
            <a:pPr lvl="0"/>
            <a:r>
              <a:rPr lang="en-GB" sz="1200" kern="1200" dirty="0">
                <a:solidFill>
                  <a:schemeClr val="tx1"/>
                </a:solidFill>
                <a:effectLst/>
                <a:latin typeface="+mn-lt"/>
                <a:ea typeface="+mn-ea"/>
                <a:cs typeface="+mn-cs"/>
              </a:rPr>
              <a:t>The number of fresh expressions of church increases by 10% to 100 by 2021.</a:t>
            </a:r>
          </a:p>
          <a:p>
            <a:pPr lvl="0"/>
            <a:r>
              <a:rPr lang="en-GB" sz="1200" kern="1200" dirty="0">
                <a:solidFill>
                  <a:schemeClr val="tx1"/>
                </a:solidFill>
                <a:effectLst/>
                <a:latin typeface="+mn-lt"/>
                <a:ea typeface="+mn-ea"/>
                <a:cs typeface="+mn-cs"/>
              </a:rPr>
              <a:t>Attendance at fresh expressions increases by 10% by 2021 against the projected 2018 baseline.</a:t>
            </a:r>
          </a:p>
          <a:p>
            <a:pPr lvl="0"/>
            <a:r>
              <a:rPr lang="en-GB" sz="1200" kern="1200" dirty="0">
                <a:solidFill>
                  <a:schemeClr val="tx1"/>
                </a:solidFill>
                <a:effectLst/>
                <a:latin typeface="+mn-lt"/>
                <a:ea typeface="+mn-ea"/>
                <a:cs typeface="+mn-cs"/>
              </a:rPr>
              <a:t>The overall cost of the project is £1.98m, towards which £1.27m of Strategic Development Funding over 4 years was awarded in June 2017.</a:t>
            </a:r>
          </a:p>
          <a:p>
            <a:r>
              <a:rPr lang="en-GB" sz="1200" b="1" kern="1200" dirty="0">
                <a:solidFill>
                  <a:schemeClr val="tx1"/>
                </a:solidFill>
                <a:effectLst/>
                <a:latin typeface="+mn-lt"/>
                <a:ea typeface="+mn-ea"/>
                <a:cs typeface="+mn-cs"/>
              </a:rPr>
              <a:t>Exeter:</a:t>
            </a:r>
            <a:r>
              <a:rPr lang="en-GB" sz="1200" kern="1200" dirty="0">
                <a:solidFill>
                  <a:schemeClr val="tx1"/>
                </a:solidFill>
                <a:effectLst/>
                <a:latin typeface="+mn-lt"/>
                <a:ea typeface="+mn-ea"/>
                <a:cs typeface="+mn-cs"/>
              </a:rPr>
              <a:t> Support for Rural Churches</a:t>
            </a:r>
          </a:p>
          <a:p>
            <a:r>
              <a:rPr lang="en-GB" sz="1200" kern="1200" dirty="0">
                <a:solidFill>
                  <a:schemeClr val="tx1"/>
                </a:solidFill>
                <a:effectLst/>
                <a:latin typeface="+mn-lt"/>
                <a:ea typeface="+mn-ea"/>
                <a:cs typeface="+mn-cs"/>
              </a:rPr>
              <a:t>Exeter diocese has 607 church buildings, of which 88% are listed. More than half are in a rural location but with only 25% of the total population of the diocese. Many have very small congregations and, although some are thriving, others struggle to cope with the care and maintenance of their church buildings and with filling key roles.</a:t>
            </a:r>
          </a:p>
          <a:p>
            <a:r>
              <a:rPr lang="en-GB" sz="1200" kern="1200" dirty="0">
                <a:solidFill>
                  <a:schemeClr val="tx1"/>
                </a:solidFill>
                <a:effectLst/>
                <a:latin typeface="+mn-lt"/>
                <a:ea typeface="+mn-ea"/>
                <a:cs typeface="+mn-cs"/>
              </a:rPr>
              <a:t>The diocese is seeking to develop the use of its rural church buildings by establishing a Rural Church Building Project Team to work alongside the diocese’s Mission Team, Mission Communities and local communities to find the best possible sustainable outcomes for their church buildings. To assist the Team in its work, the diocese has formulated eight legal models for rural church buildings which involve varying levels of community involvement with the buildings. It is developing a model of rural community engagement, in consultation with the Churches Conservation Trust. The diocese will develop four Rural Resource Hubs to provide a coordinated source of support. Rural PCCs and Mission Community Leadership teams will be given regular access to Consultant Mission Enablers to work with them over a three year period. The diocese aims to engage with around 100 rural churches during the initial seven year project. It anticipates that the proactive approach will release existing church members to focus their time, money and energy on growing in prayer and making new disciples and also that the act of engaging and partnering with the wider community will in itself be missional. The overall cost of the project is £1.8m, towards which £1m of Strategic Development Funding over seven years was awarded in June 2016.</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rural Suffolk, the project will invest in developing the existing Suffolk Fresh Expressions Community through forming small missional ecclesial groups enabling fresh expressions of church and three rural resourcing churches.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Hereford diocese is aiming to stimulate and achieve spiritual and numerical intergenerational growth over the next five years. This will be achieved by placing intergenerational </a:t>
            </a:r>
            <a:r>
              <a:rPr lang="en-GB" sz="1200" kern="1200" dirty="0" err="1">
                <a:solidFill>
                  <a:schemeClr val="tx1"/>
                </a:solidFill>
                <a:effectLst/>
                <a:latin typeface="+mn-lt"/>
                <a:ea typeface="+mn-ea"/>
                <a:cs typeface="+mn-cs"/>
              </a:rPr>
              <a:t>missioners</a:t>
            </a:r>
            <a:r>
              <a:rPr lang="en-GB" sz="1200" kern="1200" dirty="0">
                <a:solidFill>
                  <a:schemeClr val="tx1"/>
                </a:solidFill>
                <a:effectLst/>
                <a:latin typeface="+mn-lt"/>
                <a:ea typeface="+mn-ea"/>
                <a:cs typeface="+mn-cs"/>
              </a:rPr>
              <a:t> in six parishes across the diocese (in three market towns and three of the diocese’s poorest communities) with great potential for growth and focusing in particular on reaching children and young people. Each </a:t>
            </a:r>
            <a:r>
              <a:rPr lang="en-GB" sz="1200" kern="1200" dirty="0" err="1">
                <a:solidFill>
                  <a:schemeClr val="tx1"/>
                </a:solidFill>
                <a:effectLst/>
                <a:latin typeface="+mn-lt"/>
                <a:ea typeface="+mn-ea"/>
                <a:cs typeface="+mn-cs"/>
              </a:rPr>
              <a:t>missioner</a:t>
            </a:r>
            <a:r>
              <a:rPr lang="en-GB" sz="1200" kern="1200" dirty="0">
                <a:solidFill>
                  <a:schemeClr val="tx1"/>
                </a:solidFill>
                <a:effectLst/>
                <a:latin typeface="+mn-lt"/>
                <a:ea typeface="+mn-ea"/>
                <a:cs typeface="+mn-cs"/>
              </a:rPr>
              <a:t> will lead the formation of new worshipping communities that nurture journeys to faith and journeys in faith among people of all generations. The </a:t>
            </a:r>
            <a:r>
              <a:rPr lang="en-GB" sz="1200" kern="1200" dirty="0" err="1">
                <a:solidFill>
                  <a:schemeClr val="tx1"/>
                </a:solidFill>
                <a:effectLst/>
                <a:latin typeface="+mn-lt"/>
                <a:ea typeface="+mn-ea"/>
                <a:cs typeface="+mn-cs"/>
              </a:rPr>
              <a:t>missioners</a:t>
            </a:r>
            <a:r>
              <a:rPr lang="en-GB" sz="1200" kern="1200" dirty="0">
                <a:solidFill>
                  <a:schemeClr val="tx1"/>
                </a:solidFill>
                <a:effectLst/>
                <a:latin typeface="+mn-lt"/>
                <a:ea typeface="+mn-ea"/>
                <a:cs typeface="+mn-cs"/>
              </a:rPr>
              <a:t> will also spend around 20% of their time on diocesan work focusing on key aspects of intergenerational mission, planning and delivering key diocesan events with an intergenerational focus; and teaching clergy and lay leaders. The diocese anticipates the following key outcomes by the end of 2022:</a:t>
            </a:r>
          </a:p>
          <a:p>
            <a:r>
              <a:rPr lang="en-GB" sz="1200" kern="1200" dirty="0">
                <a:solidFill>
                  <a:schemeClr val="tx1"/>
                </a:solidFill>
                <a:effectLst/>
                <a:latin typeface="+mn-lt"/>
                <a:ea typeface="+mn-ea"/>
                <a:cs typeface="+mn-cs"/>
              </a:rPr>
              <a:t>Reach 1,800 unchurched people with the gospel of whom 450 will be new disciples. At least half will be young people and adults under 35.</a:t>
            </a:r>
          </a:p>
          <a:p>
            <a:r>
              <a:rPr lang="en-GB" sz="1200" kern="1200" dirty="0">
                <a:solidFill>
                  <a:schemeClr val="tx1"/>
                </a:solidFill>
                <a:effectLst/>
                <a:latin typeface="+mn-lt"/>
                <a:ea typeface="+mn-ea"/>
                <a:cs typeface="+mn-cs"/>
              </a:rPr>
              <a:t>New faith pathways in place in each parish, including twelve courses for enquirers per year and  twelve courses per year for growing disciples (two of each, in each location).</a:t>
            </a:r>
          </a:p>
          <a:p>
            <a:r>
              <a:rPr lang="en-GB" sz="1200" kern="1200" dirty="0">
                <a:solidFill>
                  <a:schemeClr val="tx1"/>
                </a:solidFill>
                <a:effectLst/>
                <a:latin typeface="+mn-lt"/>
                <a:ea typeface="+mn-ea"/>
                <a:cs typeface="+mn-cs"/>
              </a:rPr>
              <a:t>A mixed economy of at least 12 new worshipping communities meeting at least twice a month (two per location).</a:t>
            </a:r>
          </a:p>
          <a:p>
            <a:r>
              <a:rPr lang="en-GB" sz="1200" kern="1200" dirty="0">
                <a:solidFill>
                  <a:schemeClr val="tx1"/>
                </a:solidFill>
                <a:effectLst/>
                <a:latin typeface="+mn-lt"/>
                <a:ea typeface="+mn-ea"/>
                <a:cs typeface="+mn-cs"/>
              </a:rPr>
              <a:t>Twelve new voluntary intergenerational </a:t>
            </a:r>
            <a:r>
              <a:rPr lang="en-GB" sz="1200" kern="1200" dirty="0" err="1">
                <a:solidFill>
                  <a:schemeClr val="tx1"/>
                </a:solidFill>
                <a:effectLst/>
                <a:latin typeface="+mn-lt"/>
                <a:ea typeface="+mn-ea"/>
                <a:cs typeface="+mn-cs"/>
              </a:rPr>
              <a:t>missioners</a:t>
            </a:r>
            <a:r>
              <a:rPr lang="en-GB" sz="1200" kern="1200" dirty="0">
                <a:solidFill>
                  <a:schemeClr val="tx1"/>
                </a:solidFill>
                <a:effectLst/>
                <a:latin typeface="+mn-lt"/>
                <a:ea typeface="+mn-ea"/>
                <a:cs typeface="+mn-cs"/>
              </a:rPr>
              <a:t> trained or in training (two per location) working collaboratively with local mission teams that are trained or training and growing.</a:t>
            </a:r>
          </a:p>
          <a:p>
            <a:r>
              <a:rPr lang="en-GB" sz="1200" kern="1200" dirty="0">
                <a:solidFill>
                  <a:schemeClr val="tx1"/>
                </a:solidFill>
                <a:effectLst/>
                <a:latin typeface="+mn-lt"/>
                <a:ea typeface="+mn-ea"/>
                <a:cs typeface="+mn-cs"/>
              </a:rPr>
              <a:t>The overall cost of the project is £1.05m towards which Strategic Development Funding of £525,000 was awarded in June 2017.</a:t>
            </a:r>
          </a:p>
          <a:p>
            <a:r>
              <a:rPr lang="en-GB" sz="1200" b="1" kern="1200" dirty="0">
                <a:solidFill>
                  <a:schemeClr val="tx1"/>
                </a:solidFill>
                <a:effectLst/>
                <a:latin typeface="+mn-lt"/>
                <a:ea typeface="+mn-ea"/>
                <a:cs typeface="+mn-cs"/>
              </a:rPr>
              <a:t>Winchester: </a:t>
            </a:r>
            <a:r>
              <a:rPr lang="en-GB" sz="1200" kern="1200" dirty="0">
                <a:solidFill>
                  <a:schemeClr val="tx1"/>
                </a:solidFill>
                <a:effectLst/>
                <a:latin typeface="+mn-lt"/>
                <a:ea typeface="+mn-ea"/>
                <a:cs typeface="+mn-cs"/>
              </a:rPr>
              <a:t>Benefice of the Future</a:t>
            </a:r>
          </a:p>
          <a:p>
            <a:r>
              <a:rPr lang="en-GB" sz="1200" kern="1200" dirty="0">
                <a:solidFill>
                  <a:schemeClr val="tx1"/>
                </a:solidFill>
                <a:effectLst/>
                <a:latin typeface="+mn-lt"/>
                <a:ea typeface="+mn-ea"/>
                <a:cs typeface="+mn-cs"/>
              </a:rPr>
              <a:t>15% growth in membership across 3 pilot benefices, including 160 new and returning disciples and 40 retained through reversing decline; 60% from missing generations. Five new fresh expressions of Church launched, including a total of 100 participants, with 35% of all attenders previously not engaged in church and 60% under 30 years of age. 70% of fresh expressions of Church to be lay led. 30 new lay leaders and four new vocations to ordained or LLM ministry.</a:t>
            </a:r>
            <a:endParaRPr lang="en-GB" dirty="0"/>
          </a:p>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18</a:t>
            </a:fld>
            <a:endParaRPr lang="en-GB"/>
          </a:p>
        </p:txBody>
      </p:sp>
    </p:spTree>
    <p:extLst>
      <p:ext uri="{BB962C8B-B14F-4D97-AF65-F5344CB8AC3E}">
        <p14:creationId xmlns:p14="http://schemas.microsoft.com/office/powerpoint/2010/main" val="132176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2</a:t>
            </a:fld>
            <a:endParaRPr lang="en-GB"/>
          </a:p>
        </p:txBody>
      </p:sp>
    </p:spTree>
    <p:extLst>
      <p:ext uri="{BB962C8B-B14F-4D97-AF65-F5344CB8AC3E}">
        <p14:creationId xmlns:p14="http://schemas.microsoft.com/office/powerpoint/2010/main" val="232801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3</a:t>
            </a:fld>
            <a:endParaRPr lang="en-GB"/>
          </a:p>
        </p:txBody>
      </p:sp>
    </p:spTree>
    <p:extLst>
      <p:ext uri="{BB962C8B-B14F-4D97-AF65-F5344CB8AC3E}">
        <p14:creationId xmlns:p14="http://schemas.microsoft.com/office/powerpoint/2010/main" val="71196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4</a:t>
            </a:fld>
            <a:endParaRPr lang="en-GB"/>
          </a:p>
        </p:txBody>
      </p:sp>
    </p:spTree>
    <p:extLst>
      <p:ext uri="{BB962C8B-B14F-4D97-AF65-F5344CB8AC3E}">
        <p14:creationId xmlns:p14="http://schemas.microsoft.com/office/powerpoint/2010/main" val="374443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5</a:t>
            </a:fld>
            <a:endParaRPr lang="en-GB"/>
          </a:p>
        </p:txBody>
      </p:sp>
    </p:spTree>
    <p:extLst>
      <p:ext uri="{BB962C8B-B14F-4D97-AF65-F5344CB8AC3E}">
        <p14:creationId xmlns:p14="http://schemas.microsoft.com/office/powerpoint/2010/main" val="69964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6</a:t>
            </a:fld>
            <a:endParaRPr lang="en-GB"/>
          </a:p>
        </p:txBody>
      </p:sp>
    </p:spTree>
    <p:extLst>
      <p:ext uri="{BB962C8B-B14F-4D97-AF65-F5344CB8AC3E}">
        <p14:creationId xmlns:p14="http://schemas.microsoft.com/office/powerpoint/2010/main" val="62349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7</a:t>
            </a:fld>
            <a:endParaRPr lang="en-GB"/>
          </a:p>
        </p:txBody>
      </p:sp>
    </p:spTree>
    <p:extLst>
      <p:ext uri="{BB962C8B-B14F-4D97-AF65-F5344CB8AC3E}">
        <p14:creationId xmlns:p14="http://schemas.microsoft.com/office/powerpoint/2010/main" val="121005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8</a:t>
            </a:fld>
            <a:endParaRPr lang="en-GB"/>
          </a:p>
        </p:txBody>
      </p:sp>
    </p:spTree>
    <p:extLst>
      <p:ext uri="{BB962C8B-B14F-4D97-AF65-F5344CB8AC3E}">
        <p14:creationId xmlns:p14="http://schemas.microsoft.com/office/powerpoint/2010/main" val="320151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en-US" dirty="0"/>
          </a:p>
        </p:txBody>
      </p:sp>
      <p:sp>
        <p:nvSpPr>
          <p:cNvPr id="4" name="Slide Number Placeholder 3"/>
          <p:cNvSpPr>
            <a:spLocks noGrp="1"/>
          </p:cNvSpPr>
          <p:nvPr>
            <p:ph type="sldNum" sz="quarter" idx="10"/>
          </p:nvPr>
        </p:nvSpPr>
        <p:spPr/>
        <p:txBody>
          <a:bodyPr/>
          <a:lstStyle/>
          <a:p>
            <a:fld id="{42AE1FE1-8546-4EC6-BC0A-4D123410EA97}" type="slidenum">
              <a:rPr lang="en-GB" smtClean="0"/>
              <a:t>9</a:t>
            </a:fld>
            <a:endParaRPr lang="en-GB"/>
          </a:p>
        </p:txBody>
      </p:sp>
    </p:spTree>
    <p:extLst>
      <p:ext uri="{BB962C8B-B14F-4D97-AF65-F5344CB8AC3E}">
        <p14:creationId xmlns:p14="http://schemas.microsoft.com/office/powerpoint/2010/main" val="244022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2621D8-5E4E-4742-9466-80346E4FB3A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8063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155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461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621D8-5E4E-4742-9466-80346E4FB3A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43558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2621D8-5E4E-4742-9466-80346E4FB3AB}"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2959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2621D8-5E4E-4742-9466-80346E4FB3AB}"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30466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621D8-5E4E-4742-9466-80346E4FB3AB}"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62164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2621D8-5E4E-4742-9466-80346E4FB3AB}"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24066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621D8-5E4E-4742-9466-80346E4FB3AB}"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198908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621D8-5E4E-4742-9466-80346E4FB3AB}"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7036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621D8-5E4E-4742-9466-80346E4FB3AB}"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EF70C-BB4D-A64D-AD1A-0597CC5198F5}" type="slidenum">
              <a:rPr lang="en-US" smtClean="0"/>
              <a:t>‹#›</a:t>
            </a:fld>
            <a:endParaRPr lang="en-US"/>
          </a:p>
        </p:txBody>
      </p:sp>
    </p:spTree>
    <p:extLst>
      <p:ext uri="{BB962C8B-B14F-4D97-AF65-F5344CB8AC3E}">
        <p14:creationId xmlns:p14="http://schemas.microsoft.com/office/powerpoint/2010/main" val="26564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621D8-5E4E-4742-9466-80346E4FB3AB}" type="datetimeFigureOut">
              <a:rPr lang="en-US" smtClean="0"/>
              <a:t>9/13/2019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EF70C-BB4D-A64D-AD1A-0597CC5198F5}" type="slidenum">
              <a:rPr lang="en-US" smtClean="0"/>
              <a:t>‹#›</a:t>
            </a:fld>
            <a:endParaRPr lang="en-US"/>
          </a:p>
        </p:txBody>
      </p:sp>
    </p:spTree>
    <p:extLst>
      <p:ext uri="{BB962C8B-B14F-4D97-AF65-F5344CB8AC3E}">
        <p14:creationId xmlns:p14="http://schemas.microsoft.com/office/powerpoint/2010/main" val="116674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0BM2PBPDyPc?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QhYiuGs5oA?feature=oembed" TargetMode="External"/><Relationship Id="rId5" Type="http://schemas.openxmlformats.org/officeDocument/2006/relationships/image" Target="../media/image13.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churchnearyou.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hurchofengland.org/more/diocesan-resources/strategic-planning-church-buildings/association-festival-church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rby.openrepository.com/handle/10545/62402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naylors.com/blog/10-reasons-to-live-in-the-count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504" y="2060542"/>
            <a:ext cx="10795000" cy="4351338"/>
          </a:xfrm>
        </p:spPr>
        <p:txBody>
          <a:bodyPr>
            <a:normAutofit/>
          </a:bodyPr>
          <a:lstStyle/>
          <a:p>
            <a:pPr marL="0" indent="0" algn="ctr">
              <a:lnSpc>
                <a:spcPct val="105000"/>
              </a:lnSpc>
              <a:buNone/>
            </a:pPr>
            <a:r>
              <a:rPr lang="en-GB" sz="4400" dirty="0">
                <a:solidFill>
                  <a:srgbClr val="281E6B"/>
                </a:solidFill>
                <a:latin typeface="Arial" panose="020B0604020202020204" pitchFamily="34" charset="0"/>
                <a:cs typeface="Arial" panose="020B0604020202020204" pitchFamily="34" charset="0"/>
              </a:rPr>
              <a:t>What makes a successful rural Church?</a:t>
            </a:r>
          </a:p>
          <a:p>
            <a:pPr marL="0" indent="0">
              <a:buNone/>
            </a:pPr>
            <a:endParaRPr lang="en-GB" dirty="0">
              <a:latin typeface="Arial" panose="020B0604020202020204" pitchFamily="34" charset="0"/>
              <a:cs typeface="Arial" panose="020B0604020202020204" pitchFamily="34" charset="0"/>
            </a:endParaRPr>
          </a:p>
          <a:p>
            <a:pPr marL="0" indent="0" algn="ctr">
              <a:buNone/>
            </a:pPr>
            <a:r>
              <a:rPr lang="en-GB" sz="3200" dirty="0">
                <a:latin typeface="Arial" panose="020B0604020202020204" pitchFamily="34" charset="0"/>
                <a:cs typeface="Arial" panose="020B0604020202020204" pitchFamily="34" charset="0"/>
              </a:rPr>
              <a:t>Mark Betson</a:t>
            </a:r>
          </a:p>
          <a:p>
            <a:pPr marL="0" indent="0" algn="ctr">
              <a:buNone/>
            </a:pPr>
            <a:r>
              <a:rPr lang="en-GB" sz="3200" dirty="0">
                <a:latin typeface="Arial" panose="020B0604020202020204" pitchFamily="34" charset="0"/>
                <a:cs typeface="Arial" panose="020B0604020202020204" pitchFamily="34" charset="0"/>
              </a:rPr>
              <a:t>National Rural Officer</a:t>
            </a:r>
          </a:p>
          <a:p>
            <a:pPr marL="0" indent="0" algn="ctr">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2700000" cy="1090500"/>
          </a:xfrm>
          <a:prstGeom prst="rect">
            <a:avLst/>
          </a:prstGeom>
        </p:spPr>
      </p:pic>
      <p:cxnSp>
        <p:nvCxnSpPr>
          <p:cNvPr id="7" name="Straight Connector 6">
            <a:extLst>
              <a:ext uri="{FF2B5EF4-FFF2-40B4-BE49-F238E27FC236}">
                <a16:creationId xmlns:a16="http://schemas.microsoft.com/office/drawing/2014/main" id="{FE0C8319-FD1F-4757-AB58-DA412CB8DE7F}"/>
              </a:ext>
            </a:extLst>
          </p:cNvPr>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86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963" y="795882"/>
            <a:ext cx="4554252" cy="682438"/>
          </a:xfrm>
        </p:spPr>
        <p:txBody>
          <a:bodyPr>
            <a:no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Elements of Success</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10" name="Content Placeholder 2">
            <a:extLst>
              <a:ext uri="{FF2B5EF4-FFF2-40B4-BE49-F238E27FC236}">
                <a16:creationId xmlns:a16="http://schemas.microsoft.com/office/drawing/2014/main" id="{7BC57BD5-E5A9-48B8-88DF-E10DA6213181}"/>
              </a:ext>
            </a:extLst>
          </p:cNvPr>
          <p:cNvSpPr txBox="1">
            <a:spLocks/>
          </p:cNvSpPr>
          <p:nvPr/>
        </p:nvSpPr>
        <p:spPr>
          <a:xfrm>
            <a:off x="1987017" y="2044128"/>
            <a:ext cx="9815060" cy="850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altLang="en-US" sz="3200" dirty="0"/>
              <a:t>We can’t do everything, but we can do something…</a:t>
            </a:r>
          </a:p>
        </p:txBody>
      </p:sp>
    </p:spTree>
    <p:extLst>
      <p:ext uri="{BB962C8B-B14F-4D97-AF65-F5344CB8AC3E}">
        <p14:creationId xmlns:p14="http://schemas.microsoft.com/office/powerpoint/2010/main" val="89594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2132" y="541639"/>
            <a:ext cx="10772174" cy="682438"/>
          </a:xfrm>
        </p:spPr>
        <p:txBody>
          <a:bodyPr>
            <a:norm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Coffee Caravan</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4" name="Online Media 3" title="Rural Coffee Caravan">
            <a:hlinkClick r:id="" action="ppaction://media"/>
            <a:extLst>
              <a:ext uri="{FF2B5EF4-FFF2-40B4-BE49-F238E27FC236}">
                <a16:creationId xmlns:a16="http://schemas.microsoft.com/office/drawing/2014/main" id="{7E16A6A3-23CA-4ECC-B389-EB5E2ABAA1EC}"/>
              </a:ext>
            </a:extLst>
          </p:cNvPr>
          <p:cNvPicPr>
            <a:picLocks noRot="1" noChangeAspect="1"/>
          </p:cNvPicPr>
          <p:nvPr>
            <a:videoFile r:link="rId1"/>
          </p:nvPr>
        </p:nvPicPr>
        <p:blipFill>
          <a:blip r:embed="rId5"/>
          <a:stretch>
            <a:fillRect/>
          </a:stretch>
        </p:blipFill>
        <p:spPr>
          <a:xfrm>
            <a:off x="1645546" y="1273490"/>
            <a:ext cx="9007490" cy="5066713"/>
          </a:xfrm>
          <a:prstGeom prst="rect">
            <a:avLst/>
          </a:prstGeom>
        </p:spPr>
      </p:pic>
    </p:spTree>
    <p:extLst>
      <p:ext uri="{BB962C8B-B14F-4D97-AF65-F5344CB8AC3E}">
        <p14:creationId xmlns:p14="http://schemas.microsoft.com/office/powerpoint/2010/main" val="23900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193" y="563921"/>
            <a:ext cx="1134026" cy="682438"/>
          </a:xfrm>
        </p:spPr>
        <p:txBody>
          <a:bodyPr>
            <a:norm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Cafe</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7" name="Picture 6" descr="A group of people sitting at a table with food&#10;&#10;Description automatically generated">
            <a:extLst>
              <a:ext uri="{FF2B5EF4-FFF2-40B4-BE49-F238E27FC236}">
                <a16:creationId xmlns:a16="http://schemas.microsoft.com/office/drawing/2014/main" id="{2085FC14-D1CC-4868-85BD-FA3ECE8B78CA}"/>
              </a:ext>
            </a:extLst>
          </p:cNvPr>
          <p:cNvPicPr>
            <a:picLocks noChangeAspect="1"/>
          </p:cNvPicPr>
          <p:nvPr/>
        </p:nvPicPr>
        <p:blipFill>
          <a:blip r:embed="rId4"/>
          <a:stretch>
            <a:fillRect/>
          </a:stretch>
        </p:blipFill>
        <p:spPr>
          <a:xfrm>
            <a:off x="3243481" y="1144149"/>
            <a:ext cx="6478332" cy="3888001"/>
          </a:xfrm>
          <a:prstGeom prst="rect">
            <a:avLst/>
          </a:prstGeom>
        </p:spPr>
      </p:pic>
      <p:pic>
        <p:nvPicPr>
          <p:cNvPr id="9" name="Picture 8" descr="A group of people sitting at a table&#10;&#10;Description automatically generated">
            <a:extLst>
              <a:ext uri="{FF2B5EF4-FFF2-40B4-BE49-F238E27FC236}">
                <a16:creationId xmlns:a16="http://schemas.microsoft.com/office/drawing/2014/main" id="{E274B127-BDBF-49F4-870E-858F30791A83}"/>
              </a:ext>
            </a:extLst>
          </p:cNvPr>
          <p:cNvPicPr>
            <a:picLocks noChangeAspect="1"/>
          </p:cNvPicPr>
          <p:nvPr/>
        </p:nvPicPr>
        <p:blipFill>
          <a:blip r:embed="rId5"/>
          <a:stretch>
            <a:fillRect/>
          </a:stretch>
        </p:blipFill>
        <p:spPr>
          <a:xfrm>
            <a:off x="364042" y="3419896"/>
            <a:ext cx="4044802" cy="3008321"/>
          </a:xfrm>
          <a:prstGeom prst="rect">
            <a:avLst/>
          </a:prstGeom>
        </p:spPr>
      </p:pic>
      <p:pic>
        <p:nvPicPr>
          <p:cNvPr id="11" name="Picture 10" descr="A group of people sitting at a table&#10;&#10;Description automatically generated">
            <a:extLst>
              <a:ext uri="{FF2B5EF4-FFF2-40B4-BE49-F238E27FC236}">
                <a16:creationId xmlns:a16="http://schemas.microsoft.com/office/drawing/2014/main" id="{447BF9A0-B95E-4BA6-B606-F325CEFC71C1}"/>
              </a:ext>
            </a:extLst>
          </p:cNvPr>
          <p:cNvPicPr>
            <a:picLocks noChangeAspect="1"/>
          </p:cNvPicPr>
          <p:nvPr/>
        </p:nvPicPr>
        <p:blipFill>
          <a:blip r:embed="rId6"/>
          <a:stretch>
            <a:fillRect/>
          </a:stretch>
        </p:blipFill>
        <p:spPr>
          <a:xfrm>
            <a:off x="7595804" y="3429000"/>
            <a:ext cx="4044802" cy="3008321"/>
          </a:xfrm>
          <a:prstGeom prst="rect">
            <a:avLst/>
          </a:prstGeom>
        </p:spPr>
      </p:pic>
    </p:spTree>
    <p:extLst>
      <p:ext uri="{BB962C8B-B14F-4D97-AF65-F5344CB8AC3E}">
        <p14:creationId xmlns:p14="http://schemas.microsoft.com/office/powerpoint/2010/main" val="68898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7595" y="405867"/>
            <a:ext cx="6507387" cy="682438"/>
          </a:xfrm>
        </p:spPr>
        <p:txBody>
          <a:bodyPr>
            <a:no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Fresh Expressions: Gateways</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4" name="Online Media 3" title="Gateways - Sep15">
            <a:hlinkClick r:id="" action="ppaction://media"/>
            <a:extLst>
              <a:ext uri="{FF2B5EF4-FFF2-40B4-BE49-F238E27FC236}">
                <a16:creationId xmlns:a16="http://schemas.microsoft.com/office/drawing/2014/main" id="{BD0DD10A-9970-4B82-B906-C9926DEE1F34}"/>
              </a:ext>
            </a:extLst>
          </p:cNvPr>
          <p:cNvPicPr>
            <a:picLocks noRot="1" noChangeAspect="1"/>
          </p:cNvPicPr>
          <p:nvPr>
            <a:videoFile r:link="rId1"/>
          </p:nvPr>
        </p:nvPicPr>
        <p:blipFill>
          <a:blip r:embed="rId5"/>
          <a:stretch>
            <a:fillRect/>
          </a:stretch>
        </p:blipFill>
        <p:spPr>
          <a:xfrm>
            <a:off x="1273429" y="1057380"/>
            <a:ext cx="9536687" cy="5364386"/>
          </a:xfrm>
          <a:prstGeom prst="rect">
            <a:avLst/>
          </a:prstGeom>
        </p:spPr>
      </p:pic>
    </p:spTree>
    <p:extLst>
      <p:ext uri="{BB962C8B-B14F-4D97-AF65-F5344CB8AC3E}">
        <p14:creationId xmlns:p14="http://schemas.microsoft.com/office/powerpoint/2010/main" val="9773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080" y="222701"/>
            <a:ext cx="3226487" cy="682438"/>
          </a:xfrm>
        </p:spPr>
        <p:txBody>
          <a:bodyPr>
            <a:no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Family Worship</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15C16EC4-0F28-4AC0-8A3D-FD933A1B5DF5}"/>
              </a:ext>
            </a:extLst>
          </p:cNvPr>
          <p:cNvPicPr>
            <a:picLocks noChangeAspect="1"/>
          </p:cNvPicPr>
          <p:nvPr/>
        </p:nvPicPr>
        <p:blipFill>
          <a:blip r:embed="rId4"/>
          <a:stretch>
            <a:fillRect/>
          </a:stretch>
        </p:blipFill>
        <p:spPr>
          <a:xfrm>
            <a:off x="1346357" y="1014757"/>
            <a:ext cx="3645466" cy="2734100"/>
          </a:xfrm>
          <a:prstGeom prst="rect">
            <a:avLst/>
          </a:prstGeom>
        </p:spPr>
      </p:pic>
      <p:pic>
        <p:nvPicPr>
          <p:cNvPr id="9" name="Picture 8" descr="A group of people performing on a counter&#10;&#10;Description automatically generated">
            <a:extLst>
              <a:ext uri="{FF2B5EF4-FFF2-40B4-BE49-F238E27FC236}">
                <a16:creationId xmlns:a16="http://schemas.microsoft.com/office/drawing/2014/main" id="{7C26BDCB-0204-4612-889B-98EF2589724C}"/>
              </a:ext>
            </a:extLst>
          </p:cNvPr>
          <p:cNvPicPr>
            <a:picLocks noChangeAspect="1"/>
          </p:cNvPicPr>
          <p:nvPr/>
        </p:nvPicPr>
        <p:blipFill>
          <a:blip r:embed="rId5"/>
          <a:stretch>
            <a:fillRect/>
          </a:stretch>
        </p:blipFill>
        <p:spPr>
          <a:xfrm>
            <a:off x="6461720" y="1014757"/>
            <a:ext cx="3645466" cy="2734100"/>
          </a:xfrm>
          <a:prstGeom prst="rect">
            <a:avLst/>
          </a:prstGeom>
        </p:spPr>
      </p:pic>
      <p:pic>
        <p:nvPicPr>
          <p:cNvPr id="11" name="Picture 10" descr="A group of people standing in a room&#10;&#10;Description automatically generated">
            <a:extLst>
              <a:ext uri="{FF2B5EF4-FFF2-40B4-BE49-F238E27FC236}">
                <a16:creationId xmlns:a16="http://schemas.microsoft.com/office/drawing/2014/main" id="{D124F26E-AD6E-4C3B-915D-185962ADEB3C}"/>
              </a:ext>
            </a:extLst>
          </p:cNvPr>
          <p:cNvPicPr>
            <a:picLocks noChangeAspect="1"/>
          </p:cNvPicPr>
          <p:nvPr/>
        </p:nvPicPr>
        <p:blipFill>
          <a:blip r:embed="rId6"/>
          <a:stretch>
            <a:fillRect/>
          </a:stretch>
        </p:blipFill>
        <p:spPr>
          <a:xfrm>
            <a:off x="6461721" y="3821937"/>
            <a:ext cx="3645466" cy="2734100"/>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831A6145-B425-4E56-8DA1-40B9E0DEAA18}"/>
              </a:ext>
            </a:extLst>
          </p:cNvPr>
          <p:cNvPicPr>
            <a:picLocks noChangeAspect="1"/>
          </p:cNvPicPr>
          <p:nvPr/>
        </p:nvPicPr>
        <p:blipFill>
          <a:blip r:embed="rId7"/>
          <a:stretch>
            <a:fillRect/>
          </a:stretch>
        </p:blipFill>
        <p:spPr>
          <a:xfrm>
            <a:off x="1346357" y="3797752"/>
            <a:ext cx="3645466" cy="2734100"/>
          </a:xfrm>
          <a:prstGeom prst="rect">
            <a:avLst/>
          </a:prstGeom>
        </p:spPr>
      </p:pic>
    </p:spTree>
    <p:extLst>
      <p:ext uri="{BB962C8B-B14F-4D97-AF65-F5344CB8AC3E}">
        <p14:creationId xmlns:p14="http://schemas.microsoft.com/office/powerpoint/2010/main" val="387037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657" y="1137101"/>
            <a:ext cx="3226487" cy="682438"/>
          </a:xfrm>
        </p:spPr>
        <p:txBody>
          <a:bodyPr>
            <a:no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Basics</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10" name="Content Placeholder 2">
            <a:extLst>
              <a:ext uri="{FF2B5EF4-FFF2-40B4-BE49-F238E27FC236}">
                <a16:creationId xmlns:a16="http://schemas.microsoft.com/office/drawing/2014/main" id="{7BC57BD5-E5A9-48B8-88DF-E10DA6213181}"/>
              </a:ext>
            </a:extLst>
          </p:cNvPr>
          <p:cNvSpPr txBox="1">
            <a:spLocks/>
          </p:cNvSpPr>
          <p:nvPr/>
        </p:nvSpPr>
        <p:spPr>
          <a:xfrm>
            <a:off x="651657" y="1914979"/>
            <a:ext cx="9815060" cy="4393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ltLang="en-US" sz="3200" dirty="0"/>
              <a:t>Basics – clean, welcoming, cared for buildings. Good signage, web presence, Facebook etc…</a:t>
            </a:r>
          </a:p>
          <a:p>
            <a:r>
              <a:rPr lang="en-GB" altLang="en-US" sz="3200" i="1" dirty="0"/>
              <a:t>Open Welcome </a:t>
            </a:r>
            <a:r>
              <a:rPr lang="en-GB" altLang="en-US" sz="3200" dirty="0"/>
              <a:t>and </a:t>
            </a:r>
            <a:r>
              <a:rPr lang="en-GB" altLang="en-US" sz="3200" i="1" dirty="0"/>
              <a:t>Accessible Welcome </a:t>
            </a:r>
            <a:r>
              <a:rPr lang="en-GB" altLang="en-US" sz="3200" dirty="0"/>
              <a:t>(Germinate)</a:t>
            </a:r>
          </a:p>
          <a:p>
            <a:r>
              <a:rPr lang="en-GB" altLang="en-US" sz="3200" dirty="0">
                <a:hlinkClick r:id="rId4"/>
              </a:rPr>
              <a:t>www.achurchnearyou.com</a:t>
            </a:r>
            <a:endParaRPr lang="en-GB" altLang="en-US" sz="3200" dirty="0"/>
          </a:p>
          <a:p>
            <a:r>
              <a:rPr lang="en-GB" altLang="en-US" sz="3200" dirty="0"/>
              <a:t>Church of England Digital Labs</a:t>
            </a:r>
          </a:p>
        </p:txBody>
      </p:sp>
    </p:spTree>
    <p:extLst>
      <p:ext uri="{BB962C8B-B14F-4D97-AF65-F5344CB8AC3E}">
        <p14:creationId xmlns:p14="http://schemas.microsoft.com/office/powerpoint/2010/main" val="419151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080" y="222701"/>
            <a:ext cx="3560029" cy="682438"/>
          </a:xfrm>
        </p:spPr>
        <p:txBody>
          <a:bodyPr>
            <a:no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Festival Churches</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10" name="Content Placeholder 2">
            <a:extLst>
              <a:ext uri="{FF2B5EF4-FFF2-40B4-BE49-F238E27FC236}">
                <a16:creationId xmlns:a16="http://schemas.microsoft.com/office/drawing/2014/main" id="{97C68C5A-D103-4296-B602-1495D0286935}"/>
              </a:ext>
            </a:extLst>
          </p:cNvPr>
          <p:cNvSpPr txBox="1">
            <a:spLocks/>
          </p:cNvSpPr>
          <p:nvPr/>
        </p:nvSpPr>
        <p:spPr>
          <a:xfrm>
            <a:off x="1734351" y="2576938"/>
            <a:ext cx="9815060" cy="3661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ltLang="en-US" sz="3200" dirty="0"/>
              <a:t>A reduction in the governance structure (in terms of needing to have a PCC etc)</a:t>
            </a:r>
          </a:p>
          <a:p>
            <a:r>
              <a:rPr lang="en-GB" altLang="en-US" sz="3200" dirty="0"/>
              <a:t>A transfer of some responsibility for the building maintenance and insurance</a:t>
            </a:r>
          </a:p>
          <a:p>
            <a:r>
              <a:rPr lang="en-GB" altLang="en-US" sz="3200" dirty="0"/>
              <a:t>A removal of the requirement of worship every Sunday</a:t>
            </a:r>
          </a:p>
          <a:p>
            <a:r>
              <a:rPr lang="en-GB" altLang="en-US" sz="3200" dirty="0"/>
              <a:t>A refocussing of worship around locally significant festivals</a:t>
            </a:r>
          </a:p>
        </p:txBody>
      </p:sp>
      <p:sp>
        <p:nvSpPr>
          <p:cNvPr id="12" name="Content Placeholder 2">
            <a:extLst>
              <a:ext uri="{FF2B5EF4-FFF2-40B4-BE49-F238E27FC236}">
                <a16:creationId xmlns:a16="http://schemas.microsoft.com/office/drawing/2014/main" id="{396DFA34-E9F9-4CA3-A957-2ED750B8DFC4}"/>
              </a:ext>
            </a:extLst>
          </p:cNvPr>
          <p:cNvSpPr txBox="1">
            <a:spLocks/>
          </p:cNvSpPr>
          <p:nvPr/>
        </p:nvSpPr>
        <p:spPr>
          <a:xfrm>
            <a:off x="685316" y="905139"/>
            <a:ext cx="11084078" cy="5649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altLang="en-US" sz="3200" dirty="0"/>
              <a:t>The Festival churches concept is designed to help churches focus on what they are successful at. </a:t>
            </a:r>
          </a:p>
          <a:p>
            <a:pPr marL="0" indent="0">
              <a:buNone/>
            </a:pPr>
            <a:r>
              <a:rPr lang="en-GB" altLang="en-US" sz="3200" dirty="0"/>
              <a:t>They can feature the following elements: </a:t>
            </a:r>
          </a:p>
          <a:p>
            <a:pPr marL="0" indent="0">
              <a:buNone/>
            </a:pPr>
            <a:endParaRPr lang="en-GB" altLang="en-US" sz="3200" dirty="0"/>
          </a:p>
          <a:p>
            <a:pPr marL="0" indent="0">
              <a:buNone/>
            </a:pPr>
            <a:endParaRPr lang="en-GB" altLang="en-US" sz="3200" dirty="0"/>
          </a:p>
          <a:p>
            <a:pPr marL="0" indent="0">
              <a:buNone/>
            </a:pPr>
            <a:endParaRPr lang="en-GB" altLang="en-US" sz="3200" dirty="0"/>
          </a:p>
          <a:p>
            <a:pPr marL="0" indent="0">
              <a:buNone/>
            </a:pPr>
            <a:endParaRPr lang="en-GB" altLang="en-US" sz="3200" dirty="0"/>
          </a:p>
          <a:p>
            <a:pPr marL="0" indent="0">
              <a:buNone/>
            </a:pPr>
            <a:endParaRPr lang="en-GB" altLang="en-US" sz="3200" dirty="0"/>
          </a:p>
          <a:p>
            <a:pPr marL="0" indent="0">
              <a:buNone/>
            </a:pPr>
            <a:endParaRPr lang="en-GB" altLang="en-US" sz="3200" dirty="0"/>
          </a:p>
          <a:p>
            <a:pPr marL="0" indent="0">
              <a:buNone/>
            </a:pPr>
            <a:endParaRPr lang="en-GB" sz="1400" dirty="0">
              <a:hlinkClick r:id="rId4"/>
            </a:endParaRPr>
          </a:p>
          <a:p>
            <a:pPr marL="0" indent="0">
              <a:buNone/>
            </a:pPr>
            <a:r>
              <a:rPr lang="en-GB" sz="1400" dirty="0">
                <a:hlinkClick r:id="rId4"/>
              </a:rPr>
              <a:t>https://www.churchofengland.org/more/diocesan-resources/strategic-planning-church-buildings/association-festival-churches</a:t>
            </a:r>
            <a:endParaRPr lang="en-GB" altLang="en-US" sz="1400" dirty="0"/>
          </a:p>
        </p:txBody>
      </p:sp>
    </p:spTree>
    <p:extLst>
      <p:ext uri="{BB962C8B-B14F-4D97-AF65-F5344CB8AC3E}">
        <p14:creationId xmlns:p14="http://schemas.microsoft.com/office/powerpoint/2010/main" val="111782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080" y="222701"/>
            <a:ext cx="3560029" cy="682438"/>
          </a:xfrm>
        </p:spPr>
        <p:txBody>
          <a:bodyPr>
            <a:noAutofit/>
          </a:bodyPr>
          <a:lstStyle/>
          <a:p>
            <a:pPr marL="0" indent="0">
              <a:lnSpc>
                <a:spcPct val="100000"/>
              </a:lnSpc>
              <a:buNone/>
            </a:pPr>
            <a:r>
              <a:rPr lang="en-GB" sz="3200" dirty="0">
                <a:solidFill>
                  <a:srgbClr val="281E6B"/>
                </a:solidFill>
                <a:latin typeface="Arial" panose="020B0604020202020204" pitchFamily="34" charset="0"/>
                <a:cs typeface="Arial" panose="020B0604020202020204" pitchFamily="34" charset="0"/>
              </a:rPr>
              <a:t>Leadership</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10" name="Content Placeholder 2">
            <a:extLst>
              <a:ext uri="{FF2B5EF4-FFF2-40B4-BE49-F238E27FC236}">
                <a16:creationId xmlns:a16="http://schemas.microsoft.com/office/drawing/2014/main" id="{97C68C5A-D103-4296-B602-1495D0286935}"/>
              </a:ext>
            </a:extLst>
          </p:cNvPr>
          <p:cNvSpPr txBox="1">
            <a:spLocks/>
          </p:cNvSpPr>
          <p:nvPr/>
        </p:nvSpPr>
        <p:spPr>
          <a:xfrm>
            <a:off x="421653" y="1176441"/>
            <a:ext cx="10635531" cy="51626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b="1" dirty="0"/>
              <a:t>Mentoring</a:t>
            </a:r>
            <a:r>
              <a:rPr lang="en-GB" dirty="0"/>
              <a:t> helped to develop </a:t>
            </a:r>
            <a:r>
              <a:rPr lang="en-GB" b="1" dirty="0"/>
              <a:t>confidence</a:t>
            </a:r>
            <a:r>
              <a:rPr lang="en-GB" dirty="0"/>
              <a:t> and skills in both lay and ordained</a:t>
            </a:r>
          </a:p>
          <a:p>
            <a:pPr lvl="0"/>
            <a:r>
              <a:rPr lang="en-GB" b="1" dirty="0"/>
              <a:t>Informal approaches</a:t>
            </a:r>
            <a:r>
              <a:rPr lang="en-GB" dirty="0"/>
              <a:t> to training and development of lay people had the greatest impact and effectiveness</a:t>
            </a:r>
          </a:p>
          <a:p>
            <a:pPr lvl="0"/>
            <a:r>
              <a:rPr lang="en-GB" b="1" dirty="0"/>
              <a:t>Formal courses</a:t>
            </a:r>
            <a:r>
              <a:rPr lang="en-GB" dirty="0"/>
              <a:t> were more effective when provided as locally as possible, so that more people could participate with limited travel distances</a:t>
            </a:r>
          </a:p>
          <a:p>
            <a:pPr lvl="0"/>
            <a:r>
              <a:rPr lang="en-GB" dirty="0"/>
              <a:t>those whose roles included </a:t>
            </a:r>
            <a:r>
              <a:rPr lang="en-GB" b="1" dirty="0"/>
              <a:t>developing the ministry of others</a:t>
            </a:r>
            <a:r>
              <a:rPr lang="en-GB" dirty="0"/>
              <a:t> benefited from training and support to mentor others</a:t>
            </a:r>
          </a:p>
          <a:p>
            <a:pPr lvl="0"/>
            <a:r>
              <a:rPr lang="en-GB" b="1" dirty="0"/>
              <a:t>multiple shorter courses</a:t>
            </a:r>
            <a:r>
              <a:rPr lang="en-GB" dirty="0"/>
              <a:t> to </a:t>
            </a:r>
            <a:r>
              <a:rPr lang="en-GB" b="1" dirty="0"/>
              <a:t>build confidence</a:t>
            </a:r>
            <a:r>
              <a:rPr lang="en-GB" dirty="0"/>
              <a:t> and help reflect on experience are helpful rather than longer periods of training</a:t>
            </a:r>
          </a:p>
          <a:p>
            <a:pPr lvl="0"/>
            <a:r>
              <a:rPr lang="en-GB" b="1" dirty="0"/>
              <a:t>online</a:t>
            </a:r>
            <a:r>
              <a:rPr lang="en-GB" dirty="0"/>
              <a:t> approaches to learning are helpful, particularly ‘bite-sized’ courses.</a:t>
            </a:r>
          </a:p>
          <a:p>
            <a:pPr lvl="0"/>
            <a:endParaRPr lang="en-GB" dirty="0"/>
          </a:p>
          <a:p>
            <a:pPr marL="0" lvl="0" indent="0">
              <a:buNone/>
            </a:pPr>
            <a:r>
              <a:rPr lang="en-GB" dirty="0">
                <a:hlinkClick r:id="rId4"/>
              </a:rPr>
              <a:t>https://derby.openrepository.com/handle/10545/624022</a:t>
            </a:r>
            <a:endParaRPr lang="en-GB" dirty="0"/>
          </a:p>
        </p:txBody>
      </p:sp>
    </p:spTree>
    <p:extLst>
      <p:ext uri="{BB962C8B-B14F-4D97-AF65-F5344CB8AC3E}">
        <p14:creationId xmlns:p14="http://schemas.microsoft.com/office/powerpoint/2010/main" val="3926457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847082"/>
            <a:ext cx="10772174" cy="5497620"/>
          </a:xfrm>
        </p:spPr>
        <p:txBody>
          <a:bodyPr>
            <a:normAutofit fontScale="92500" lnSpcReduction="10000"/>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Some questions for churches:</a:t>
            </a:r>
            <a:endParaRPr lang="en-GB" sz="2400" dirty="0">
              <a:solidFill>
                <a:srgbClr val="281E6B"/>
              </a:solidFill>
              <a:latin typeface="Arial" panose="020B0604020202020204" pitchFamily="34" charset="0"/>
              <a:cs typeface="Arial" panose="020B0604020202020204" pitchFamily="34" charset="0"/>
            </a:endParaRPr>
          </a:p>
          <a:p>
            <a:pPr>
              <a:lnSpc>
                <a:spcPct val="100000"/>
              </a:lnSpc>
              <a:spcBef>
                <a:spcPts val="600"/>
              </a:spcBef>
            </a:pPr>
            <a:r>
              <a:rPr lang="en-GB" altLang="en-US" sz="3200" dirty="0">
                <a:latin typeface="Arial" panose="020B0604020202020204" pitchFamily="34" charset="0"/>
                <a:cs typeface="Arial" panose="020B0604020202020204" pitchFamily="34" charset="0"/>
              </a:rPr>
              <a:t>What does everyday faith where you live look like?</a:t>
            </a:r>
          </a:p>
          <a:p>
            <a:pPr>
              <a:lnSpc>
                <a:spcPct val="100000"/>
              </a:lnSpc>
              <a:spcBef>
                <a:spcPts val="600"/>
              </a:spcBef>
            </a:pPr>
            <a:r>
              <a:rPr lang="en-GB" altLang="en-US" sz="3200" dirty="0">
                <a:latin typeface="Arial" panose="020B0604020202020204" pitchFamily="34" charset="0"/>
                <a:cs typeface="Arial" panose="020B0604020202020204" pitchFamily="34" charset="0"/>
              </a:rPr>
              <a:t>How effectively does your Church build relationships with people outside itself?</a:t>
            </a:r>
          </a:p>
          <a:p>
            <a:pPr>
              <a:lnSpc>
                <a:spcPct val="100000"/>
              </a:lnSpc>
              <a:spcBef>
                <a:spcPts val="600"/>
              </a:spcBef>
            </a:pPr>
            <a:r>
              <a:rPr lang="en-GB" altLang="en-US" sz="3200" dirty="0">
                <a:latin typeface="Arial" panose="020B0604020202020204" pitchFamily="34" charset="0"/>
                <a:cs typeface="Arial" panose="020B0604020202020204" pitchFamily="34" charset="0"/>
              </a:rPr>
              <a:t>Who are you expecting to deliver evangelism and discipleship – just the clergy, laity – is any training/support needed?</a:t>
            </a:r>
          </a:p>
          <a:p>
            <a:pPr>
              <a:lnSpc>
                <a:spcPct val="100000"/>
              </a:lnSpc>
              <a:spcBef>
                <a:spcPts val="600"/>
              </a:spcBef>
            </a:pPr>
            <a:r>
              <a:rPr lang="en-GB" altLang="en-US" sz="3200" dirty="0">
                <a:latin typeface="Arial" panose="020B0604020202020204" pitchFamily="34" charset="0"/>
                <a:cs typeface="Arial" panose="020B0604020202020204" pitchFamily="34" charset="0"/>
              </a:rPr>
              <a:t>How do you envisage social action and the role your church plays in delivering it?</a:t>
            </a:r>
          </a:p>
          <a:p>
            <a:pPr>
              <a:lnSpc>
                <a:spcPct val="100000"/>
              </a:lnSpc>
              <a:spcBef>
                <a:spcPts val="600"/>
              </a:spcBef>
            </a:pPr>
            <a:r>
              <a:rPr lang="en-GB" altLang="en-US" sz="3200" dirty="0">
                <a:latin typeface="Arial" panose="020B0604020202020204" pitchFamily="34" charset="0"/>
                <a:cs typeface="Arial" panose="020B0604020202020204" pitchFamily="34" charset="0"/>
              </a:rPr>
              <a:t>How do you measure the effect of what you do?</a:t>
            </a:r>
          </a:p>
          <a:p>
            <a:pPr>
              <a:lnSpc>
                <a:spcPct val="100000"/>
              </a:lnSpc>
              <a:spcBef>
                <a:spcPts val="600"/>
              </a:spcBef>
            </a:pPr>
            <a:r>
              <a:rPr lang="en-GB" altLang="en-US" sz="3200" dirty="0">
                <a:latin typeface="Arial" panose="020B0604020202020204" pitchFamily="34" charset="0"/>
                <a:cs typeface="Arial" panose="020B0604020202020204" pitchFamily="34" charset="0"/>
              </a:rPr>
              <a:t>Most importantly, how do you ground these things in prayer?</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Tree>
    <p:extLst>
      <p:ext uri="{BB962C8B-B14F-4D97-AF65-F5344CB8AC3E}">
        <p14:creationId xmlns:p14="http://schemas.microsoft.com/office/powerpoint/2010/main" val="80886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8" name="Picture 7" descr="An orange cut in half&#10;&#10;Description automatically generated">
            <a:extLst>
              <a:ext uri="{FF2B5EF4-FFF2-40B4-BE49-F238E27FC236}">
                <a16:creationId xmlns:a16="http://schemas.microsoft.com/office/drawing/2014/main" id="{B0B9C51C-07BB-4331-9F1B-32BE8EE31164}"/>
              </a:ext>
            </a:extLst>
          </p:cNvPr>
          <p:cNvPicPr>
            <a:picLocks noChangeAspect="1"/>
          </p:cNvPicPr>
          <p:nvPr/>
        </p:nvPicPr>
        <p:blipFill>
          <a:blip r:embed="rId4"/>
          <a:stretch>
            <a:fillRect/>
          </a:stretch>
        </p:blipFill>
        <p:spPr>
          <a:xfrm>
            <a:off x="4907814" y="607819"/>
            <a:ext cx="6501034" cy="4875776"/>
          </a:xfrm>
          <a:prstGeom prst="rect">
            <a:avLst/>
          </a:prstGeom>
        </p:spPr>
      </p:pic>
      <p:pic>
        <p:nvPicPr>
          <p:cNvPr id="10" name="Picture 9" descr="A slice of orange fruit&#10;&#10;Description automatically generated">
            <a:extLst>
              <a:ext uri="{FF2B5EF4-FFF2-40B4-BE49-F238E27FC236}">
                <a16:creationId xmlns:a16="http://schemas.microsoft.com/office/drawing/2014/main" id="{1B9D2360-186E-4034-9381-47DC839C0986}"/>
              </a:ext>
            </a:extLst>
          </p:cNvPr>
          <p:cNvPicPr>
            <a:picLocks noChangeAspect="1"/>
          </p:cNvPicPr>
          <p:nvPr/>
        </p:nvPicPr>
        <p:blipFill>
          <a:blip r:embed="rId5"/>
          <a:stretch>
            <a:fillRect/>
          </a:stretch>
        </p:blipFill>
        <p:spPr>
          <a:xfrm>
            <a:off x="945836" y="2031347"/>
            <a:ext cx="3452248" cy="3452248"/>
          </a:xfrm>
          <a:prstGeom prst="rect">
            <a:avLst/>
          </a:prstGeom>
        </p:spPr>
      </p:pic>
    </p:spTree>
    <p:extLst>
      <p:ext uri="{BB962C8B-B14F-4D97-AF65-F5344CB8AC3E}">
        <p14:creationId xmlns:p14="http://schemas.microsoft.com/office/powerpoint/2010/main" val="15206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905140"/>
            <a:ext cx="10772174" cy="682438"/>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What does success look like?</a:t>
            </a:r>
            <a:endParaRPr lang="en-GB" sz="2400" dirty="0">
              <a:solidFill>
                <a:srgbClr val="281E6B"/>
              </a:solidFill>
              <a:latin typeface="Arial" panose="020B060402020202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2" name="TextBox 1">
            <a:extLst>
              <a:ext uri="{FF2B5EF4-FFF2-40B4-BE49-F238E27FC236}">
                <a16:creationId xmlns:a16="http://schemas.microsoft.com/office/drawing/2014/main" id="{15A843A1-B6BC-493C-929B-5F1784AFD164}"/>
              </a:ext>
            </a:extLst>
          </p:cNvPr>
          <p:cNvSpPr txBox="1"/>
          <p:nvPr/>
        </p:nvSpPr>
        <p:spPr>
          <a:xfrm>
            <a:off x="1150012" y="1980265"/>
            <a:ext cx="4740295" cy="584775"/>
          </a:xfrm>
          <a:prstGeom prst="rect">
            <a:avLst/>
          </a:prstGeom>
          <a:noFill/>
        </p:spPr>
        <p:txBody>
          <a:bodyPr wrap="square" rtlCol="0">
            <a:spAutoFit/>
          </a:bodyPr>
          <a:lstStyle/>
          <a:p>
            <a:r>
              <a:rPr lang="en-GB" sz="3200" dirty="0"/>
              <a:t>Lots of people?</a:t>
            </a:r>
          </a:p>
        </p:txBody>
      </p:sp>
      <p:sp>
        <p:nvSpPr>
          <p:cNvPr id="8" name="TextBox 7">
            <a:extLst>
              <a:ext uri="{FF2B5EF4-FFF2-40B4-BE49-F238E27FC236}">
                <a16:creationId xmlns:a16="http://schemas.microsoft.com/office/drawing/2014/main" id="{D96C9066-973B-44F6-881A-168E947D708C}"/>
              </a:ext>
            </a:extLst>
          </p:cNvPr>
          <p:cNvSpPr txBox="1"/>
          <p:nvPr/>
        </p:nvSpPr>
        <p:spPr>
          <a:xfrm>
            <a:off x="1094849" y="3136612"/>
            <a:ext cx="4740295" cy="584775"/>
          </a:xfrm>
          <a:prstGeom prst="rect">
            <a:avLst/>
          </a:prstGeom>
          <a:noFill/>
        </p:spPr>
        <p:txBody>
          <a:bodyPr wrap="square" rtlCol="0">
            <a:spAutoFit/>
          </a:bodyPr>
          <a:lstStyle/>
          <a:p>
            <a:r>
              <a:rPr lang="en-GB" sz="3200" dirty="0"/>
              <a:t>Community engagement?</a:t>
            </a:r>
          </a:p>
        </p:txBody>
      </p:sp>
      <p:sp>
        <p:nvSpPr>
          <p:cNvPr id="9" name="TextBox 8">
            <a:extLst>
              <a:ext uri="{FF2B5EF4-FFF2-40B4-BE49-F238E27FC236}">
                <a16:creationId xmlns:a16="http://schemas.microsoft.com/office/drawing/2014/main" id="{3EBFB579-18BB-464F-8B8B-7B2D0791950D}"/>
              </a:ext>
            </a:extLst>
          </p:cNvPr>
          <p:cNvSpPr txBox="1"/>
          <p:nvPr/>
        </p:nvSpPr>
        <p:spPr>
          <a:xfrm>
            <a:off x="6738323" y="5142954"/>
            <a:ext cx="4740295" cy="584775"/>
          </a:xfrm>
          <a:prstGeom prst="rect">
            <a:avLst/>
          </a:prstGeom>
          <a:noFill/>
        </p:spPr>
        <p:txBody>
          <a:bodyPr wrap="square" rtlCol="0">
            <a:spAutoFit/>
          </a:bodyPr>
          <a:lstStyle/>
          <a:p>
            <a:r>
              <a:rPr lang="en-GB" sz="3200" dirty="0"/>
              <a:t>Financially sustainable?</a:t>
            </a:r>
          </a:p>
        </p:txBody>
      </p:sp>
      <p:sp>
        <p:nvSpPr>
          <p:cNvPr id="10" name="TextBox 9">
            <a:extLst>
              <a:ext uri="{FF2B5EF4-FFF2-40B4-BE49-F238E27FC236}">
                <a16:creationId xmlns:a16="http://schemas.microsoft.com/office/drawing/2014/main" id="{788C5251-CBC5-426A-B28D-7752D39AF1D9}"/>
              </a:ext>
            </a:extLst>
          </p:cNvPr>
          <p:cNvSpPr txBox="1"/>
          <p:nvPr/>
        </p:nvSpPr>
        <p:spPr>
          <a:xfrm>
            <a:off x="1184813" y="4512319"/>
            <a:ext cx="4740295" cy="584775"/>
          </a:xfrm>
          <a:prstGeom prst="rect">
            <a:avLst/>
          </a:prstGeom>
          <a:noFill/>
        </p:spPr>
        <p:txBody>
          <a:bodyPr wrap="square" rtlCol="0">
            <a:spAutoFit/>
          </a:bodyPr>
          <a:lstStyle/>
          <a:p>
            <a:r>
              <a:rPr lang="en-GB" sz="3200" dirty="0"/>
              <a:t>Committed disciples?</a:t>
            </a:r>
          </a:p>
        </p:txBody>
      </p:sp>
      <p:sp>
        <p:nvSpPr>
          <p:cNvPr id="11" name="TextBox 10">
            <a:extLst>
              <a:ext uri="{FF2B5EF4-FFF2-40B4-BE49-F238E27FC236}">
                <a16:creationId xmlns:a16="http://schemas.microsoft.com/office/drawing/2014/main" id="{6285A8BA-13EA-4F37-B421-FBD8D7DA0680}"/>
              </a:ext>
            </a:extLst>
          </p:cNvPr>
          <p:cNvSpPr txBox="1"/>
          <p:nvPr/>
        </p:nvSpPr>
        <p:spPr>
          <a:xfrm>
            <a:off x="6738324" y="2096754"/>
            <a:ext cx="4740295" cy="584775"/>
          </a:xfrm>
          <a:prstGeom prst="rect">
            <a:avLst/>
          </a:prstGeom>
          <a:noFill/>
        </p:spPr>
        <p:txBody>
          <a:bodyPr wrap="square" rtlCol="0">
            <a:spAutoFit/>
          </a:bodyPr>
          <a:lstStyle/>
          <a:p>
            <a:r>
              <a:rPr lang="en-GB" sz="3200" dirty="0"/>
              <a:t>Lay leadership?</a:t>
            </a:r>
          </a:p>
        </p:txBody>
      </p:sp>
      <p:sp>
        <p:nvSpPr>
          <p:cNvPr id="12" name="TextBox 11">
            <a:extLst>
              <a:ext uri="{FF2B5EF4-FFF2-40B4-BE49-F238E27FC236}">
                <a16:creationId xmlns:a16="http://schemas.microsoft.com/office/drawing/2014/main" id="{0942FAA7-9323-4F39-A1FC-2D90A404ACAB}"/>
              </a:ext>
            </a:extLst>
          </p:cNvPr>
          <p:cNvSpPr txBox="1"/>
          <p:nvPr/>
        </p:nvSpPr>
        <p:spPr>
          <a:xfrm>
            <a:off x="6738324" y="3680976"/>
            <a:ext cx="4740295" cy="584775"/>
          </a:xfrm>
          <a:prstGeom prst="rect">
            <a:avLst/>
          </a:prstGeom>
          <a:noFill/>
        </p:spPr>
        <p:txBody>
          <a:bodyPr wrap="square" rtlCol="0">
            <a:spAutoFit/>
          </a:bodyPr>
          <a:lstStyle/>
          <a:p>
            <a:r>
              <a:rPr lang="en-GB" sz="3200" dirty="0"/>
              <a:t>Social action?</a:t>
            </a:r>
          </a:p>
        </p:txBody>
      </p:sp>
    </p:spTree>
    <p:extLst>
      <p:ext uri="{BB962C8B-B14F-4D97-AF65-F5344CB8AC3E}">
        <p14:creationId xmlns:p14="http://schemas.microsoft.com/office/powerpoint/2010/main" val="37077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042" y="1005776"/>
            <a:ext cx="10772174" cy="682438"/>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Reality Check</a:t>
            </a:r>
            <a:endParaRPr lang="en-GB" sz="2400" dirty="0">
              <a:solidFill>
                <a:srgbClr val="281E6B"/>
              </a:solidFill>
              <a:latin typeface="Arial" panose="020B060402020202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2" name="TextBox 1">
            <a:extLst>
              <a:ext uri="{FF2B5EF4-FFF2-40B4-BE49-F238E27FC236}">
                <a16:creationId xmlns:a16="http://schemas.microsoft.com/office/drawing/2014/main" id="{15A843A1-B6BC-493C-929B-5F1784AFD164}"/>
              </a:ext>
            </a:extLst>
          </p:cNvPr>
          <p:cNvSpPr txBox="1"/>
          <p:nvPr/>
        </p:nvSpPr>
        <p:spPr>
          <a:xfrm>
            <a:off x="454395" y="1873679"/>
            <a:ext cx="7292761" cy="584775"/>
          </a:xfrm>
          <a:prstGeom prst="rect">
            <a:avLst/>
          </a:prstGeom>
          <a:noFill/>
        </p:spPr>
        <p:txBody>
          <a:bodyPr wrap="square" rtlCol="0">
            <a:spAutoFit/>
          </a:bodyPr>
          <a:lstStyle/>
          <a:p>
            <a:r>
              <a:rPr lang="en-GB" sz="3200" dirty="0"/>
              <a:t>We would probably like all of the above.</a:t>
            </a:r>
          </a:p>
        </p:txBody>
      </p:sp>
      <p:sp>
        <p:nvSpPr>
          <p:cNvPr id="13" name="TextBox 12">
            <a:extLst>
              <a:ext uri="{FF2B5EF4-FFF2-40B4-BE49-F238E27FC236}">
                <a16:creationId xmlns:a16="http://schemas.microsoft.com/office/drawing/2014/main" id="{1E722C7D-8AFE-4F2C-8F41-A2D4A5B26B2B}"/>
              </a:ext>
            </a:extLst>
          </p:cNvPr>
          <p:cNvSpPr txBox="1"/>
          <p:nvPr/>
        </p:nvSpPr>
        <p:spPr>
          <a:xfrm>
            <a:off x="454395" y="2554540"/>
            <a:ext cx="10444542" cy="1077218"/>
          </a:xfrm>
          <a:prstGeom prst="rect">
            <a:avLst/>
          </a:prstGeom>
          <a:noFill/>
        </p:spPr>
        <p:txBody>
          <a:bodyPr wrap="square" rtlCol="0">
            <a:spAutoFit/>
          </a:bodyPr>
          <a:lstStyle/>
          <a:p>
            <a:r>
              <a:rPr lang="en-GB" sz="3200" dirty="0"/>
              <a:t>But we can’t do everything, be everywhere and generally people don’t do what you want/expect.</a:t>
            </a:r>
          </a:p>
        </p:txBody>
      </p:sp>
      <p:sp>
        <p:nvSpPr>
          <p:cNvPr id="14" name="TextBox 13">
            <a:extLst>
              <a:ext uri="{FF2B5EF4-FFF2-40B4-BE49-F238E27FC236}">
                <a16:creationId xmlns:a16="http://schemas.microsoft.com/office/drawing/2014/main" id="{1214AE7B-8B63-40A3-8F95-366A4DD31B7B}"/>
              </a:ext>
            </a:extLst>
          </p:cNvPr>
          <p:cNvSpPr txBox="1"/>
          <p:nvPr/>
        </p:nvSpPr>
        <p:spPr>
          <a:xfrm>
            <a:off x="454395" y="3747600"/>
            <a:ext cx="10444542" cy="584775"/>
          </a:xfrm>
          <a:prstGeom prst="rect">
            <a:avLst/>
          </a:prstGeom>
          <a:noFill/>
        </p:spPr>
        <p:txBody>
          <a:bodyPr wrap="square" rtlCol="0">
            <a:spAutoFit/>
          </a:bodyPr>
          <a:lstStyle/>
          <a:p>
            <a:r>
              <a:rPr lang="en-GB" sz="3200" dirty="0"/>
              <a:t>It also doesn’t happen as quickly as you may like.</a:t>
            </a:r>
          </a:p>
        </p:txBody>
      </p:sp>
      <p:sp>
        <p:nvSpPr>
          <p:cNvPr id="15" name="TextBox 14">
            <a:extLst>
              <a:ext uri="{FF2B5EF4-FFF2-40B4-BE49-F238E27FC236}">
                <a16:creationId xmlns:a16="http://schemas.microsoft.com/office/drawing/2014/main" id="{F0272E1A-276E-4B43-A969-CCD1DD3C0C16}"/>
              </a:ext>
            </a:extLst>
          </p:cNvPr>
          <p:cNvSpPr txBox="1"/>
          <p:nvPr/>
        </p:nvSpPr>
        <p:spPr>
          <a:xfrm>
            <a:off x="454395" y="4447233"/>
            <a:ext cx="10444542" cy="584775"/>
          </a:xfrm>
          <a:prstGeom prst="rect">
            <a:avLst/>
          </a:prstGeom>
          <a:noFill/>
        </p:spPr>
        <p:txBody>
          <a:bodyPr wrap="square" rtlCol="0">
            <a:spAutoFit/>
          </a:bodyPr>
          <a:lstStyle/>
          <a:p>
            <a:r>
              <a:rPr lang="en-GB" sz="3200" dirty="0"/>
              <a:t>Trying to see what God is doing here is not always easy.</a:t>
            </a:r>
          </a:p>
        </p:txBody>
      </p:sp>
    </p:spTree>
    <p:extLst>
      <p:ext uri="{BB962C8B-B14F-4D97-AF65-F5344CB8AC3E}">
        <p14:creationId xmlns:p14="http://schemas.microsoft.com/office/powerpoint/2010/main" val="8952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847082"/>
            <a:ext cx="10772174" cy="5290899"/>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Rural Challenges</a:t>
            </a:r>
            <a:endParaRPr lang="en-GB" sz="2400" dirty="0">
              <a:solidFill>
                <a:srgbClr val="281E6B"/>
              </a:solidFill>
              <a:latin typeface="Arial" panose="020B0604020202020204" pitchFamily="34" charset="0"/>
              <a:cs typeface="Arial" panose="020B0604020202020204" pitchFamily="34" charset="0"/>
            </a:endParaRPr>
          </a:p>
          <a:p>
            <a:pPr>
              <a:lnSpc>
                <a:spcPct val="100000"/>
              </a:lnSpc>
              <a:spcBef>
                <a:spcPts val="600"/>
              </a:spcBef>
            </a:pPr>
            <a:r>
              <a:rPr lang="en-GB" altLang="en-US" sz="2200" dirty="0">
                <a:latin typeface="Arial" panose="020B0604020202020204" pitchFamily="34" charset="0"/>
                <a:cs typeface="Arial" panose="020B0604020202020204" pitchFamily="34" charset="0"/>
              </a:rPr>
              <a:t>Aging population: </a:t>
            </a:r>
          </a:p>
          <a:p>
            <a:pPr lvl="1">
              <a:lnSpc>
                <a:spcPct val="100000"/>
              </a:lnSpc>
              <a:spcBef>
                <a:spcPts val="600"/>
              </a:spcBef>
            </a:pPr>
            <a:r>
              <a:rPr lang="en-GB" altLang="en-US" sz="1800" dirty="0">
                <a:latin typeface="Arial" panose="020B0604020202020204" pitchFamily="34" charset="0"/>
                <a:cs typeface="Arial" panose="020B0604020202020204" pitchFamily="34" charset="0"/>
              </a:rPr>
              <a:t>2017 – urban 37.5, rural 44.6 </a:t>
            </a:r>
          </a:p>
          <a:p>
            <a:pPr lvl="1">
              <a:lnSpc>
                <a:spcPct val="100000"/>
              </a:lnSpc>
              <a:spcBef>
                <a:spcPts val="600"/>
              </a:spcBef>
            </a:pPr>
            <a:r>
              <a:rPr lang="en-GB" altLang="en-US" sz="1800" dirty="0">
                <a:latin typeface="Arial" panose="020B0604020202020204" pitchFamily="34" charset="0"/>
                <a:cs typeface="Arial" panose="020B0604020202020204" pitchFamily="34" charset="0"/>
              </a:rPr>
              <a:t>2002 difference 3.4 years, 2017 5.6 years</a:t>
            </a:r>
          </a:p>
          <a:p>
            <a:pPr>
              <a:lnSpc>
                <a:spcPct val="100000"/>
              </a:lnSpc>
              <a:spcBef>
                <a:spcPts val="600"/>
              </a:spcBef>
            </a:pPr>
            <a:r>
              <a:rPr lang="en-GB" altLang="en-US" sz="2200" dirty="0">
                <a:latin typeface="Arial" panose="020B0604020202020204" pitchFamily="34" charset="0"/>
                <a:cs typeface="Arial" panose="020B0604020202020204" pitchFamily="34" charset="0"/>
              </a:rPr>
              <a:t>Fewer young people – jobs and housing</a:t>
            </a:r>
          </a:p>
          <a:p>
            <a:pPr>
              <a:lnSpc>
                <a:spcPct val="100000"/>
              </a:lnSpc>
              <a:spcBef>
                <a:spcPts val="600"/>
              </a:spcBef>
            </a:pPr>
            <a:r>
              <a:rPr lang="en-GB" altLang="en-US" sz="2200" dirty="0">
                <a:latin typeface="Arial" panose="020B0604020202020204" pitchFamily="34" charset="0"/>
                <a:cs typeface="Arial" panose="020B0604020202020204" pitchFamily="34" charset="0"/>
              </a:rPr>
              <a:t>Pressure on schools:</a:t>
            </a:r>
          </a:p>
          <a:p>
            <a:pPr lvl="1">
              <a:lnSpc>
                <a:spcPct val="100000"/>
              </a:lnSpc>
              <a:spcBef>
                <a:spcPts val="600"/>
              </a:spcBef>
            </a:pPr>
            <a:r>
              <a:rPr lang="en-GB" altLang="en-US" sz="1800" dirty="0">
                <a:latin typeface="Arial" panose="020B0604020202020204" pitchFamily="34" charset="0"/>
                <a:cs typeface="Arial" panose="020B0604020202020204" pitchFamily="34" charset="0"/>
              </a:rPr>
              <a:t>Student numbers</a:t>
            </a:r>
          </a:p>
          <a:p>
            <a:pPr lvl="1">
              <a:lnSpc>
                <a:spcPct val="100000"/>
              </a:lnSpc>
              <a:spcBef>
                <a:spcPts val="600"/>
              </a:spcBef>
            </a:pPr>
            <a:r>
              <a:rPr lang="en-GB" altLang="en-US" sz="1800" dirty="0">
                <a:latin typeface="Arial" panose="020B0604020202020204" pitchFamily="34" charset="0"/>
                <a:cs typeface="Arial" panose="020B0604020202020204" pitchFamily="34" charset="0"/>
              </a:rPr>
              <a:t>Sustainability</a:t>
            </a:r>
          </a:p>
          <a:p>
            <a:pPr lvl="1">
              <a:lnSpc>
                <a:spcPct val="100000"/>
              </a:lnSpc>
              <a:spcBef>
                <a:spcPts val="600"/>
              </a:spcBef>
            </a:pPr>
            <a:r>
              <a:rPr lang="en-GB" altLang="en-US" sz="1800" dirty="0">
                <a:latin typeface="Arial" panose="020B0604020202020204" pitchFamily="34" charset="0"/>
                <a:cs typeface="Arial" panose="020B0604020202020204" pitchFamily="34" charset="0"/>
              </a:rPr>
              <a:t>Transport</a:t>
            </a:r>
          </a:p>
          <a:p>
            <a:pPr>
              <a:lnSpc>
                <a:spcPct val="100000"/>
              </a:lnSpc>
              <a:spcBef>
                <a:spcPts val="600"/>
              </a:spcBef>
            </a:pPr>
            <a:r>
              <a:rPr lang="en-GB" altLang="en-US" sz="2200" dirty="0">
                <a:latin typeface="Arial" panose="020B0604020202020204" pitchFamily="34" charset="0"/>
                <a:cs typeface="Arial" panose="020B0604020202020204" pitchFamily="34" charset="0"/>
              </a:rPr>
              <a:t>Access to services</a:t>
            </a:r>
          </a:p>
          <a:p>
            <a:pPr lvl="1">
              <a:lnSpc>
                <a:spcPct val="100000"/>
              </a:lnSpc>
              <a:spcBef>
                <a:spcPts val="600"/>
              </a:spcBef>
            </a:pPr>
            <a:r>
              <a:rPr lang="en-GB" altLang="en-US" sz="1800" dirty="0">
                <a:latin typeface="Arial" panose="020B0604020202020204" pitchFamily="34" charset="0"/>
                <a:cs typeface="Arial" panose="020B0604020202020204" pitchFamily="34" charset="0"/>
              </a:rPr>
              <a:t>Healthcare</a:t>
            </a:r>
          </a:p>
          <a:p>
            <a:pPr lvl="1">
              <a:lnSpc>
                <a:spcPct val="100000"/>
              </a:lnSpc>
              <a:spcBef>
                <a:spcPts val="600"/>
              </a:spcBef>
            </a:pPr>
            <a:r>
              <a:rPr lang="en-GB" altLang="en-US" sz="1800" dirty="0">
                <a:latin typeface="Arial" panose="020B0604020202020204" pitchFamily="34" charset="0"/>
                <a:cs typeface="Arial" panose="020B0604020202020204" pitchFamily="34" charset="0"/>
              </a:rPr>
              <a:t>Public services</a:t>
            </a:r>
          </a:p>
          <a:p>
            <a:pPr lvl="1">
              <a:lnSpc>
                <a:spcPct val="100000"/>
              </a:lnSpc>
              <a:spcBef>
                <a:spcPts val="600"/>
              </a:spcBef>
            </a:pPr>
            <a:r>
              <a:rPr lang="en-GB" altLang="en-US" sz="1800" dirty="0">
                <a:latin typeface="Arial" panose="020B0604020202020204" pitchFamily="34" charset="0"/>
                <a:cs typeface="Arial" panose="020B0604020202020204" pitchFamily="34" charset="0"/>
              </a:rPr>
              <a:t>Broadband</a:t>
            </a: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4" name="Picture 3" descr="A group of people in a park&#10;&#10;Description automatically generated">
            <a:extLst>
              <a:ext uri="{FF2B5EF4-FFF2-40B4-BE49-F238E27FC236}">
                <a16:creationId xmlns:a16="http://schemas.microsoft.com/office/drawing/2014/main" id="{CA8C45F6-5060-49CA-9412-4B89FF68CE72}"/>
              </a:ext>
            </a:extLst>
          </p:cNvPr>
          <p:cNvPicPr>
            <a:picLocks noChangeAspect="1"/>
          </p:cNvPicPr>
          <p:nvPr/>
        </p:nvPicPr>
        <p:blipFill>
          <a:blip r:embed="rId4"/>
          <a:stretch>
            <a:fillRect/>
          </a:stretch>
        </p:blipFill>
        <p:spPr>
          <a:xfrm>
            <a:off x="6222821" y="1264167"/>
            <a:ext cx="5352942" cy="4009060"/>
          </a:xfrm>
          <a:prstGeom prst="rect">
            <a:avLst/>
          </a:prstGeom>
        </p:spPr>
      </p:pic>
    </p:spTree>
    <p:extLst>
      <p:ext uri="{BB962C8B-B14F-4D97-AF65-F5344CB8AC3E}">
        <p14:creationId xmlns:p14="http://schemas.microsoft.com/office/powerpoint/2010/main" val="95552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905140"/>
            <a:ext cx="10772174" cy="682438"/>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What has rural got?</a:t>
            </a:r>
            <a:endParaRPr lang="en-GB" sz="2400" dirty="0">
              <a:solidFill>
                <a:srgbClr val="281E6B"/>
              </a:solidFill>
              <a:latin typeface="Arial" panose="020B060402020202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2" name="TextBox 1">
            <a:extLst>
              <a:ext uri="{FF2B5EF4-FFF2-40B4-BE49-F238E27FC236}">
                <a16:creationId xmlns:a16="http://schemas.microsoft.com/office/drawing/2014/main" id="{15A843A1-B6BC-493C-929B-5F1784AFD164}"/>
              </a:ext>
            </a:extLst>
          </p:cNvPr>
          <p:cNvSpPr txBox="1"/>
          <p:nvPr/>
        </p:nvSpPr>
        <p:spPr>
          <a:xfrm>
            <a:off x="616237" y="1741764"/>
            <a:ext cx="10513638" cy="4708981"/>
          </a:xfrm>
          <a:prstGeom prst="rect">
            <a:avLst/>
          </a:prstGeom>
          <a:noFill/>
        </p:spPr>
        <p:txBody>
          <a:bodyPr wrap="square" rtlCol="0">
            <a:spAutoFit/>
          </a:bodyPr>
          <a:lstStyle/>
          <a:p>
            <a:pPr fontAlgn="base"/>
            <a:r>
              <a:rPr lang="en-GB" sz="2400" i="1" dirty="0"/>
              <a:t>I was once invited to the Japanese embassy. Over lunch, a senior official told me: ‘We have a big problem in Japan. We cannot get our people to live in the countryside. Everyone wants to live in Tokyo or Osaka. What does your government do to make people move out of towns?’</a:t>
            </a:r>
          </a:p>
          <a:p>
            <a:pPr fontAlgn="base"/>
            <a:endParaRPr lang="en-GB" sz="2400" i="1" dirty="0"/>
          </a:p>
          <a:p>
            <a:pPr fontAlgn="base"/>
            <a:r>
              <a:rPr lang="en-GB" sz="2400" i="1" dirty="0"/>
              <a:t>I explained that it was the opposite in the UK, where people aspire to live in the countryside. A move to the provinces is seen as a mark of success. This desire for rural life is a defining part of our nation, but doesn’t happen in France or Italy. Indeed, the only people who yearn to live in the French countryside are the British.</a:t>
            </a:r>
          </a:p>
          <a:p>
            <a:pPr fontAlgn="base"/>
            <a:endParaRPr lang="en-GB" sz="2400" i="1" dirty="0"/>
          </a:p>
          <a:p>
            <a:pPr fontAlgn="base"/>
            <a:r>
              <a:rPr lang="en-GB" sz="2400" dirty="0"/>
              <a:t>Mark Hedges, Country Life</a:t>
            </a:r>
          </a:p>
          <a:p>
            <a:br>
              <a:rPr lang="en-GB" dirty="0"/>
            </a:br>
            <a:r>
              <a:rPr lang="en-GB" dirty="0"/>
              <a:t>https://www.countrylife.co.uk/country-life/want-live-countryside-166707#4iGM98yWMz0Ydc5O.99</a:t>
            </a:r>
            <a:endParaRPr lang="en-GB" sz="3200" dirty="0"/>
          </a:p>
        </p:txBody>
      </p:sp>
    </p:spTree>
    <p:extLst>
      <p:ext uri="{BB962C8B-B14F-4D97-AF65-F5344CB8AC3E}">
        <p14:creationId xmlns:p14="http://schemas.microsoft.com/office/powerpoint/2010/main" val="10409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905140"/>
            <a:ext cx="10772174" cy="682438"/>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What has rural got?</a:t>
            </a:r>
            <a:endParaRPr lang="en-GB" sz="2400" dirty="0">
              <a:solidFill>
                <a:srgbClr val="281E6B"/>
              </a:solidFill>
              <a:latin typeface="Arial" panose="020B060402020202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2" name="TextBox 1">
            <a:extLst>
              <a:ext uri="{FF2B5EF4-FFF2-40B4-BE49-F238E27FC236}">
                <a16:creationId xmlns:a16="http://schemas.microsoft.com/office/drawing/2014/main" id="{15A843A1-B6BC-493C-929B-5F1784AFD164}"/>
              </a:ext>
            </a:extLst>
          </p:cNvPr>
          <p:cNvSpPr txBox="1"/>
          <p:nvPr/>
        </p:nvSpPr>
        <p:spPr>
          <a:xfrm>
            <a:off x="616237" y="1741764"/>
            <a:ext cx="10513638" cy="4401205"/>
          </a:xfrm>
          <a:prstGeom prst="rect">
            <a:avLst/>
          </a:prstGeom>
          <a:noFill/>
        </p:spPr>
        <p:txBody>
          <a:bodyPr wrap="square" rtlCol="0">
            <a:spAutoFit/>
          </a:bodyPr>
          <a:lstStyle/>
          <a:p>
            <a:pPr marL="457200" indent="-457200" fontAlgn="base">
              <a:buFont typeface="+mj-lt"/>
              <a:buAutoNum type="arabicPeriod"/>
            </a:pPr>
            <a:r>
              <a:rPr lang="en-GB" sz="2400" dirty="0"/>
              <a:t>Fresh air</a:t>
            </a:r>
          </a:p>
          <a:p>
            <a:pPr marL="457200" indent="-457200" fontAlgn="base">
              <a:buFont typeface="+mj-lt"/>
              <a:buAutoNum type="arabicPeriod"/>
            </a:pPr>
            <a:r>
              <a:rPr lang="en-GB" sz="2400" dirty="0"/>
              <a:t>Lower crime rates</a:t>
            </a:r>
          </a:p>
          <a:p>
            <a:pPr marL="457200" indent="-457200" fontAlgn="base">
              <a:buFont typeface="+mj-lt"/>
              <a:buAutoNum type="arabicPeriod"/>
            </a:pPr>
            <a:r>
              <a:rPr lang="en-GB" sz="2400" dirty="0"/>
              <a:t>More space</a:t>
            </a:r>
          </a:p>
          <a:p>
            <a:pPr marL="457200" indent="-457200" fontAlgn="base">
              <a:buFont typeface="+mj-lt"/>
              <a:buAutoNum type="arabicPeriod"/>
            </a:pPr>
            <a:r>
              <a:rPr lang="en-GB" sz="2400" dirty="0"/>
              <a:t>Wildlife</a:t>
            </a:r>
          </a:p>
          <a:p>
            <a:pPr marL="457200" indent="-457200" fontAlgn="base">
              <a:buFont typeface="+mj-lt"/>
              <a:buAutoNum type="arabicPeriod"/>
            </a:pPr>
            <a:r>
              <a:rPr lang="en-GB" sz="2400" dirty="0"/>
              <a:t>Beautiful scenery</a:t>
            </a:r>
          </a:p>
          <a:p>
            <a:pPr marL="457200" indent="-457200" fontAlgn="base">
              <a:buFont typeface="+mj-lt"/>
              <a:buAutoNum type="arabicPeriod"/>
            </a:pPr>
            <a:r>
              <a:rPr lang="en-GB" sz="2400" dirty="0"/>
              <a:t>Community bonds</a:t>
            </a:r>
          </a:p>
          <a:p>
            <a:pPr marL="457200" indent="-457200" fontAlgn="base">
              <a:buFont typeface="+mj-lt"/>
              <a:buAutoNum type="arabicPeriod"/>
            </a:pPr>
            <a:r>
              <a:rPr lang="en-GB" sz="2400" dirty="0"/>
              <a:t>Outdoor adventure and free exercise</a:t>
            </a:r>
          </a:p>
          <a:p>
            <a:pPr marL="457200" indent="-457200" fontAlgn="base">
              <a:buFont typeface="+mj-lt"/>
              <a:buAutoNum type="arabicPeriod"/>
            </a:pPr>
            <a:r>
              <a:rPr lang="en-GB" sz="2400" dirty="0"/>
              <a:t>Country pubs and locally sourced food</a:t>
            </a:r>
          </a:p>
          <a:p>
            <a:pPr marL="457200" indent="-457200" fontAlgn="base">
              <a:buFont typeface="+mj-lt"/>
              <a:buAutoNum type="arabicPeriod"/>
            </a:pPr>
            <a:r>
              <a:rPr lang="en-GB" sz="2400" dirty="0"/>
              <a:t>See the stars</a:t>
            </a:r>
          </a:p>
          <a:p>
            <a:pPr marL="457200" indent="-457200" fontAlgn="base">
              <a:buFont typeface="+mj-lt"/>
              <a:buAutoNum type="arabicPeriod"/>
            </a:pPr>
            <a:r>
              <a:rPr lang="en-GB" sz="2400" dirty="0"/>
              <a:t>More convenient than you’d think</a:t>
            </a:r>
          </a:p>
          <a:p>
            <a:pPr fontAlgn="base"/>
            <a:endParaRPr lang="en-GB" sz="2400" i="1" dirty="0"/>
          </a:p>
          <a:p>
            <a:pPr fontAlgn="base"/>
            <a:r>
              <a:rPr lang="en-GB" sz="1600" dirty="0">
                <a:hlinkClick r:id="rId4"/>
              </a:rPr>
              <a:t>https://www.naylors.com/blog/10-reasons-to-live-in-the-country/</a:t>
            </a:r>
            <a:endParaRPr lang="en-GB" sz="1600" dirty="0"/>
          </a:p>
        </p:txBody>
      </p:sp>
      <p:pic>
        <p:nvPicPr>
          <p:cNvPr id="7" name="Picture 6" descr="A brown dog walking across a grass covered field&#10;&#10;Description automatically generated">
            <a:extLst>
              <a:ext uri="{FF2B5EF4-FFF2-40B4-BE49-F238E27FC236}">
                <a16:creationId xmlns:a16="http://schemas.microsoft.com/office/drawing/2014/main" id="{8C9E6229-48DA-4E8B-A93A-94CDB5533C81}"/>
              </a:ext>
            </a:extLst>
          </p:cNvPr>
          <p:cNvPicPr>
            <a:picLocks noChangeAspect="1"/>
          </p:cNvPicPr>
          <p:nvPr/>
        </p:nvPicPr>
        <p:blipFill>
          <a:blip r:embed="rId5"/>
          <a:stretch>
            <a:fillRect/>
          </a:stretch>
        </p:blipFill>
        <p:spPr>
          <a:xfrm>
            <a:off x="6002324" y="1741764"/>
            <a:ext cx="5451585" cy="3025157"/>
          </a:xfrm>
          <a:prstGeom prst="rect">
            <a:avLst/>
          </a:prstGeom>
        </p:spPr>
      </p:pic>
    </p:spTree>
    <p:extLst>
      <p:ext uri="{BB962C8B-B14F-4D97-AF65-F5344CB8AC3E}">
        <p14:creationId xmlns:p14="http://schemas.microsoft.com/office/powerpoint/2010/main" val="14008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237" y="905140"/>
            <a:ext cx="10772174" cy="682438"/>
          </a:xfrm>
        </p:spPr>
        <p:txBody>
          <a:bodyPr>
            <a:normAutofit/>
          </a:bodyPr>
          <a:lstStyle/>
          <a:p>
            <a:pPr marL="0" indent="0">
              <a:lnSpc>
                <a:spcPct val="100000"/>
              </a:lnSpc>
              <a:buNone/>
            </a:pPr>
            <a:r>
              <a:rPr lang="en-GB" sz="3600" dirty="0">
                <a:solidFill>
                  <a:srgbClr val="281E6B"/>
                </a:solidFill>
                <a:latin typeface="Arial" panose="020B0604020202020204" pitchFamily="34" charset="0"/>
                <a:cs typeface="Arial" panose="020B0604020202020204" pitchFamily="34" charset="0"/>
              </a:rPr>
              <a:t>What has rural got?</a:t>
            </a:r>
            <a:endParaRPr lang="en-GB" sz="2400" dirty="0">
              <a:solidFill>
                <a:srgbClr val="281E6B"/>
              </a:solidFill>
              <a:latin typeface="Arial" panose="020B0604020202020204" pitchFamily="34" charset="0"/>
              <a:cs typeface="Arial" panose="020B0604020202020204" pitchFamily="34" charset="0"/>
            </a:endParaRPr>
          </a:p>
        </p:txBody>
      </p:sp>
      <p:cxnSp>
        <p:nvCxnSpPr>
          <p:cNvPr id="6" name="Straight Connector 5"/>
          <p:cNvCxnSpPr>
            <a:cxnSpLocks/>
          </p:cNvCxnSpPr>
          <p:nvPr/>
        </p:nvCxnSpPr>
        <p:spPr>
          <a:xfrm>
            <a:off x="364042" y="6604932"/>
            <a:ext cx="11276564" cy="0"/>
          </a:xfrm>
          <a:prstGeom prst="line">
            <a:avLst/>
          </a:prstGeom>
          <a:ln w="34925">
            <a:solidFill>
              <a:srgbClr val="A783B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sp>
        <p:nvSpPr>
          <p:cNvPr id="2" name="TextBox 1">
            <a:extLst>
              <a:ext uri="{FF2B5EF4-FFF2-40B4-BE49-F238E27FC236}">
                <a16:creationId xmlns:a16="http://schemas.microsoft.com/office/drawing/2014/main" id="{15A843A1-B6BC-493C-929B-5F1784AFD164}"/>
              </a:ext>
            </a:extLst>
          </p:cNvPr>
          <p:cNvSpPr txBox="1"/>
          <p:nvPr/>
        </p:nvSpPr>
        <p:spPr>
          <a:xfrm>
            <a:off x="616238" y="1741764"/>
            <a:ext cx="7770438" cy="5509200"/>
          </a:xfrm>
          <a:prstGeom prst="rect">
            <a:avLst/>
          </a:prstGeom>
          <a:noFill/>
        </p:spPr>
        <p:txBody>
          <a:bodyPr wrap="square" rtlCol="0">
            <a:spAutoFit/>
          </a:bodyPr>
          <a:lstStyle/>
          <a:p>
            <a:pPr marL="342900" indent="-342900" fontAlgn="base">
              <a:buFont typeface="Arial" panose="020B0604020202020204" pitchFamily="34" charset="0"/>
              <a:buChar char="•"/>
            </a:pPr>
            <a:r>
              <a:rPr lang="en-GB" sz="2800" dirty="0"/>
              <a:t>Where my family has always lived</a:t>
            </a:r>
          </a:p>
          <a:p>
            <a:pPr marL="342900" indent="-342900" fontAlgn="base">
              <a:buFont typeface="Arial" panose="020B0604020202020204" pitchFamily="34" charset="0"/>
              <a:buChar char="•"/>
            </a:pPr>
            <a:r>
              <a:rPr lang="en-GB" sz="2800" dirty="0"/>
              <a:t>Shop floor</a:t>
            </a:r>
          </a:p>
          <a:p>
            <a:pPr marL="342900" indent="-342900" fontAlgn="base">
              <a:buFont typeface="Arial" panose="020B0604020202020204" pitchFamily="34" charset="0"/>
              <a:buChar char="•"/>
            </a:pPr>
            <a:r>
              <a:rPr lang="en-GB" sz="2800" dirty="0"/>
              <a:t>Home to wildlife</a:t>
            </a:r>
          </a:p>
          <a:p>
            <a:pPr marL="342900" indent="-342900" fontAlgn="base">
              <a:buFont typeface="Arial" panose="020B0604020202020204" pitchFamily="34" charset="0"/>
              <a:buChar char="•"/>
            </a:pPr>
            <a:r>
              <a:rPr lang="en-GB" sz="2800" dirty="0"/>
              <a:t>Nowhere else to go</a:t>
            </a:r>
          </a:p>
          <a:p>
            <a:pPr marL="342900" indent="-342900" fontAlgn="base">
              <a:buFont typeface="Arial" panose="020B0604020202020204" pitchFamily="34" charset="0"/>
              <a:buChar char="•"/>
            </a:pPr>
            <a:endParaRPr lang="en-GB" sz="2800" dirty="0"/>
          </a:p>
          <a:p>
            <a:pPr fontAlgn="base"/>
            <a:r>
              <a:rPr lang="en-GB" sz="2800" dirty="0"/>
              <a:t>The countryside can be a place of community, innovation, wellbeing, work and connection to nature.</a:t>
            </a:r>
          </a:p>
          <a:p>
            <a:pPr fontAlgn="base"/>
            <a:endParaRPr lang="en-GB" sz="2800" dirty="0"/>
          </a:p>
          <a:p>
            <a:pPr fontAlgn="base"/>
            <a:r>
              <a:rPr lang="en-GB" sz="2800" dirty="0"/>
              <a:t>It can be a place for being close to God (Job: 38-39).</a:t>
            </a:r>
          </a:p>
          <a:p>
            <a:pPr fontAlgn="base"/>
            <a:endParaRPr lang="en-GB" sz="2400" dirty="0"/>
          </a:p>
          <a:p>
            <a:pPr fontAlgn="base"/>
            <a:endParaRPr lang="en-GB" sz="2400" dirty="0"/>
          </a:p>
          <a:p>
            <a:pPr fontAlgn="base"/>
            <a:endParaRPr lang="en-GB" sz="2400" i="1" dirty="0"/>
          </a:p>
        </p:txBody>
      </p:sp>
      <p:pic>
        <p:nvPicPr>
          <p:cNvPr id="7" name="Picture 2">
            <a:extLst>
              <a:ext uri="{FF2B5EF4-FFF2-40B4-BE49-F238E27FC236}">
                <a16:creationId xmlns:a16="http://schemas.microsoft.com/office/drawing/2014/main" id="{C894FDF6-2680-465B-BBF2-F1ABCDE57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304" y="584823"/>
            <a:ext cx="2794966" cy="38637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bird&#10;&#10;Description automatically generated">
            <a:extLst>
              <a:ext uri="{FF2B5EF4-FFF2-40B4-BE49-F238E27FC236}">
                <a16:creationId xmlns:a16="http://schemas.microsoft.com/office/drawing/2014/main" id="{7E8D65B5-3156-45F4-9D42-65A12BD3E261}"/>
              </a:ext>
            </a:extLst>
          </p:cNvPr>
          <p:cNvPicPr>
            <a:picLocks noChangeAspect="1"/>
          </p:cNvPicPr>
          <p:nvPr/>
        </p:nvPicPr>
        <p:blipFill>
          <a:blip r:embed="rId5"/>
          <a:stretch>
            <a:fillRect/>
          </a:stretch>
        </p:blipFill>
        <p:spPr>
          <a:xfrm>
            <a:off x="9021231" y="4576996"/>
            <a:ext cx="2619375" cy="1743075"/>
          </a:xfrm>
          <a:prstGeom prst="rect">
            <a:avLst/>
          </a:prstGeom>
        </p:spPr>
      </p:pic>
    </p:spTree>
    <p:extLst>
      <p:ext uri="{BB962C8B-B14F-4D97-AF65-F5344CB8AC3E}">
        <p14:creationId xmlns:p14="http://schemas.microsoft.com/office/powerpoint/2010/main" val="18098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3DF9B-DB59-4BA0-BA08-A884AB133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3" y="178139"/>
            <a:ext cx="1800000" cy="727000"/>
          </a:xfrm>
          <a:prstGeom prst="rect">
            <a:avLst/>
          </a:prstGeom>
        </p:spPr>
      </p:pic>
      <p:pic>
        <p:nvPicPr>
          <p:cNvPr id="8" name="Picture 7">
            <a:extLst>
              <a:ext uri="{FF2B5EF4-FFF2-40B4-BE49-F238E27FC236}">
                <a16:creationId xmlns:a16="http://schemas.microsoft.com/office/drawing/2014/main" id="{1C5C0303-6615-4BAD-8FD2-47262C7F87D0}"/>
              </a:ext>
            </a:extLst>
          </p:cNvPr>
          <p:cNvPicPr>
            <a:picLocks noChangeAspect="1"/>
          </p:cNvPicPr>
          <p:nvPr/>
        </p:nvPicPr>
        <p:blipFill>
          <a:blip r:embed="rId4"/>
          <a:stretch>
            <a:fillRect/>
          </a:stretch>
        </p:blipFill>
        <p:spPr>
          <a:xfrm>
            <a:off x="284813" y="85547"/>
            <a:ext cx="9779078" cy="6519385"/>
          </a:xfrm>
          <a:prstGeom prst="rect">
            <a:avLst/>
          </a:prstGeom>
        </p:spPr>
      </p:pic>
    </p:spTree>
    <p:extLst>
      <p:ext uri="{BB962C8B-B14F-4D97-AF65-F5344CB8AC3E}">
        <p14:creationId xmlns:p14="http://schemas.microsoft.com/office/powerpoint/2010/main" val="270182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4614</TotalTime>
  <Words>1390</Words>
  <Application>Microsoft Office PowerPoint</Application>
  <PresentationFormat>Widescreen</PresentationFormat>
  <Paragraphs>144</Paragraphs>
  <Slides>18</Slides>
  <Notes>18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Thorpe</dc:creator>
  <cp:lastModifiedBy>Mark Betson</cp:lastModifiedBy>
  <cp:revision>184</cp:revision>
  <cp:lastPrinted>2017-06-12T06:35:38Z</cp:lastPrinted>
  <dcterms:created xsi:type="dcterms:W3CDTF">2016-12-08T10:26:59Z</dcterms:created>
  <dcterms:modified xsi:type="dcterms:W3CDTF">2019-09-13T09:19:47Z</dcterms:modified>
</cp:coreProperties>
</file>