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4" r:id="rId9"/>
    <p:sldId id="265" r:id="rId10"/>
    <p:sldId id="274" r:id="rId11"/>
    <p:sldId id="266" r:id="rId12"/>
    <p:sldId id="271" r:id="rId13"/>
    <p:sldId id="263" r:id="rId14"/>
    <p:sldId id="270" r:id="rId15"/>
    <p:sldId id="268" r:id="rId16"/>
    <p:sldId id="267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5C06"/>
    <a:srgbClr val="ED7D31"/>
    <a:srgbClr val="FAC003"/>
    <a:srgbClr val="ED8406"/>
    <a:srgbClr val="F9B606"/>
    <a:srgbClr val="4F4940"/>
    <a:srgbClr val="7E6F63"/>
    <a:srgbClr val="D6C6C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6"/>
    <p:restoredTop sz="96327"/>
  </p:normalViewPr>
  <p:slideViewPr>
    <p:cSldViewPr snapToGrid="0" snapToObjects="1">
      <p:cViewPr>
        <p:scale>
          <a:sx n="100" d="100"/>
          <a:sy n="100" d="100"/>
        </p:scale>
        <p:origin x="-714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2.xlsx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>
        <c:manualLayout>
          <c:layoutTarget val="inner"/>
          <c:xMode val="edge"/>
          <c:yMode val="edge"/>
          <c:x val="0.17127665286036609"/>
          <c:y val="5.0076979941846171E-2"/>
          <c:w val="0.61792618110236208"/>
          <c:h val="0.89985156866070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rgbClr val="961C0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10-7140-AB90-974761065838}"/>
              </c:ext>
            </c:extLst>
          </c:dPt>
          <c:dPt>
            <c:idx val="1"/>
            <c:spPr>
              <a:solidFill>
                <a:srgbClr val="947A7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10-7140-AB90-974761065838}"/>
              </c:ext>
            </c:extLst>
          </c:dPt>
          <c:dPt>
            <c:idx val="2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A10-7140-AB90-974761065838}"/>
              </c:ext>
            </c:extLst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Individuals &amp; churches</c:v>
                </c:pt>
                <c:pt idx="1">
                  <c:v>Archbishop's Communion Fund</c:v>
                </c:pt>
                <c:pt idx="2">
                  <c:v>Salisbury Diocese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8.2000000000000011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A10-7140-AB90-974761065838}"/>
            </c:ext>
          </c:extLst>
        </c:ser>
        <c:dLbls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rgbClr val="ED8406"/>
                </a:solidFill>
                <a:latin typeface="+mn-lt"/>
                <a:ea typeface="+mn-ea"/>
                <a:cs typeface="+mn-cs"/>
              </a:defRPr>
            </a:pPr>
            <a:r>
              <a:rPr lang="en-US" sz="4800" dirty="0">
                <a:solidFill>
                  <a:srgbClr val="ED8406"/>
                </a:solidFill>
                <a:latin typeface="MS Reference Sans Serif" panose="020B0604030504040204" pitchFamily="34" charset="0"/>
              </a:rPr>
              <a:t>INCOME</a:t>
            </a:r>
          </a:p>
          <a:p>
            <a:pPr>
              <a:defRPr sz="2200" b="1" i="0" u="none" strike="noStrike" kern="1200" baseline="0">
                <a:solidFill>
                  <a:srgbClr val="ED8406"/>
                </a:solidFill>
                <a:latin typeface="+mn-lt"/>
                <a:ea typeface="+mn-ea"/>
                <a:cs typeface="+mn-cs"/>
              </a:defRPr>
            </a:pPr>
            <a:r>
              <a:rPr lang="en-US" sz="4800" dirty="0">
                <a:solidFill>
                  <a:srgbClr val="ED8406"/>
                </a:solidFill>
                <a:latin typeface="MS Reference Sans Serif" panose="020B0604030504040204" pitchFamily="34" charset="0"/>
              </a:rPr>
              <a:t>2020</a:t>
            </a:r>
          </a:p>
        </c:rich>
      </c:tx>
      <c:layout>
        <c:manualLayout>
          <c:xMode val="edge"/>
          <c:yMode val="edge"/>
          <c:x val="0.19783575157037958"/>
          <c:y val="0.12107320862380047"/>
        </c:manualLayout>
      </c:layout>
      <c:spPr>
        <a:noFill/>
        <a:ln>
          <a:noFill/>
        </a:ln>
        <a:effectLst/>
      </c:spPr>
    </c:title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Income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7D6-8E49-AA97-3DC810BB2876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Regular income</c:v>
                </c:pt>
                <c:pt idx="1">
                  <c:v>Other donations</c:v>
                </c:pt>
                <c:pt idx="2">
                  <c:v>One-off donation</c:v>
                </c:pt>
                <c:pt idx="3">
                  <c:v>Gift Aid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25000</c:v>
                </c:pt>
                <c:pt idx="1">
                  <c:v>43200</c:v>
                </c:pt>
                <c:pt idx="2">
                  <c:v>200800</c:v>
                </c:pt>
                <c:pt idx="3">
                  <c:v>5300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D6-8E49-AA97-3DC810BB2876}"/>
            </c:ext>
          </c:extLst>
        </c:ser>
        <c:dLbls>
          <c:showPercent val="1"/>
        </c:dLbls>
        <c:firstSliceAng val="46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925617092807232"/>
          <c:y val="0.13282475221904186"/>
          <c:w val="0.22796705889291932"/>
          <c:h val="0.67627549754590977"/>
        </c:manualLayout>
      </c:layout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MS Reference Sans Serif" panose="020B060403050404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DD5C06"/>
                </a:solidFill>
                <a:latin typeface="MS Reference Sans Serif" panose="020B0604030504040204" pitchFamily="34" charset="0"/>
                <a:ea typeface="+mn-ea"/>
                <a:cs typeface="+mn-cs"/>
              </a:defRPr>
            </a:pPr>
            <a:r>
              <a:rPr lang="en-US" sz="3600" dirty="0">
                <a:solidFill>
                  <a:srgbClr val="DD5C06"/>
                </a:solidFill>
                <a:latin typeface="MS Reference Sans Serif" panose="020B0604030504040204" pitchFamily="34" charset="0"/>
              </a:rPr>
              <a:t>A CHALLENGE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1.3463920761370247E-2"/>
          <c:y val="0"/>
          <c:w val="0.98653607923862952"/>
          <c:h val="0.95096193853250743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Salary cost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76700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0B-E343-849B-0CEE162A6A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Regular income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00B-E343-849B-0CEE162A6A4D}"/>
            </c:ext>
          </c:extLst>
        </c:ser>
        <c:dLbls/>
        <c:gapWidth val="219"/>
        <c:axId val="148171008"/>
        <c:axId val="148160512"/>
      </c:barChart>
      <c:catAx>
        <c:axId val="14817100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48160512"/>
        <c:crosses val="autoZero"/>
        <c:auto val="1"/>
        <c:lblAlgn val="ctr"/>
        <c:lblOffset val="100"/>
      </c:catAx>
      <c:valAx>
        <c:axId val="148160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4817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S Reference Sans Serif" panose="020B060403050404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S Reference Sans Serif" panose="020B060403050404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3557135076755501"/>
          <c:y val="8.4861951141791916E-2"/>
          <c:w val="0.3662082875631168"/>
          <c:h val="0.91513798504318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0.43403</cdr:x>
      <cdr:y>0.53772</cdr:y>
    </cdr:from>
    <cdr:to>
      <cdr:x>0.57767</cdr:x>
      <cdr:y>0.67256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84E3501B-BD13-F541-B6A8-8C5AEA657693}"/>
            </a:ext>
          </a:extLst>
        </cdr:cNvPr>
        <cdr:cNvSpPr txBox="1"/>
      </cdr:nvSpPr>
      <cdr:spPr>
        <a:xfrm xmlns:a="http://schemas.openxmlformats.org/drawingml/2006/main">
          <a:off x="6598058" y="4076910"/>
          <a:ext cx="2183583" cy="1022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600" dirty="0">
              <a:latin typeface="MS Reference Sans Serif" panose="020B0604030504040204" pitchFamily="34" charset="0"/>
            </a:rPr>
            <a:t>274,303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D59AA7-431F-7F43-A26E-BACF92D9A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E1E6606-65B8-BD4B-BAF3-E8C8A45AC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2F526D-9A1D-3848-9B67-774575922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0CB47F-BC9C-5E45-A4E2-1213AC50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F8A34A-F796-5144-A8EC-8154BF3F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644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951AEC-F269-5542-82FE-D6BEDFC3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3745489-DCE6-634A-87A5-5A9DC3C8F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CFA706-767C-E440-97F1-C336B4FF3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1B849C-D29E-194B-94D4-84A42B1D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53D31-9D87-2045-A7A2-074DC078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01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34B9C7-E4B5-1244-8368-B37E2635A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B51590-832D-104C-9717-9E3D18029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931B6B-619D-E944-853E-9C8F65BF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42E91A-F1C0-E844-B70C-83F26A5B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8A7825-1FE4-6245-B8A2-9B7C413F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044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CD9DD0-B6B1-324E-9BA2-CA9CA429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F50ABF-30AC-AC4B-AA38-56443CE85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548E6D-51BA-F14F-9CFA-A2FA8269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7F56F-EEE9-B04C-83E0-6590D587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B7DA01-D0E7-3B43-A997-C5BD4CAC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865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23F400-F4A1-164C-8CB5-784D5753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BD5DEB-6F47-D543-9924-E509DB139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58888C-5C3A-6A44-B9A9-61144CA2C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058639-133A-384D-BB78-389C734F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141A37-D82C-7746-A68E-0469CA89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607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ABF12C-C11A-BE4D-884F-F11001D04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713DD8-8D28-1341-98EF-C163B0F19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9089B3-8BFA-2449-88B5-02CE3F671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885614-D8D5-9643-A9E7-0A6D7318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2F807A-3906-7746-A134-6EC71F9AD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DF54F7-58FA-3D42-ACB9-CAFDE4538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808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2F1D3B-2C6A-154B-803E-E9DF2858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F3888D-E5F8-B540-A491-576EEE21F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C8F292-376B-D841-A156-26F38020F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EEDA0C6-3801-6D4D-BB1F-254EA462C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1CA28B-600C-D249-83A1-0ED1BDF60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1DE85F-F1A1-1846-AFB5-43BDF0C1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865216-BD39-A44E-A894-E04F1252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A65978-8CD2-784B-8C47-AC343F2E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201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99D00-E9E6-894B-86BB-43F7F126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DB12DE-9645-0944-8667-4E02D523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4A983C9-1FD0-0746-82D9-4D7D7D166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1DD3900-1CA3-4046-B148-D59650D6D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367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8985757-CAAD-7846-9173-16B02F14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10ED4C0-3B1E-134E-9EEE-602555A47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32AD51-2277-BA4C-8D78-8F55EF22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52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E0290-6964-F94F-8032-08D56AA0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9C4281-908B-644A-9552-F611895D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5DCEF3-9D6A-094F-9419-E1958E129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677726-75D3-B743-9C20-88D4D47F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1C2B2D-7236-BE47-9D63-8CA22CCE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7FA223-D130-614D-9230-1D8AE1827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598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B57937-E830-244B-B974-8FBE2084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7AB954-3758-8B4D-BC53-45774C00A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6913A9-B94B-3142-85F7-2333BF2F9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426F3A-1E89-1B4A-B284-8C26D5F8F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6A9C41-BD4C-864A-BCF8-40FAD4820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8A0975-AD6D-974F-9081-6C2224B8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405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B54815-560D-2F4F-BD6F-8B512B5A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7AC568-D066-244E-A0DE-3F22FC8A6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03E42-CEA9-4C49-A2E1-661DB06B7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090DA-4E43-6B46-B3F6-7A54BFDFD39C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BDDA06-E235-1747-81A7-6678B084F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C3FCAE-00C3-9E43-9ED9-225B3ECDF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480F8-041F-9F4C-980D-DB54F6CD9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249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56651B3B-2F8A-4E48-BEA0-5D35421CE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9CCF277-3EE0-5B48-BA4A-632E640B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584328"/>
            <a:ext cx="6278851" cy="17109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12839B5-6527-4FE1-B5CA-71D5FFC47C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12D8E2-6088-4997-A8C6-1794DA9E1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xmlns="" id="{6BE33683-E9E0-E346-9F2B-D77123767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83"/>
          <a:stretch/>
        </p:blipFill>
        <p:spPr>
          <a:xfrm>
            <a:off x="7979986" y="724594"/>
            <a:ext cx="3440644" cy="24131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AF10F47-1605-47C5-AE58-9062909AD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EDF86F75-ED7E-7640-A11A-C715BF7923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10" t="-1" r="2101" b="7344"/>
          <a:stretch/>
        </p:blipFill>
        <p:spPr>
          <a:xfrm>
            <a:off x="8293603" y="4165549"/>
            <a:ext cx="3036975" cy="2460075"/>
          </a:xfrm>
          <a:prstGeom prst="rect">
            <a:avLst/>
          </a:prstGeom>
        </p:spPr>
      </p:pic>
      <p:pic>
        <p:nvPicPr>
          <p:cNvPr id="14" name="Picture 13" descr="A group of people posing for a photo in front of a house&#10;&#10;Description automatically generated">
            <a:extLst>
              <a:ext uri="{FF2B5EF4-FFF2-40B4-BE49-F238E27FC236}">
                <a16:creationId xmlns:a16="http://schemas.microsoft.com/office/drawing/2014/main" xmlns="" id="{F6968B93-7AC4-884F-827F-04DDF34DD5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17325"/>
          <a:stretch/>
        </p:blipFill>
        <p:spPr>
          <a:xfrm>
            <a:off x="643467" y="3249672"/>
            <a:ext cx="6502400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352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F9FD79-E1DB-1F48-A68E-70519CAC895F}"/>
              </a:ext>
            </a:extLst>
          </p:cNvPr>
          <p:cNvSpPr/>
          <p:nvPr/>
        </p:nvSpPr>
        <p:spPr>
          <a:xfrm>
            <a:off x="0" y="328210"/>
            <a:ext cx="12192000" cy="1043560"/>
          </a:xfrm>
          <a:prstGeom prst="rect">
            <a:avLst/>
          </a:prstGeom>
          <a:solidFill>
            <a:srgbClr val="FAC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C29C5B4-2E8C-9F4F-9DF6-8B844CEF49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74727639"/>
              </p:ext>
            </p:extLst>
          </p:nvPr>
        </p:nvGraphicFramePr>
        <p:xfrm>
          <a:off x="4555390" y="1415845"/>
          <a:ext cx="7636610" cy="507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C3189F-37F0-0043-95E2-422D2E2F9BE2}"/>
              </a:ext>
            </a:extLst>
          </p:cNvPr>
          <p:cNvSpPr txBox="1"/>
          <p:nvPr/>
        </p:nvSpPr>
        <p:spPr>
          <a:xfrm>
            <a:off x="6967933" y="3690610"/>
            <a:ext cx="231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C6600"/>
                </a:solidFill>
                <a:latin typeface="MS Reference Sans Serif" panose="020B0604030504040204" pitchFamily="34" charset="0"/>
                <a:ea typeface="Verdana" panose="020B0604030504040204" pitchFamily="34" charset="0"/>
              </a:rPr>
              <a:t>£133,000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D58CF3-C9FC-1A4C-A0C3-04FB9D5AD498}"/>
              </a:ext>
            </a:extLst>
          </p:cNvPr>
          <p:cNvSpPr txBox="1"/>
          <p:nvPr/>
        </p:nvSpPr>
        <p:spPr>
          <a:xfrm>
            <a:off x="863325" y="2967335"/>
            <a:ext cx="4035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CC6600"/>
                </a:solidFill>
                <a:latin typeface="MS Reference Sans Serif" panose="020B0604030504040204" pitchFamily="34" charset="0"/>
                <a:ea typeface="Verdana" panose="020B0604030504040204" pitchFamily="34" charset="0"/>
              </a:rPr>
              <a:t>Income:</a:t>
            </a:r>
          </a:p>
          <a:p>
            <a:endParaRPr lang="en-GB" sz="3600" dirty="0">
              <a:solidFill>
                <a:srgbClr val="CC6600"/>
              </a:solidFill>
              <a:latin typeface="MS Reference Sans Serif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3600" dirty="0">
                <a:solidFill>
                  <a:srgbClr val="CC6600"/>
                </a:solidFill>
                <a:latin typeface="MS Reference Sans Serif" panose="020B0604030504040204" pitchFamily="34" charset="0"/>
                <a:ea typeface="Verdana" panose="020B0604030504040204" pitchFamily="34" charset="0"/>
              </a:rPr>
              <a:t>2014 –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832127-AE45-844A-9B90-3DE3A79B51AF}"/>
              </a:ext>
            </a:extLst>
          </p:cNvPr>
          <p:cNvSpPr txBox="1"/>
          <p:nvPr/>
        </p:nvSpPr>
        <p:spPr>
          <a:xfrm>
            <a:off x="464264" y="477126"/>
            <a:ext cx="5355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CC6600"/>
                </a:solidFill>
                <a:latin typeface="MS Reference Sans Serif" panose="020B0604030504040204" pitchFamily="34" charset="0"/>
                <a:ea typeface="Verdana" panose="020B0604030504040204" pitchFamily="34" charset="0"/>
              </a:rPr>
              <a:t>LAST YEAR …</a:t>
            </a:r>
          </a:p>
        </p:txBody>
      </p:sp>
    </p:spTree>
    <p:extLst>
      <p:ext uri="{BB962C8B-B14F-4D97-AF65-F5344CB8AC3E}">
        <p14:creationId xmlns:p14="http://schemas.microsoft.com/office/powerpoint/2010/main" xmlns="" val="136391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BF0BE851-BAE0-2548-BF83-43AA551F83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065101431"/>
              </p:ext>
            </p:extLst>
          </p:nvPr>
        </p:nvGraphicFramePr>
        <p:xfrm>
          <a:off x="-2019300" y="-495300"/>
          <a:ext cx="15201900" cy="758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9E97099-CDF8-CC44-BC25-0906A5FBB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6" y="5045285"/>
            <a:ext cx="3995651" cy="10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01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xmlns="" id="{76906711-0AFB-47DD-A4B6-4E94B38B8C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A91F649-894C-41F6-A21D-3D1AC558E9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0BBB03-0495-2742-9427-8D998553CD44}"/>
              </a:ext>
            </a:extLst>
          </p:cNvPr>
          <p:cNvSpPr txBox="1"/>
          <p:nvPr/>
        </p:nvSpPr>
        <p:spPr>
          <a:xfrm>
            <a:off x="638881" y="390525"/>
            <a:ext cx="10909640" cy="1510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rgbClr val="FFFFFF"/>
                </a:solidFill>
                <a:latin typeface="MS Reference Sans Serif" panose="020B0604030504040204" pitchFamily="34" charset="0"/>
                <a:ea typeface="+mj-ea"/>
                <a:cs typeface="+mj-cs"/>
              </a:rPr>
              <a:t>THANK YOU!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56037404-66BD-46B5-9323-1B5313196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BF79F63D-F439-F64B-B17C-A769C69D6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0" t="36069" b="10499"/>
          <a:stretch/>
        </p:blipFill>
        <p:spPr>
          <a:xfrm>
            <a:off x="2123226" y="3134295"/>
            <a:ext cx="7940949" cy="35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9755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4241E2-F516-8D40-A405-0CAB539A3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4" y="1270000"/>
            <a:ext cx="3058790" cy="95962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3B4FF89-C45F-4E24-B963-61E855708F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E041CA-503A-CA48-8408-D4D61B115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826" y="1162803"/>
            <a:ext cx="3819923" cy="99317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14F25C03-EF67-4344-8AEA-7B3FA0DED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F14C2E-21A4-B446-9608-7B5A926A5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040" y="781534"/>
            <a:ext cx="3401568" cy="1832741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F74793DE-3651-410B-B243-8F0B1468E6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here we are — Diocese of Salisbury">
            <a:extLst>
              <a:ext uri="{FF2B5EF4-FFF2-40B4-BE49-F238E27FC236}">
                <a16:creationId xmlns:a16="http://schemas.microsoft.com/office/drawing/2014/main" xmlns="" id="{B30E2CF0-2F27-A848-AFFF-D0CDC1AA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4066" y="4395819"/>
            <a:ext cx="3401568" cy="152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tickets for Ridley Hall">
            <a:extLst>
              <a:ext uri="{FF2B5EF4-FFF2-40B4-BE49-F238E27FC236}">
                <a16:creationId xmlns:a16="http://schemas.microsoft.com/office/drawing/2014/main" xmlns="" id="{87B756E8-BCA0-694D-8E48-D48B157C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28095" y="4532168"/>
            <a:ext cx="3401568" cy="12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 Mary's Stoke Bishop : St Mary's Stoke Bishop">
            <a:extLst>
              <a:ext uri="{FF2B5EF4-FFF2-40B4-BE49-F238E27FC236}">
                <a16:creationId xmlns:a16="http://schemas.microsoft.com/office/drawing/2014/main" xmlns="" id="{89D2EE08-4D88-8C42-9643-093ACC4585C1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413"/>
          <a:stretch/>
        </p:blipFill>
        <p:spPr bwMode="auto">
          <a:xfrm>
            <a:off x="8669924" y="4243726"/>
            <a:ext cx="3042524" cy="18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561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D4F997-5E1A-6F42-90E4-BA601065C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4" r="7003" b="-3"/>
          <a:stretch/>
        </p:blipFill>
        <p:spPr>
          <a:xfrm>
            <a:off x="1939614" y="2859135"/>
            <a:ext cx="3771898" cy="377190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078" name="Picture 6" descr="Jog, jogging, runner, running, woman icon - Download on ...">
            <a:extLst>
              <a:ext uri="{FF2B5EF4-FFF2-40B4-BE49-F238E27FC236}">
                <a16:creationId xmlns:a16="http://schemas.microsoft.com/office/drawing/2014/main" xmlns="" id="{1255F677-8A39-374E-BD6A-F427ADDBC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73291"/>
            <a:ext cx="33655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018BD2-56ED-8549-8563-B1454E23C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272126"/>
            <a:ext cx="11592214" cy="22025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D248863-3775-1048-A8BC-779F683DA0A5}"/>
              </a:ext>
            </a:extLst>
          </p:cNvPr>
          <p:cNvCxnSpPr/>
          <p:nvPr/>
        </p:nvCxnSpPr>
        <p:spPr>
          <a:xfrm>
            <a:off x="0" y="2654300"/>
            <a:ext cx="121920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21237D0-610D-FE43-8033-43B1090144D0}"/>
              </a:ext>
            </a:extLst>
          </p:cNvPr>
          <p:cNvCxnSpPr>
            <a:cxnSpLocks/>
          </p:cNvCxnSpPr>
          <p:nvPr/>
        </p:nvCxnSpPr>
        <p:spPr>
          <a:xfrm flipV="1">
            <a:off x="6311900" y="2654300"/>
            <a:ext cx="0" cy="431800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29478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17D807-AC0D-0E4D-9F2B-6EC674E2D6E1}"/>
              </a:ext>
            </a:extLst>
          </p:cNvPr>
          <p:cNvSpPr/>
          <p:nvPr/>
        </p:nvSpPr>
        <p:spPr>
          <a:xfrm>
            <a:off x="0" y="165100"/>
            <a:ext cx="12192000" cy="1117600"/>
          </a:xfrm>
          <a:prstGeom prst="rect">
            <a:avLst/>
          </a:prstGeom>
          <a:solidFill>
            <a:srgbClr val="ED8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BD6EF9-BD73-1A4A-B9AA-C1D29A0C8FAE}"/>
              </a:ext>
            </a:extLst>
          </p:cNvPr>
          <p:cNvSpPr txBox="1"/>
          <p:nvPr/>
        </p:nvSpPr>
        <p:spPr>
          <a:xfrm>
            <a:off x="3911600" y="4064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AN OPPORTUNITY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78D216-6766-8A43-891D-77CCCD105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1620619"/>
            <a:ext cx="4806950" cy="4420462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5DB435F1-7347-334F-A5A6-53EB83F7990C}"/>
              </a:ext>
            </a:extLst>
          </p:cNvPr>
          <p:cNvSpPr txBox="1"/>
          <p:nvPr/>
        </p:nvSpPr>
        <p:spPr>
          <a:xfrm>
            <a:off x="5461001" y="2193925"/>
            <a:ext cx="2654300" cy="10223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ED7D31"/>
                </a:solidFill>
                <a:latin typeface="MS Reference Sans Serif" panose="020B0604030504040204" pitchFamily="34" charset="0"/>
              </a:rPr>
              <a:t>£ 200,792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83996B7-5CF3-534E-B7C0-6AC4A877D2B5}"/>
              </a:ext>
            </a:extLst>
          </p:cNvPr>
          <p:cNvGrpSpPr/>
          <p:nvPr/>
        </p:nvGrpSpPr>
        <p:grpSpPr>
          <a:xfrm>
            <a:off x="793458" y="2334169"/>
            <a:ext cx="2108788" cy="533400"/>
            <a:chOff x="749300" y="1863299"/>
            <a:chExt cx="2108788" cy="533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1CF51B7A-7216-0147-BFA5-7ACA2C7603E6}"/>
                </a:ext>
              </a:extLst>
            </p:cNvPr>
            <p:cNvSpPr/>
            <p:nvPr/>
          </p:nvSpPr>
          <p:spPr>
            <a:xfrm>
              <a:off x="749300" y="1863299"/>
              <a:ext cx="533400" cy="533400"/>
            </a:xfrm>
            <a:prstGeom prst="ellipse">
              <a:avLst/>
            </a:prstGeom>
            <a:solidFill>
              <a:srgbClr val="DD5C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BF03DDD-5A41-094D-BD1D-1BE9808D3F1B}"/>
                </a:ext>
              </a:extLst>
            </p:cNvPr>
            <p:cNvSpPr txBox="1"/>
            <p:nvPr/>
          </p:nvSpPr>
          <p:spPr>
            <a:xfrm>
              <a:off x="1408524" y="1873479"/>
              <a:ext cx="14495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E6F63"/>
                  </a:solidFill>
                  <a:latin typeface="MS Reference Sans Serif" panose="020B0604030504040204" pitchFamily="34" charset="0"/>
                </a:rPr>
                <a:t>Vehicle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4957E5B-8402-E640-8F1D-9DA2DA1BE7DE}"/>
              </a:ext>
            </a:extLst>
          </p:cNvPr>
          <p:cNvGrpSpPr/>
          <p:nvPr/>
        </p:nvGrpSpPr>
        <p:grpSpPr>
          <a:xfrm>
            <a:off x="755372" y="3407745"/>
            <a:ext cx="4623963" cy="533400"/>
            <a:chOff x="711214" y="2936875"/>
            <a:chExt cx="4623963" cy="5334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13A4E4FF-CFF4-704C-A7F4-CD0BF165DC01}"/>
                </a:ext>
              </a:extLst>
            </p:cNvPr>
            <p:cNvSpPr/>
            <p:nvPr/>
          </p:nvSpPr>
          <p:spPr>
            <a:xfrm>
              <a:off x="711214" y="2936875"/>
              <a:ext cx="533400" cy="533400"/>
            </a:xfrm>
            <a:prstGeom prst="ellipse">
              <a:avLst/>
            </a:prstGeom>
            <a:solidFill>
              <a:srgbClr val="ED84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039CD49-77F3-9E4E-8E00-86A91FB6E53F}"/>
                </a:ext>
              </a:extLst>
            </p:cNvPr>
            <p:cNvSpPr txBox="1"/>
            <p:nvPr/>
          </p:nvSpPr>
          <p:spPr>
            <a:xfrm>
              <a:off x="1408525" y="2941965"/>
              <a:ext cx="39266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E6F63"/>
                  </a:solidFill>
                  <a:latin typeface="MS Reference Sans Serif" panose="020B0604030504040204" pitchFamily="34" charset="0"/>
                </a:rPr>
                <a:t>Survey of Rokon site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F863CC9-19B9-9E45-AC93-4D24C92D566C}"/>
              </a:ext>
            </a:extLst>
          </p:cNvPr>
          <p:cNvGrpSpPr/>
          <p:nvPr/>
        </p:nvGrpSpPr>
        <p:grpSpPr>
          <a:xfrm>
            <a:off x="755358" y="4481748"/>
            <a:ext cx="4981703" cy="533400"/>
            <a:chOff x="711200" y="4010878"/>
            <a:chExt cx="4981703" cy="5334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7326430-BD7F-6440-AE6D-A075756BD985}"/>
                </a:ext>
              </a:extLst>
            </p:cNvPr>
            <p:cNvSpPr/>
            <p:nvPr/>
          </p:nvSpPr>
          <p:spPr>
            <a:xfrm>
              <a:off x="711200" y="4010878"/>
              <a:ext cx="533400" cy="533400"/>
            </a:xfrm>
            <a:prstGeom prst="ellipse">
              <a:avLst/>
            </a:prstGeom>
            <a:solidFill>
              <a:srgbClr val="F9B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95A5D8F-CEDF-F14F-AAAE-FF504FD20841}"/>
                </a:ext>
              </a:extLst>
            </p:cNvPr>
            <p:cNvSpPr txBox="1"/>
            <p:nvPr/>
          </p:nvSpPr>
          <p:spPr>
            <a:xfrm>
              <a:off x="1408525" y="4015968"/>
              <a:ext cx="4284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E6F63"/>
                  </a:solidFill>
                  <a:latin typeface="MS Reference Sans Serif" panose="020B0604030504040204" pitchFamily="34" charset="0"/>
                </a:rPr>
                <a:t>Partnership with EMI *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E376A7D-DD05-E141-8990-E6FDDB970D05}"/>
              </a:ext>
            </a:extLst>
          </p:cNvPr>
          <p:cNvSpPr txBox="1"/>
          <p:nvPr/>
        </p:nvSpPr>
        <p:spPr>
          <a:xfrm>
            <a:off x="373900" y="6066618"/>
            <a:ext cx="7075399" cy="400110"/>
          </a:xfrm>
          <a:prstGeom prst="rect">
            <a:avLst/>
          </a:prstGeom>
          <a:solidFill>
            <a:schemeClr val="bg1">
              <a:alpha val="4090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E6F63"/>
                </a:solidFill>
                <a:latin typeface="MS Reference Sans Serif" panose="020B0604030504040204" pitchFamily="34" charset="0"/>
              </a:rPr>
              <a:t>* Engineering Ministries International</a:t>
            </a:r>
          </a:p>
        </p:txBody>
      </p:sp>
    </p:spTree>
    <p:extLst>
      <p:ext uri="{BB962C8B-B14F-4D97-AF65-F5344CB8AC3E}">
        <p14:creationId xmlns:p14="http://schemas.microsoft.com/office/powerpoint/2010/main" xmlns="" val="25205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44F6828D-DFB4-AB49-B39C-B30ECF0D9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46504846"/>
              </p:ext>
            </p:extLst>
          </p:nvPr>
        </p:nvGraphicFramePr>
        <p:xfrm>
          <a:off x="546100" y="719666"/>
          <a:ext cx="10833100" cy="6138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659DE16-C1E0-F440-999C-DB8D4D415B04}"/>
              </a:ext>
            </a:extLst>
          </p:cNvPr>
          <p:cNvSpPr/>
          <p:nvPr/>
        </p:nvSpPr>
        <p:spPr>
          <a:xfrm>
            <a:off x="7150100" y="2324100"/>
            <a:ext cx="2603500" cy="5969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MS Reference Sans Serif" panose="020B0604030504040204" pitchFamily="34" charset="0"/>
              </a:rPr>
              <a:t>£ 76,700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A460C0-2B12-FA4A-941A-B1DE72C0E6D9}"/>
              </a:ext>
            </a:extLst>
          </p:cNvPr>
          <p:cNvSpPr/>
          <p:nvPr/>
        </p:nvSpPr>
        <p:spPr>
          <a:xfrm>
            <a:off x="7696200" y="5118100"/>
            <a:ext cx="2603500" cy="596900"/>
          </a:xfrm>
          <a:prstGeom prst="rect">
            <a:avLst/>
          </a:prstGeom>
          <a:solidFill>
            <a:srgbClr val="FAC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MS Reference Sans Serif" panose="020B0604030504040204" pitchFamily="34" charset="0"/>
              </a:rPr>
              <a:t>£ 25,000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F6BF85-BAE5-BC44-85C5-1A521D884194}"/>
              </a:ext>
            </a:extLst>
          </p:cNvPr>
          <p:cNvSpPr/>
          <p:nvPr/>
        </p:nvSpPr>
        <p:spPr>
          <a:xfrm>
            <a:off x="0" y="165100"/>
            <a:ext cx="12192000" cy="1117600"/>
          </a:xfrm>
          <a:prstGeom prst="rect">
            <a:avLst/>
          </a:prstGeom>
          <a:solidFill>
            <a:srgbClr val="DD5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4E0EFE-E24F-544D-BFEC-2C7115A5639B}"/>
              </a:ext>
            </a:extLst>
          </p:cNvPr>
          <p:cNvSpPr txBox="1"/>
          <p:nvPr/>
        </p:nvSpPr>
        <p:spPr>
          <a:xfrm>
            <a:off x="3911600" y="4064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A CHALLENGE</a:t>
            </a:r>
          </a:p>
        </p:txBody>
      </p:sp>
    </p:spTree>
    <p:extLst>
      <p:ext uri="{BB962C8B-B14F-4D97-AF65-F5344CB8AC3E}">
        <p14:creationId xmlns:p14="http://schemas.microsoft.com/office/powerpoint/2010/main" xmlns="" val="1037025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8502E67-5FCA-9342-826A-E6870201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7" y="343028"/>
            <a:ext cx="6278851" cy="1710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E75E137-99D8-A64C-871E-74BF3095C20F}"/>
              </a:ext>
            </a:extLst>
          </p:cNvPr>
          <p:cNvSpPr/>
          <p:nvPr/>
        </p:nvSpPr>
        <p:spPr>
          <a:xfrm>
            <a:off x="262467" y="2590800"/>
            <a:ext cx="2214033" cy="2476500"/>
          </a:xfrm>
          <a:prstGeom prst="rect">
            <a:avLst/>
          </a:prstGeom>
          <a:solidFill>
            <a:srgbClr val="F9B606">
              <a:alpha val="597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1.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Why?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AF89F4-21E0-0643-A9BB-D3A98F775D5F}"/>
              </a:ext>
            </a:extLst>
          </p:cNvPr>
          <p:cNvSpPr/>
          <p:nvPr/>
        </p:nvSpPr>
        <p:spPr>
          <a:xfrm>
            <a:off x="2582334" y="2590800"/>
            <a:ext cx="2214033" cy="2476500"/>
          </a:xfrm>
          <a:prstGeom prst="rect">
            <a:avLst/>
          </a:prstGeom>
          <a:solidFill>
            <a:srgbClr val="ED8406">
              <a:alpha val="6037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2.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Meet people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6ACA801-D56B-3946-BF8C-47FE65A17D4C}"/>
              </a:ext>
            </a:extLst>
          </p:cNvPr>
          <p:cNvSpPr/>
          <p:nvPr/>
        </p:nvSpPr>
        <p:spPr>
          <a:xfrm>
            <a:off x="4902201" y="2590800"/>
            <a:ext cx="2214033" cy="2476500"/>
          </a:xfrm>
          <a:prstGeom prst="rect">
            <a:avLst/>
          </a:prstGeom>
          <a:solidFill>
            <a:srgbClr val="DD5C06">
              <a:alpha val="5987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3.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Achievements:</a:t>
            </a: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The Episcopal University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6CA48F-FCB2-D745-980C-7C6A1B575F69}"/>
              </a:ext>
            </a:extLst>
          </p:cNvPr>
          <p:cNvSpPr/>
          <p:nvPr/>
        </p:nvSpPr>
        <p:spPr>
          <a:xfrm>
            <a:off x="7222068" y="2590800"/>
            <a:ext cx="2214033" cy="2476500"/>
          </a:xfrm>
          <a:prstGeom prst="rect">
            <a:avLst/>
          </a:prstGeom>
          <a:solidFill>
            <a:srgbClr val="ED840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4.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Our work:</a:t>
            </a: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ECSSSUP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D880B09-8D9F-254A-AC3C-E5E00D9ADAFC}"/>
              </a:ext>
            </a:extLst>
          </p:cNvPr>
          <p:cNvSpPr/>
          <p:nvPr/>
        </p:nvSpPr>
        <p:spPr>
          <a:xfrm>
            <a:off x="9541935" y="2590800"/>
            <a:ext cx="2214033" cy="2476500"/>
          </a:xfrm>
          <a:prstGeom prst="rect">
            <a:avLst/>
          </a:prstGeom>
          <a:solidFill>
            <a:srgbClr val="F9B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5.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Your part!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479CA121-0722-794B-9C92-B8A71A5CD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535" y="343028"/>
            <a:ext cx="1477433" cy="15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1846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xmlns="" id="{F4B02D73-FB8D-BF4E-962C-6A6AA91DE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652" b="243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xmlns="" id="{76FAAF1D-53EE-5543-8506-FDC2B44E5840}"/>
              </a:ext>
            </a:extLst>
          </p:cNvPr>
          <p:cNvSpPr/>
          <p:nvPr/>
        </p:nvSpPr>
        <p:spPr>
          <a:xfrm>
            <a:off x="361950" y="1434881"/>
            <a:ext cx="5149850" cy="1308100"/>
          </a:xfrm>
          <a:prstGeom prst="homePlate">
            <a:avLst>
              <a:gd name="adj" fmla="val 37379"/>
            </a:avLst>
          </a:prstGeom>
          <a:solidFill>
            <a:srgbClr val="F9B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US" sz="2400" dirty="0">
                <a:latin typeface="MS Reference Sans Serif" panose="020B0604030504040204" pitchFamily="34" charset="0"/>
              </a:rPr>
              <a:t>Treasurer | secretary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xmlns="" id="{C8A3A337-74CA-4A4C-A3E2-3022FC4BDEE7}"/>
              </a:ext>
            </a:extLst>
          </p:cNvPr>
          <p:cNvSpPr/>
          <p:nvPr/>
        </p:nvSpPr>
        <p:spPr>
          <a:xfrm>
            <a:off x="361950" y="4651165"/>
            <a:ext cx="5149850" cy="1308100"/>
          </a:xfrm>
          <a:prstGeom prst="homePlate">
            <a:avLst>
              <a:gd name="adj" fmla="val 37379"/>
            </a:avLst>
          </a:prstGeom>
          <a:solidFill>
            <a:srgbClr val="DD5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US" sz="2400" dirty="0">
                <a:latin typeface="MS Reference Sans Serif" panose="020B0604030504040204" pitchFamily="34" charset="0"/>
              </a:rPr>
              <a:t>TEU | ECSSSUP evangelists!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xmlns="" id="{67CA919D-3213-BE45-A9B7-4C8366F9DCA9}"/>
              </a:ext>
            </a:extLst>
          </p:cNvPr>
          <p:cNvSpPr/>
          <p:nvPr/>
        </p:nvSpPr>
        <p:spPr>
          <a:xfrm>
            <a:off x="355600" y="3043551"/>
            <a:ext cx="5156200" cy="1308100"/>
          </a:xfrm>
          <a:prstGeom prst="homePlate">
            <a:avLst>
              <a:gd name="adj" fmla="val 37379"/>
            </a:avLst>
          </a:prstGeom>
          <a:solidFill>
            <a:srgbClr val="ED8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US" sz="2400" dirty="0">
                <a:latin typeface="MS Reference Sans Serif" panose="020B0604030504040204" pitchFamily="34" charset="0"/>
              </a:rPr>
              <a:t>Regular giving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579D2F1-810B-EF41-9646-D4F54FEB733A}"/>
              </a:ext>
            </a:extLst>
          </p:cNvPr>
          <p:cNvSpPr/>
          <p:nvPr/>
        </p:nvSpPr>
        <p:spPr>
          <a:xfrm>
            <a:off x="6698488" y="1276350"/>
            <a:ext cx="4305300" cy="4305300"/>
          </a:xfrm>
          <a:prstGeom prst="ellipse">
            <a:avLst/>
          </a:prstGeom>
          <a:solidFill>
            <a:srgbClr val="DD5C06">
              <a:alpha val="811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MS Reference Sans Serif" panose="020B0604030504040204" pitchFamily="34" charset="0"/>
              </a:rPr>
              <a:t>Could it be you?</a:t>
            </a:r>
          </a:p>
        </p:txBody>
      </p:sp>
    </p:spTree>
    <p:extLst>
      <p:ext uri="{BB962C8B-B14F-4D97-AF65-F5344CB8AC3E}">
        <p14:creationId xmlns:p14="http://schemas.microsoft.com/office/powerpoint/2010/main" xmlns="" val="238093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xmlns="" id="{AD5F61C6-AFF1-5641-BF8D-BC3FCE79C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33" b="17581"/>
          <a:stretch/>
        </p:blipFill>
        <p:spPr>
          <a:xfrm>
            <a:off x="561780" y="652101"/>
            <a:ext cx="5682838" cy="319599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99ACC89-1987-4649-8647-5AC3739A1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7" y="4495981"/>
            <a:ext cx="5465161" cy="14892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29DCCA-6BC7-274C-810E-53BAFDB84D0F}"/>
              </a:ext>
            </a:extLst>
          </p:cNvPr>
          <p:cNvSpPr/>
          <p:nvPr/>
        </p:nvSpPr>
        <p:spPr>
          <a:xfrm>
            <a:off x="6604000" y="652101"/>
            <a:ext cx="4965700" cy="5333137"/>
          </a:xfrm>
          <a:prstGeom prst="rect">
            <a:avLst/>
          </a:prstGeom>
          <a:solidFill>
            <a:srgbClr val="DD5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THANK</a:t>
            </a:r>
          </a:p>
          <a:p>
            <a:pPr algn="ctr"/>
            <a:r>
              <a:rPr lang="en-US" sz="9600" dirty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xmlns="" val="291380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8502E67-5FCA-9342-826A-E6870201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7" y="343028"/>
            <a:ext cx="6278851" cy="1710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E75E137-99D8-A64C-871E-74BF3095C20F}"/>
              </a:ext>
            </a:extLst>
          </p:cNvPr>
          <p:cNvSpPr/>
          <p:nvPr/>
        </p:nvSpPr>
        <p:spPr>
          <a:xfrm>
            <a:off x="262467" y="2590800"/>
            <a:ext cx="2214033" cy="2476500"/>
          </a:xfrm>
          <a:prstGeom prst="rect">
            <a:avLst/>
          </a:prstGeom>
          <a:solidFill>
            <a:srgbClr val="F9B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1.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Why?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AF89F4-21E0-0643-A9BB-D3A98F775D5F}"/>
              </a:ext>
            </a:extLst>
          </p:cNvPr>
          <p:cNvSpPr/>
          <p:nvPr/>
        </p:nvSpPr>
        <p:spPr>
          <a:xfrm>
            <a:off x="2582334" y="2590800"/>
            <a:ext cx="2214033" cy="2476500"/>
          </a:xfrm>
          <a:prstGeom prst="rect">
            <a:avLst/>
          </a:prstGeom>
          <a:solidFill>
            <a:srgbClr val="ED8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2.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Meet people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6ACA801-D56B-3946-BF8C-47FE65A17D4C}"/>
              </a:ext>
            </a:extLst>
          </p:cNvPr>
          <p:cNvSpPr/>
          <p:nvPr/>
        </p:nvSpPr>
        <p:spPr>
          <a:xfrm>
            <a:off x="4902201" y="2590800"/>
            <a:ext cx="2214033" cy="2476500"/>
          </a:xfrm>
          <a:prstGeom prst="rect">
            <a:avLst/>
          </a:prstGeom>
          <a:solidFill>
            <a:srgbClr val="DD5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3.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Achievements:</a:t>
            </a: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The Episcopal University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6CA48F-FCB2-D745-980C-7C6A1B575F69}"/>
              </a:ext>
            </a:extLst>
          </p:cNvPr>
          <p:cNvSpPr/>
          <p:nvPr/>
        </p:nvSpPr>
        <p:spPr>
          <a:xfrm>
            <a:off x="7222068" y="2590800"/>
            <a:ext cx="2214033" cy="2476500"/>
          </a:xfrm>
          <a:prstGeom prst="rect">
            <a:avLst/>
          </a:prstGeom>
          <a:solidFill>
            <a:srgbClr val="ED8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4.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Our work:</a:t>
            </a: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ECSSSUP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D880B09-8D9F-254A-AC3C-E5E00D9ADAFC}"/>
              </a:ext>
            </a:extLst>
          </p:cNvPr>
          <p:cNvSpPr/>
          <p:nvPr/>
        </p:nvSpPr>
        <p:spPr>
          <a:xfrm>
            <a:off x="9541935" y="2590800"/>
            <a:ext cx="2214033" cy="2476500"/>
          </a:xfrm>
          <a:prstGeom prst="rect">
            <a:avLst/>
          </a:prstGeom>
          <a:solidFill>
            <a:srgbClr val="F9B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5.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Your part!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479CA121-0722-794B-9C92-B8A71A5CD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535" y="343028"/>
            <a:ext cx="1477433" cy="15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599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CSSSUP AGM.mp4" descr="ECSSSUP AGM.mp4">
            <a:hlinkClick r:id="" action="ppaction://media"/>
            <a:extLst>
              <a:ext uri="{FF2B5EF4-FFF2-40B4-BE49-F238E27FC236}">
                <a16:creationId xmlns:a16="http://schemas.microsoft.com/office/drawing/2014/main" xmlns="" id="{4FCDA728-E23E-8343-8DC1-82F26F94A4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6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8502E67-5FCA-9342-826A-E6870201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7" y="343028"/>
            <a:ext cx="6278851" cy="1710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E75E137-99D8-A64C-871E-74BF3095C20F}"/>
              </a:ext>
            </a:extLst>
          </p:cNvPr>
          <p:cNvSpPr/>
          <p:nvPr/>
        </p:nvSpPr>
        <p:spPr>
          <a:xfrm>
            <a:off x="262467" y="2590800"/>
            <a:ext cx="2214033" cy="2476500"/>
          </a:xfrm>
          <a:prstGeom prst="rect">
            <a:avLst/>
          </a:prstGeom>
          <a:solidFill>
            <a:srgbClr val="F9B606">
              <a:alpha val="606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1.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Why?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AF89F4-21E0-0643-A9BB-D3A98F775D5F}"/>
              </a:ext>
            </a:extLst>
          </p:cNvPr>
          <p:cNvSpPr/>
          <p:nvPr/>
        </p:nvSpPr>
        <p:spPr>
          <a:xfrm>
            <a:off x="2582334" y="2590800"/>
            <a:ext cx="2214033" cy="2476500"/>
          </a:xfrm>
          <a:prstGeom prst="rect">
            <a:avLst/>
          </a:prstGeom>
          <a:solidFill>
            <a:srgbClr val="ED8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2.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Meet people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6ACA801-D56B-3946-BF8C-47FE65A17D4C}"/>
              </a:ext>
            </a:extLst>
          </p:cNvPr>
          <p:cNvSpPr/>
          <p:nvPr/>
        </p:nvSpPr>
        <p:spPr>
          <a:xfrm>
            <a:off x="4902201" y="2590800"/>
            <a:ext cx="2214033" cy="2476500"/>
          </a:xfrm>
          <a:prstGeom prst="rect">
            <a:avLst/>
          </a:prstGeom>
          <a:solidFill>
            <a:srgbClr val="DD5C06">
              <a:alpha val="6011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3.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Achievements:</a:t>
            </a: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The Episcopal University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6CA48F-FCB2-D745-980C-7C6A1B575F69}"/>
              </a:ext>
            </a:extLst>
          </p:cNvPr>
          <p:cNvSpPr/>
          <p:nvPr/>
        </p:nvSpPr>
        <p:spPr>
          <a:xfrm>
            <a:off x="7222068" y="2590800"/>
            <a:ext cx="2214033" cy="2476500"/>
          </a:xfrm>
          <a:prstGeom prst="rect">
            <a:avLst/>
          </a:prstGeom>
          <a:solidFill>
            <a:srgbClr val="ED8406">
              <a:alpha val="6014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4.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Our work:</a:t>
            </a: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ECSSSUP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D880B09-8D9F-254A-AC3C-E5E00D9ADAFC}"/>
              </a:ext>
            </a:extLst>
          </p:cNvPr>
          <p:cNvSpPr/>
          <p:nvPr/>
        </p:nvSpPr>
        <p:spPr>
          <a:xfrm>
            <a:off x="9541935" y="2590800"/>
            <a:ext cx="2214033" cy="2476500"/>
          </a:xfrm>
          <a:prstGeom prst="rect">
            <a:avLst/>
          </a:prstGeom>
          <a:solidFill>
            <a:srgbClr val="F9B606">
              <a:alpha val="601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5.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Your part!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479CA121-0722-794B-9C92-B8A71A5CD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535" y="343028"/>
            <a:ext cx="1477433" cy="15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3331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8502E67-5FCA-9342-826A-E6870201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7" y="343028"/>
            <a:ext cx="6278851" cy="1710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E75E137-99D8-A64C-871E-74BF3095C20F}"/>
              </a:ext>
            </a:extLst>
          </p:cNvPr>
          <p:cNvSpPr/>
          <p:nvPr/>
        </p:nvSpPr>
        <p:spPr>
          <a:xfrm>
            <a:off x="262467" y="2590800"/>
            <a:ext cx="2214033" cy="2476500"/>
          </a:xfrm>
          <a:prstGeom prst="rect">
            <a:avLst/>
          </a:prstGeom>
          <a:solidFill>
            <a:srgbClr val="F9B606">
              <a:alpha val="6016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1.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Why?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AF89F4-21E0-0643-A9BB-D3A98F775D5F}"/>
              </a:ext>
            </a:extLst>
          </p:cNvPr>
          <p:cNvSpPr/>
          <p:nvPr/>
        </p:nvSpPr>
        <p:spPr>
          <a:xfrm>
            <a:off x="2582334" y="2590800"/>
            <a:ext cx="2214033" cy="2476500"/>
          </a:xfrm>
          <a:prstGeom prst="rect">
            <a:avLst/>
          </a:prstGeom>
          <a:solidFill>
            <a:srgbClr val="ED8406">
              <a:alpha val="604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2.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Meet people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6ACA801-D56B-3946-BF8C-47FE65A17D4C}"/>
              </a:ext>
            </a:extLst>
          </p:cNvPr>
          <p:cNvSpPr/>
          <p:nvPr/>
        </p:nvSpPr>
        <p:spPr>
          <a:xfrm>
            <a:off x="4902201" y="2590800"/>
            <a:ext cx="2214033" cy="2476500"/>
          </a:xfrm>
          <a:prstGeom prst="rect">
            <a:avLst/>
          </a:prstGeom>
          <a:solidFill>
            <a:srgbClr val="DD5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3.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Achievements:</a:t>
            </a: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The Episcopal University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6CA48F-FCB2-D745-980C-7C6A1B575F69}"/>
              </a:ext>
            </a:extLst>
          </p:cNvPr>
          <p:cNvSpPr/>
          <p:nvPr/>
        </p:nvSpPr>
        <p:spPr>
          <a:xfrm>
            <a:off x="7222068" y="2590800"/>
            <a:ext cx="2214033" cy="2476500"/>
          </a:xfrm>
          <a:prstGeom prst="rect">
            <a:avLst/>
          </a:prstGeom>
          <a:solidFill>
            <a:srgbClr val="ED8406">
              <a:alpha val="6013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4.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Our work:</a:t>
            </a: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ECSSSUP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D880B09-8D9F-254A-AC3C-E5E00D9ADAFC}"/>
              </a:ext>
            </a:extLst>
          </p:cNvPr>
          <p:cNvSpPr/>
          <p:nvPr/>
        </p:nvSpPr>
        <p:spPr>
          <a:xfrm>
            <a:off x="9541935" y="2590800"/>
            <a:ext cx="2214033" cy="2476500"/>
          </a:xfrm>
          <a:prstGeom prst="rect">
            <a:avLst/>
          </a:prstGeom>
          <a:solidFill>
            <a:srgbClr val="F9B606">
              <a:alpha val="5978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5.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Your part!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479CA121-0722-794B-9C92-B8A71A5CD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535" y="343028"/>
            <a:ext cx="1477433" cy="15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0089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8502E67-5FCA-9342-826A-E6870201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7" y="343028"/>
            <a:ext cx="6278851" cy="1710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E75E137-99D8-A64C-871E-74BF3095C20F}"/>
              </a:ext>
            </a:extLst>
          </p:cNvPr>
          <p:cNvSpPr/>
          <p:nvPr/>
        </p:nvSpPr>
        <p:spPr>
          <a:xfrm>
            <a:off x="262467" y="2590800"/>
            <a:ext cx="2214033" cy="2476500"/>
          </a:xfrm>
          <a:prstGeom prst="rect">
            <a:avLst/>
          </a:prstGeom>
          <a:solidFill>
            <a:srgbClr val="F9B606">
              <a:alpha val="604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1.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Why?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AF89F4-21E0-0643-A9BB-D3A98F775D5F}"/>
              </a:ext>
            </a:extLst>
          </p:cNvPr>
          <p:cNvSpPr/>
          <p:nvPr/>
        </p:nvSpPr>
        <p:spPr>
          <a:xfrm>
            <a:off x="2582334" y="2590800"/>
            <a:ext cx="2214033" cy="2476500"/>
          </a:xfrm>
          <a:prstGeom prst="rect">
            <a:avLst/>
          </a:prstGeom>
          <a:solidFill>
            <a:srgbClr val="ED8406">
              <a:alpha val="604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2.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Meet people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6ACA801-D56B-3946-BF8C-47FE65A17D4C}"/>
              </a:ext>
            </a:extLst>
          </p:cNvPr>
          <p:cNvSpPr/>
          <p:nvPr/>
        </p:nvSpPr>
        <p:spPr>
          <a:xfrm>
            <a:off x="4902201" y="2590800"/>
            <a:ext cx="2214033" cy="2476500"/>
          </a:xfrm>
          <a:prstGeom prst="rect">
            <a:avLst/>
          </a:prstGeom>
          <a:solidFill>
            <a:srgbClr val="DD5C0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3.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Achievements:</a:t>
            </a: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The Episcopal University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6CA48F-FCB2-D745-980C-7C6A1B575F69}"/>
              </a:ext>
            </a:extLst>
          </p:cNvPr>
          <p:cNvSpPr/>
          <p:nvPr/>
        </p:nvSpPr>
        <p:spPr>
          <a:xfrm>
            <a:off x="7222068" y="2590800"/>
            <a:ext cx="2214033" cy="2476500"/>
          </a:xfrm>
          <a:prstGeom prst="rect">
            <a:avLst/>
          </a:prstGeom>
          <a:solidFill>
            <a:srgbClr val="ED8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4.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Our work:</a:t>
            </a: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ECSSSUP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D880B09-8D9F-254A-AC3C-E5E00D9ADAFC}"/>
              </a:ext>
            </a:extLst>
          </p:cNvPr>
          <p:cNvSpPr/>
          <p:nvPr/>
        </p:nvSpPr>
        <p:spPr>
          <a:xfrm>
            <a:off x="9541935" y="2590800"/>
            <a:ext cx="2214033" cy="2476500"/>
          </a:xfrm>
          <a:prstGeom prst="rect">
            <a:avLst/>
          </a:prstGeom>
          <a:solidFill>
            <a:srgbClr val="F9B606">
              <a:alpha val="601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t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5.</a:t>
            </a:r>
          </a:p>
          <a:p>
            <a:pPr algn="ctr"/>
            <a:endParaRPr lang="en-US" sz="2400" dirty="0">
              <a:latin typeface="MS Reference Sans Serif" panose="020B0604030504040204" pitchFamily="34" charset="0"/>
            </a:endParaRPr>
          </a:p>
          <a:p>
            <a:pPr algn="ctr"/>
            <a:r>
              <a:rPr lang="en-US" dirty="0">
                <a:latin typeface="MS Reference Sans Serif" panose="020B0604030504040204" pitchFamily="34" charset="0"/>
              </a:rPr>
              <a:t>Your part!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479CA121-0722-794B-9C92-B8A71A5CD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535" y="343028"/>
            <a:ext cx="1477433" cy="15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136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5D2A5D1-BA0D-47D3-B051-DA7743C46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xmlns="" id="{0CE6DC88-6286-C844-9A46-CA88301F9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97" y="228600"/>
            <a:ext cx="1138620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1859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35C8DA6-CADE-5B4B-87C9-85944D91A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466" y="5159585"/>
            <a:ext cx="3995651" cy="10888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90DEF6-0DBA-834F-B634-E4010D58A1F6}"/>
              </a:ext>
            </a:extLst>
          </p:cNvPr>
          <p:cNvSpPr/>
          <p:nvPr/>
        </p:nvSpPr>
        <p:spPr>
          <a:xfrm>
            <a:off x="7803466" y="609600"/>
            <a:ext cx="3995651" cy="4051300"/>
          </a:xfrm>
          <a:prstGeom prst="rect">
            <a:avLst/>
          </a:prstGeom>
          <a:solidFill>
            <a:srgbClr val="D6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DD5C06"/>
                </a:solidFill>
                <a:latin typeface="MS Reference Sans Serif" panose="020B0604030504040204" pitchFamily="34" charset="0"/>
              </a:rPr>
              <a:t>Gearing up for fundraising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7516D2F-D3F0-CA45-ADE0-D0BE1E500014}"/>
              </a:ext>
            </a:extLst>
          </p:cNvPr>
          <p:cNvGrpSpPr/>
          <p:nvPr/>
        </p:nvGrpSpPr>
        <p:grpSpPr>
          <a:xfrm>
            <a:off x="685800" y="609600"/>
            <a:ext cx="3493837" cy="838200"/>
            <a:chOff x="685800" y="609600"/>
            <a:chExt cx="3493837" cy="8382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A334320-FFB8-904B-9426-61DAEE0A6704}"/>
                </a:ext>
              </a:extLst>
            </p:cNvPr>
            <p:cNvSpPr/>
            <p:nvPr/>
          </p:nvSpPr>
          <p:spPr>
            <a:xfrm>
              <a:off x="685800" y="609600"/>
              <a:ext cx="838200" cy="838200"/>
            </a:xfrm>
            <a:prstGeom prst="ellipse">
              <a:avLst/>
            </a:prstGeom>
            <a:solidFill>
              <a:srgbClr val="DD5C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9EFDF75-C69E-3541-A217-42C0A9455FCD}"/>
                </a:ext>
              </a:extLst>
            </p:cNvPr>
            <p:cNvSpPr txBox="1"/>
            <p:nvPr/>
          </p:nvSpPr>
          <p:spPr>
            <a:xfrm>
              <a:off x="1751344" y="616803"/>
              <a:ext cx="24282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7E6F63"/>
                  </a:solidFill>
                  <a:latin typeface="MS Reference Sans Serif" panose="020B0604030504040204" pitchFamily="34" charset="0"/>
                </a:rPr>
                <a:t>Policies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5327FDE-A176-C841-B206-A82350138B94}"/>
              </a:ext>
            </a:extLst>
          </p:cNvPr>
          <p:cNvGrpSpPr/>
          <p:nvPr/>
        </p:nvGrpSpPr>
        <p:grpSpPr>
          <a:xfrm>
            <a:off x="685800" y="2247900"/>
            <a:ext cx="5856023" cy="838200"/>
            <a:chOff x="685800" y="2247900"/>
            <a:chExt cx="5856023" cy="8382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44D7633-C26F-2742-A54E-079ADBDBE546}"/>
                </a:ext>
              </a:extLst>
            </p:cNvPr>
            <p:cNvSpPr/>
            <p:nvPr/>
          </p:nvSpPr>
          <p:spPr>
            <a:xfrm>
              <a:off x="685800" y="2247900"/>
              <a:ext cx="838200" cy="838200"/>
            </a:xfrm>
            <a:prstGeom prst="ellipse">
              <a:avLst/>
            </a:prstGeom>
            <a:solidFill>
              <a:srgbClr val="ED84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3CE5D97-716A-7C48-8303-3B4A238444F2}"/>
                </a:ext>
              </a:extLst>
            </p:cNvPr>
            <p:cNvSpPr txBox="1"/>
            <p:nvPr/>
          </p:nvSpPr>
          <p:spPr>
            <a:xfrm>
              <a:off x="1751344" y="2255103"/>
              <a:ext cx="47904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7E6F63"/>
                  </a:solidFill>
                  <a:latin typeface="MS Reference Sans Serif" panose="020B0604030504040204" pitchFamily="34" charset="0"/>
                </a:rPr>
                <a:t>Website &amp; logo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32ECE80-A85E-9644-8688-969AE164EC45}"/>
              </a:ext>
            </a:extLst>
          </p:cNvPr>
          <p:cNvGrpSpPr/>
          <p:nvPr/>
        </p:nvGrpSpPr>
        <p:grpSpPr>
          <a:xfrm>
            <a:off x="685800" y="3822700"/>
            <a:ext cx="6890322" cy="838200"/>
            <a:chOff x="685800" y="3822700"/>
            <a:chExt cx="6890322" cy="8382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BAF6E990-64B4-D849-84E0-25B92AC69DEA}"/>
                </a:ext>
              </a:extLst>
            </p:cNvPr>
            <p:cNvSpPr/>
            <p:nvPr/>
          </p:nvSpPr>
          <p:spPr>
            <a:xfrm>
              <a:off x="685800" y="3822700"/>
              <a:ext cx="838200" cy="838200"/>
            </a:xfrm>
            <a:prstGeom prst="ellipse">
              <a:avLst/>
            </a:prstGeom>
            <a:solidFill>
              <a:srgbClr val="F9B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D629DD-2661-AB4D-9BBB-70EAD64B5B32}"/>
                </a:ext>
              </a:extLst>
            </p:cNvPr>
            <p:cNvSpPr txBox="1"/>
            <p:nvPr/>
          </p:nvSpPr>
          <p:spPr>
            <a:xfrm>
              <a:off x="1814224" y="3829903"/>
              <a:ext cx="57618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7E6F63"/>
                  </a:solidFill>
                  <a:latin typeface="MS Reference Sans Serif" panose="020B0604030504040204" pitchFamily="34" charset="0"/>
                </a:rPr>
                <a:t>Fundraising group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532708E-095F-7F44-8589-F758E62A42EC}"/>
              </a:ext>
            </a:extLst>
          </p:cNvPr>
          <p:cNvGrpSpPr/>
          <p:nvPr/>
        </p:nvGrpSpPr>
        <p:grpSpPr>
          <a:xfrm>
            <a:off x="673100" y="5397500"/>
            <a:ext cx="3964056" cy="838200"/>
            <a:chOff x="673100" y="5397500"/>
            <a:chExt cx="3964056" cy="8382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F6D8DDE4-59E0-2843-9CBA-4031818342A3}"/>
                </a:ext>
              </a:extLst>
            </p:cNvPr>
            <p:cNvSpPr/>
            <p:nvPr/>
          </p:nvSpPr>
          <p:spPr>
            <a:xfrm>
              <a:off x="673100" y="5397500"/>
              <a:ext cx="838200" cy="838200"/>
            </a:xfrm>
            <a:prstGeom prst="ellipse">
              <a:avLst/>
            </a:prstGeom>
            <a:solidFill>
              <a:srgbClr val="DD5C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5B02CAB-FC44-B844-B42A-AAE95956BEE3}"/>
                </a:ext>
              </a:extLst>
            </p:cNvPr>
            <p:cNvSpPr txBox="1"/>
            <p:nvPr/>
          </p:nvSpPr>
          <p:spPr>
            <a:xfrm>
              <a:off x="1810357" y="5404703"/>
              <a:ext cx="2826799" cy="830997"/>
            </a:xfrm>
            <a:prstGeom prst="rect">
              <a:avLst/>
            </a:prstGeom>
            <a:solidFill>
              <a:srgbClr val="F9B606">
                <a:alpha val="40902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7E6F63"/>
                  </a:solidFill>
                  <a:latin typeface="MS Reference Sans Serif" panose="020B0604030504040204" pitchFamily="34" charset="0"/>
                </a:rPr>
                <a:t>Strategy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21697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09F6CC2-4051-C849-9C71-E1801A03A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021" y="3981450"/>
            <a:ext cx="4986789" cy="1358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4480757-6EBD-7643-BE32-49D63BA2798F}"/>
              </a:ext>
            </a:extLst>
          </p:cNvPr>
          <p:cNvSpPr/>
          <p:nvPr/>
        </p:nvSpPr>
        <p:spPr>
          <a:xfrm>
            <a:off x="9552507" y="289974"/>
            <a:ext cx="2214033" cy="1304714"/>
          </a:xfrm>
          <a:prstGeom prst="rect">
            <a:avLst/>
          </a:prstGeom>
          <a:solidFill>
            <a:srgbClr val="F9B60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dirty="0">
                <a:solidFill>
                  <a:srgbClr val="4F4940"/>
                </a:solidFill>
                <a:latin typeface="MS Reference Sans Serif" panose="020B0604030504040204" pitchFamily="34" charset="0"/>
              </a:rPr>
              <a:t>Expertise for curriculum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58D27D-BAC0-EF47-A0E8-8641E5997B57}"/>
              </a:ext>
            </a:extLst>
          </p:cNvPr>
          <p:cNvSpPr/>
          <p:nvPr/>
        </p:nvSpPr>
        <p:spPr>
          <a:xfrm>
            <a:off x="9647767" y="1900551"/>
            <a:ext cx="2214033" cy="1304714"/>
          </a:xfrm>
          <a:prstGeom prst="rect">
            <a:avLst/>
          </a:prstGeom>
          <a:solidFill>
            <a:srgbClr val="ED8406">
              <a:alpha val="6016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dirty="0">
                <a:solidFill>
                  <a:srgbClr val="4F4940"/>
                </a:solidFill>
                <a:latin typeface="MS Reference Sans Serif" panose="020B0604030504040204" pitchFamily="34" charset="0"/>
              </a:rPr>
              <a:t>Digital infrastructure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730EC9E-E188-9B4F-8EA0-2B29FE61E8C4}"/>
              </a:ext>
            </a:extLst>
          </p:cNvPr>
          <p:cNvSpPr/>
          <p:nvPr/>
        </p:nvSpPr>
        <p:spPr>
          <a:xfrm>
            <a:off x="3560230" y="5118100"/>
            <a:ext cx="2214033" cy="1358900"/>
          </a:xfrm>
          <a:prstGeom prst="rect">
            <a:avLst/>
          </a:prstGeom>
          <a:solidFill>
            <a:srgbClr val="ED8406">
              <a:alpha val="6029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dirty="0">
                <a:solidFill>
                  <a:srgbClr val="4F4940"/>
                </a:solidFill>
                <a:latin typeface="MS Reference Sans Serif" panose="020B0604030504040204" pitchFamily="34" charset="0"/>
              </a:rPr>
              <a:t>University partnerships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xmlns="" id="{E79D7E2E-E728-E544-9A07-D53D08C85002}"/>
              </a:ext>
            </a:extLst>
          </p:cNvPr>
          <p:cNvSpPr/>
          <p:nvPr/>
        </p:nvSpPr>
        <p:spPr>
          <a:xfrm>
            <a:off x="336550" y="291881"/>
            <a:ext cx="2425700" cy="1308100"/>
          </a:xfrm>
          <a:prstGeom prst="homePlate">
            <a:avLst>
              <a:gd name="adj" fmla="val 37379"/>
            </a:avLst>
          </a:prstGeom>
          <a:solidFill>
            <a:srgbClr val="F9B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Academic excellence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xmlns="" id="{AC453FDE-8609-8547-B173-9390700AD886}"/>
              </a:ext>
            </a:extLst>
          </p:cNvPr>
          <p:cNvSpPr/>
          <p:nvPr/>
        </p:nvSpPr>
        <p:spPr>
          <a:xfrm>
            <a:off x="336550" y="3508165"/>
            <a:ext cx="2425700" cy="1308100"/>
          </a:xfrm>
          <a:prstGeom prst="homePlate">
            <a:avLst>
              <a:gd name="adj" fmla="val 37379"/>
            </a:avLst>
          </a:prstGeom>
          <a:solidFill>
            <a:srgbClr val="DD5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Sustainable growth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xmlns="" id="{C4481726-8516-B349-A326-646DA07F94F3}"/>
              </a:ext>
            </a:extLst>
          </p:cNvPr>
          <p:cNvSpPr/>
          <p:nvPr/>
        </p:nvSpPr>
        <p:spPr>
          <a:xfrm>
            <a:off x="330200" y="1900551"/>
            <a:ext cx="2425700" cy="1308100"/>
          </a:xfrm>
          <a:prstGeom prst="homePlate">
            <a:avLst>
              <a:gd name="adj" fmla="val 37379"/>
            </a:avLst>
          </a:prstGeom>
          <a:solidFill>
            <a:srgbClr val="ED8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Quality facilities &amp; systems</a:t>
            </a: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xmlns="" id="{611F0E4C-1B03-324A-89D0-4EB3217D3D87}"/>
              </a:ext>
            </a:extLst>
          </p:cNvPr>
          <p:cNvSpPr/>
          <p:nvPr/>
        </p:nvSpPr>
        <p:spPr>
          <a:xfrm>
            <a:off x="336550" y="5111750"/>
            <a:ext cx="2425700" cy="1308100"/>
          </a:xfrm>
          <a:prstGeom prst="homePlate">
            <a:avLst>
              <a:gd name="adj" fmla="val 37379"/>
            </a:avLst>
          </a:prstGeom>
          <a:solidFill>
            <a:srgbClr val="F9B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S Reference Sans Serif" panose="020B0604030504040204" pitchFamily="34" charset="0"/>
              </a:rPr>
              <a:t>Vibrant partnerships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6F482C-C867-A241-9803-DA14C2BED4B8}"/>
              </a:ext>
            </a:extLst>
          </p:cNvPr>
          <p:cNvSpPr/>
          <p:nvPr/>
        </p:nvSpPr>
        <p:spPr>
          <a:xfrm>
            <a:off x="6584947" y="293996"/>
            <a:ext cx="2214033" cy="1304714"/>
          </a:xfrm>
          <a:prstGeom prst="rect">
            <a:avLst/>
          </a:prstGeom>
          <a:solidFill>
            <a:srgbClr val="F9B60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dirty="0">
                <a:solidFill>
                  <a:srgbClr val="4F4940"/>
                </a:solidFill>
                <a:latin typeface="MS Reference Sans Serif" panose="020B0604030504040204" pitchFamily="34" charset="0"/>
              </a:rPr>
              <a:t>Income for salaries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CF4BCD-388C-5A45-8F98-EEB9549F008A}"/>
              </a:ext>
            </a:extLst>
          </p:cNvPr>
          <p:cNvSpPr/>
          <p:nvPr/>
        </p:nvSpPr>
        <p:spPr>
          <a:xfrm>
            <a:off x="3566582" y="285953"/>
            <a:ext cx="2214033" cy="1312757"/>
          </a:xfrm>
          <a:prstGeom prst="rect">
            <a:avLst/>
          </a:prstGeom>
          <a:solidFill>
            <a:srgbClr val="F9B60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dirty="0">
                <a:solidFill>
                  <a:srgbClr val="4F4940"/>
                </a:solidFill>
                <a:latin typeface="MS Reference Sans Serif" panose="020B0604030504040204" pitchFamily="34" charset="0"/>
              </a:rPr>
              <a:t>Scholarships for staff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1BB99FC-4F77-8348-9037-F6179A4ECC28}"/>
              </a:ext>
            </a:extLst>
          </p:cNvPr>
          <p:cNvSpPr/>
          <p:nvPr/>
        </p:nvSpPr>
        <p:spPr>
          <a:xfrm>
            <a:off x="6578597" y="1901080"/>
            <a:ext cx="2214033" cy="1304714"/>
          </a:xfrm>
          <a:prstGeom prst="rect">
            <a:avLst/>
          </a:prstGeom>
          <a:solidFill>
            <a:srgbClr val="ED8406">
              <a:alpha val="6016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dirty="0">
                <a:solidFill>
                  <a:srgbClr val="4F4940"/>
                </a:solidFill>
                <a:latin typeface="MS Reference Sans Serif" panose="020B0604030504040204" pitchFamily="34" charset="0"/>
              </a:rPr>
              <a:t>Campus design &amp; construction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77D19AC-ED1A-5F47-B6F2-F9DAD35CCC13}"/>
              </a:ext>
            </a:extLst>
          </p:cNvPr>
          <p:cNvSpPr/>
          <p:nvPr/>
        </p:nvSpPr>
        <p:spPr>
          <a:xfrm>
            <a:off x="3560232" y="1900551"/>
            <a:ext cx="2214033" cy="1308100"/>
          </a:xfrm>
          <a:prstGeom prst="rect">
            <a:avLst/>
          </a:prstGeom>
          <a:solidFill>
            <a:srgbClr val="ED8406">
              <a:alpha val="6016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dirty="0">
                <a:solidFill>
                  <a:srgbClr val="4F4940"/>
                </a:solidFill>
                <a:latin typeface="MS Reference Sans Serif" panose="020B0604030504040204" pitchFamily="34" charset="0"/>
              </a:rPr>
              <a:t>Vehicle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796BD7-6296-3F45-BE08-8EBD4B3EDB37}"/>
              </a:ext>
            </a:extLst>
          </p:cNvPr>
          <p:cNvSpPr/>
          <p:nvPr/>
        </p:nvSpPr>
        <p:spPr>
          <a:xfrm>
            <a:off x="3560231" y="3514514"/>
            <a:ext cx="2214033" cy="1301752"/>
          </a:xfrm>
          <a:prstGeom prst="rect">
            <a:avLst/>
          </a:prstGeom>
          <a:solidFill>
            <a:srgbClr val="DD5C06">
              <a:alpha val="5997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dirty="0">
                <a:solidFill>
                  <a:srgbClr val="4F4940"/>
                </a:solidFill>
                <a:latin typeface="MS Reference Sans Serif" panose="020B0604030504040204" pitchFamily="34" charset="0"/>
              </a:rPr>
              <a:t>Capacity building for sustainable business planning</a:t>
            </a:r>
          </a:p>
        </p:txBody>
      </p:sp>
      <p:pic>
        <p:nvPicPr>
          <p:cNvPr id="2050" name="Picture 2" descr="Check, Correct, Tick, Sign, Mark, Orange - Orange Tick ...">
            <a:extLst>
              <a:ext uri="{FF2B5EF4-FFF2-40B4-BE49-F238E27FC236}">
                <a16:creationId xmlns:a16="http://schemas.microsoft.com/office/drawing/2014/main" xmlns="" id="{6C9D839B-DEE5-0B4A-91EF-377A0F52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2656" y="1682209"/>
            <a:ext cx="1679178" cy="174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1786345-C0F1-1842-9ACF-397ECB5D4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8" b="38654"/>
          <a:stretch/>
        </p:blipFill>
        <p:spPr>
          <a:xfrm>
            <a:off x="6578596" y="3428999"/>
            <a:ext cx="5276853" cy="283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344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235</Words>
  <Application>Microsoft Office PowerPoint</Application>
  <PresentationFormat>Custom</PresentationFormat>
  <Paragraphs>127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Eeva John</dc:creator>
  <cp:lastModifiedBy>Ron Hart</cp:lastModifiedBy>
  <cp:revision>9</cp:revision>
  <dcterms:created xsi:type="dcterms:W3CDTF">2021-09-10T12:59:09Z</dcterms:created>
  <dcterms:modified xsi:type="dcterms:W3CDTF">2021-09-11T10:08:34Z</dcterms:modified>
</cp:coreProperties>
</file>